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97" r:id="rId16"/>
    <p:sldId id="270" r:id="rId17"/>
    <p:sldId id="271" r:id="rId18"/>
    <p:sldId id="298" r:id="rId19"/>
  </p:sldIdLst>
  <p:sldSz cx="18288000" cy="10287000"/>
  <p:notesSz cx="6858000" cy="9144000"/>
  <p:embeddedFontLst>
    <p:embeddedFont>
      <p:font typeface="Century Gothic" panose="020B0502020202020204" pitchFamily="34" charset="0"/>
      <p:regular r:id="rId21"/>
      <p:bold r:id="rId22"/>
      <p:italic r:id="rId23"/>
      <p:boldItalic r:id="rId24"/>
    </p:embeddedFont>
    <p:embeddedFont>
      <p:font typeface="Fira Sans" panose="020B0503050000020004" pitchFamily="34" charset="0"/>
      <p:regular r:id="rId25"/>
      <p:bold r:id="rId26"/>
      <p:italic r:id="rId27"/>
      <p:boldItalic r:id="rId28"/>
    </p:embeddedFont>
    <p:embeddedFont>
      <p:font typeface="Fira Sans SemiBold" panose="020B06030500000200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hO0127DXnxd96RLV+w2nivaLBt/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B78"/>
    <a:srgbClr val="B78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BE4300-EA68-4AE2-A870-F7EFE347E760}" v="11" dt="2025-10-08T13:20:17.957"/>
  </p1510:revLst>
</p1510:revInfo>
</file>

<file path=ppt/tableStyles.xml><?xml version="1.0" encoding="utf-8"?>
<a:tblStyleLst xmlns:a="http://schemas.openxmlformats.org/drawingml/2006/main" def="{F096970F-9E02-480E-908C-E3A0DFB1358B}">
  <a:tblStyle styleId="{F096970F-9E02-480E-908C-E3A0DFB1358B}"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CFD7E7"/>
          </a:solidFill>
        </a:fill>
      </a:tcStyle>
    </a:wholeTbl>
    <a:band1H>
      <a:tcTxStyle b="off" i="off"/>
      <a:tcStyle>
        <a:tcBdr/>
      </a:tcStyle>
    </a:band1H>
    <a:band2H>
      <a:tcTxStyle b="off" i="off"/>
      <a:tcStyle>
        <a:tcBdr/>
        <a:fill>
          <a:solidFill>
            <a:srgbClr val="E8ECF4"/>
          </a:solidFill>
        </a:fill>
      </a:tcStyle>
    </a:band2H>
    <a:band1V>
      <a:tcTxStyle b="off" i="off"/>
      <a:tcStyle>
        <a:tcBdr/>
      </a:tcStyle>
    </a:band1V>
    <a:band2V>
      <a:tcTxStyle b="off" i="off"/>
      <a:tcStyle>
        <a:tcBdr/>
      </a:tcStyle>
    </a:band2V>
    <a:lastCol>
      <a:tcTxStyle b="off" i="off"/>
      <a:tcStyle>
        <a:tcBdr/>
      </a:tcStyle>
    </a:lastCol>
    <a:firstCol>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b="off" i="off"/>
      <a:tcStyle>
        <a:tcBdr/>
      </a:tcStyle>
    </a:seCell>
    <a:swCell>
      <a:tcTxStyle b="off" i="off"/>
      <a:tcStyle>
        <a:tcBdr/>
      </a:tcStyle>
    </a:swCell>
    <a:firstRow>
      <a:tcTxStyle b="off" i="off">
        <a:font>
          <a:latin typeface="Fira Sans Book"/>
          <a:ea typeface="Fira Sans Book"/>
          <a:cs typeface="Fira Sans Book"/>
        </a:font>
        <a:srgbClr val="42738D"/>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68"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6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69"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884F3179-E294-968A-E385-B83DC37CD38D}"/>
            </a:ext>
          </a:extLst>
        </p:cNvPr>
        <p:cNvGrpSpPr/>
        <p:nvPr/>
      </p:nvGrpSpPr>
      <p:grpSpPr>
        <a:xfrm>
          <a:off x="0" y="0"/>
          <a:ext cx="0" cy="0"/>
          <a:chOff x="0" y="0"/>
          <a:chExt cx="0" cy="0"/>
        </a:xfrm>
      </p:grpSpPr>
      <p:sp>
        <p:nvSpPr>
          <p:cNvPr id="324" name="Google Shape;324;p14:notes">
            <a:extLst>
              <a:ext uri="{FF2B5EF4-FFF2-40B4-BE49-F238E27FC236}">
                <a16:creationId xmlns:a16="http://schemas.microsoft.com/office/drawing/2014/main" id="{69E4007E-CF02-7D34-5D17-354CEE03615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14:notes">
            <a:extLst>
              <a:ext uri="{FF2B5EF4-FFF2-40B4-BE49-F238E27FC236}">
                <a16:creationId xmlns:a16="http://schemas.microsoft.com/office/drawing/2014/main" id="{6620F4C2-866E-EF08-FF1E-133AB569B1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53721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a:extLst>
            <a:ext uri="{FF2B5EF4-FFF2-40B4-BE49-F238E27FC236}">
              <a16:creationId xmlns:a16="http://schemas.microsoft.com/office/drawing/2014/main" id="{079E375A-0F55-04E6-6F7A-1916958C7BB1}"/>
            </a:ext>
          </a:extLst>
        </p:cNvPr>
        <p:cNvGrpSpPr/>
        <p:nvPr/>
      </p:nvGrpSpPr>
      <p:grpSpPr>
        <a:xfrm>
          <a:off x="0" y="0"/>
          <a:ext cx="0" cy="0"/>
          <a:chOff x="0" y="0"/>
          <a:chExt cx="0" cy="0"/>
        </a:xfrm>
      </p:grpSpPr>
      <p:sp>
        <p:nvSpPr>
          <p:cNvPr id="730" name="Google Shape;730;p40:notes">
            <a:extLst>
              <a:ext uri="{FF2B5EF4-FFF2-40B4-BE49-F238E27FC236}">
                <a16:creationId xmlns:a16="http://schemas.microsoft.com/office/drawing/2014/main" id="{9A65C67A-874F-803A-D638-ECEB3635CEE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31" name="Google Shape;731;p40:notes">
            <a:extLst>
              <a:ext uri="{FF2B5EF4-FFF2-40B4-BE49-F238E27FC236}">
                <a16:creationId xmlns:a16="http://schemas.microsoft.com/office/drawing/2014/main" id="{42B90B0C-3C17-0758-EF79-9015FE15B9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6906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9"/>
        <p:cNvGrpSpPr/>
        <p:nvPr/>
      </p:nvGrpSpPr>
      <p:grpSpPr>
        <a:xfrm>
          <a:off x="0" y="0"/>
          <a:ext cx="0" cy="0"/>
          <a:chOff x="0" y="0"/>
          <a:chExt cx="0" cy="0"/>
        </a:xfrm>
      </p:grpSpPr>
      <p:sp>
        <p:nvSpPr>
          <p:cNvPr id="10" name="Google Shape;10;p42"/>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44"/>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7" name="Google Shape;17;p44"/>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8" name="Google Shape;18;p44"/>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9"/>
        <p:cNvGrpSpPr/>
        <p:nvPr/>
      </p:nvGrpSpPr>
      <p:grpSpPr>
        <a:xfrm>
          <a:off x="0" y="0"/>
          <a:ext cx="0" cy="0"/>
          <a:chOff x="0" y="0"/>
          <a:chExt cx="0" cy="0"/>
        </a:xfrm>
      </p:grpSpPr>
      <p:sp>
        <p:nvSpPr>
          <p:cNvPr id="20" name="Google Shape;20;p45"/>
          <p:cNvSpPr txBox="1">
            <a:spLocks noGrp="1"/>
          </p:cNvSpPr>
          <p:nvPr>
            <p:ph type="title"/>
          </p:nvPr>
        </p:nvSpPr>
        <p:spPr>
          <a:xfrm>
            <a:off x="722312" y="4406900"/>
            <a:ext cx="7772401" cy="1362075"/>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000000"/>
              </a:buClr>
              <a:buSzPts val="4000"/>
              <a:buFont typeface="Calibri"/>
              <a:buNone/>
              <a:defRPr sz="4000" b="1" cap="none"/>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45"/>
          <p:cNvSpPr txBox="1">
            <a:spLocks noGrp="1"/>
          </p:cNvSpPr>
          <p:nvPr>
            <p:ph type="body" idx="1"/>
          </p:nvPr>
        </p:nvSpPr>
        <p:spPr>
          <a:xfrm>
            <a:off x="722312" y="2906713"/>
            <a:ext cx="7772401" cy="1500188"/>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888888"/>
              </a:buClr>
              <a:buSzPts val="2000"/>
              <a:buFont typeface="Calibri"/>
              <a:buNone/>
              <a:defRPr sz="2000">
                <a:solidFill>
                  <a:srgbClr val="888888"/>
                </a:solidFill>
              </a:defRPr>
            </a:lvl1pPr>
            <a:lvl2pPr marL="914400" lvl="1" indent="-228600" algn="l">
              <a:lnSpc>
                <a:spcPct val="100000"/>
              </a:lnSpc>
              <a:spcBef>
                <a:spcPts val="400"/>
              </a:spcBef>
              <a:spcAft>
                <a:spcPts val="0"/>
              </a:spcAft>
              <a:buClr>
                <a:srgbClr val="888888"/>
              </a:buClr>
              <a:buSzPts val="2000"/>
              <a:buFont typeface="Calibri"/>
              <a:buNone/>
              <a:defRPr sz="2000">
                <a:solidFill>
                  <a:srgbClr val="888888"/>
                </a:solidFill>
              </a:defRPr>
            </a:lvl2pPr>
            <a:lvl3pPr marL="1371600" lvl="2" indent="-228600" algn="l">
              <a:lnSpc>
                <a:spcPct val="100000"/>
              </a:lnSpc>
              <a:spcBef>
                <a:spcPts val="400"/>
              </a:spcBef>
              <a:spcAft>
                <a:spcPts val="0"/>
              </a:spcAft>
              <a:buClr>
                <a:srgbClr val="888888"/>
              </a:buClr>
              <a:buSzPts val="2000"/>
              <a:buFont typeface="Calibri"/>
              <a:buNone/>
              <a:defRPr sz="2000">
                <a:solidFill>
                  <a:srgbClr val="888888"/>
                </a:solidFill>
              </a:defRPr>
            </a:lvl3pPr>
            <a:lvl4pPr marL="1828800" lvl="3" indent="-228600" algn="l">
              <a:lnSpc>
                <a:spcPct val="100000"/>
              </a:lnSpc>
              <a:spcBef>
                <a:spcPts val="400"/>
              </a:spcBef>
              <a:spcAft>
                <a:spcPts val="0"/>
              </a:spcAft>
              <a:buClr>
                <a:srgbClr val="888888"/>
              </a:buClr>
              <a:buSzPts val="2000"/>
              <a:buFont typeface="Calibri"/>
              <a:buNone/>
              <a:defRPr sz="2000">
                <a:solidFill>
                  <a:srgbClr val="888888"/>
                </a:solidFill>
              </a:defRPr>
            </a:lvl4pPr>
            <a:lvl5pPr marL="2286000" lvl="4" indent="-228600" algn="l">
              <a:lnSpc>
                <a:spcPct val="100000"/>
              </a:lnSpc>
              <a:spcBef>
                <a:spcPts val="400"/>
              </a:spcBef>
              <a:spcAft>
                <a:spcPts val="0"/>
              </a:spcAft>
              <a:buClr>
                <a:srgbClr val="888888"/>
              </a:buClr>
              <a:buSzPts val="2000"/>
              <a:buFont typeface="Calibri"/>
              <a:buNone/>
              <a:defRPr sz="2000">
                <a:solidFill>
                  <a:srgbClr val="888888"/>
                </a:solidFil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2" name="Google Shape;22;p45"/>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
        <p:cNvGrpSpPr/>
        <p:nvPr/>
      </p:nvGrpSpPr>
      <p:grpSpPr>
        <a:xfrm>
          <a:off x="0" y="0"/>
          <a:ext cx="0" cy="0"/>
          <a:chOff x="0" y="0"/>
          <a:chExt cx="0" cy="0"/>
        </a:xfrm>
      </p:grpSpPr>
      <p:sp>
        <p:nvSpPr>
          <p:cNvPr id="24" name="Google Shape;24;p46"/>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46"/>
          <p:cNvSpPr txBox="1">
            <a:spLocks noGrp="1"/>
          </p:cNvSpPr>
          <p:nvPr>
            <p:ph type="body" idx="1"/>
          </p:nvPr>
        </p:nvSpPr>
        <p:spPr>
          <a:xfrm>
            <a:off x="457200" y="1600200"/>
            <a:ext cx="4038600" cy="4525963"/>
          </a:xfrm>
          <a:prstGeom prst="rect">
            <a:avLst/>
          </a:prstGeom>
          <a:noFill/>
          <a:ln>
            <a:noFill/>
          </a:ln>
        </p:spPr>
        <p:txBody>
          <a:bodyPr spcFirstLastPara="1" wrap="square" lIns="45700" tIns="45700" rIns="45700" bIns="45700" anchor="t" anchorCtr="0">
            <a:normAutofit/>
          </a:bodyPr>
          <a:lstStyle>
            <a:lvl1pPr marL="457200" lvl="0" indent="-406400" algn="l">
              <a:lnSpc>
                <a:spcPct val="100000"/>
              </a:lnSpc>
              <a:spcBef>
                <a:spcPts val="600"/>
              </a:spcBef>
              <a:spcAft>
                <a:spcPts val="0"/>
              </a:spcAft>
              <a:buClr>
                <a:srgbClr val="000000"/>
              </a:buClr>
              <a:buSzPts val="2800"/>
              <a:buChar char="•"/>
              <a:defRPr sz="2800"/>
            </a:lvl1pPr>
            <a:lvl2pPr marL="914400" lvl="1" indent="-406400" algn="l">
              <a:lnSpc>
                <a:spcPct val="100000"/>
              </a:lnSpc>
              <a:spcBef>
                <a:spcPts val="600"/>
              </a:spcBef>
              <a:spcAft>
                <a:spcPts val="0"/>
              </a:spcAft>
              <a:buClr>
                <a:srgbClr val="000000"/>
              </a:buClr>
              <a:buSzPts val="2800"/>
              <a:buChar char="–"/>
              <a:defRPr sz="2800"/>
            </a:lvl2pPr>
            <a:lvl3pPr marL="1371600" lvl="2" indent="-406400" algn="l">
              <a:lnSpc>
                <a:spcPct val="100000"/>
              </a:lnSpc>
              <a:spcBef>
                <a:spcPts val="600"/>
              </a:spcBef>
              <a:spcAft>
                <a:spcPts val="0"/>
              </a:spcAft>
              <a:buClr>
                <a:srgbClr val="000000"/>
              </a:buClr>
              <a:buSzPts val="2800"/>
              <a:buChar char="•"/>
              <a:defRPr sz="2800"/>
            </a:lvl3pPr>
            <a:lvl4pPr marL="1828800" lvl="3" indent="-406400" algn="l">
              <a:lnSpc>
                <a:spcPct val="100000"/>
              </a:lnSpc>
              <a:spcBef>
                <a:spcPts val="600"/>
              </a:spcBef>
              <a:spcAft>
                <a:spcPts val="0"/>
              </a:spcAft>
              <a:buClr>
                <a:srgbClr val="000000"/>
              </a:buClr>
              <a:buSzPts val="2800"/>
              <a:buChar char="–"/>
              <a:defRPr sz="2800"/>
            </a:lvl4pPr>
            <a:lvl5pPr marL="2286000" lvl="4" indent="-406400" algn="l">
              <a:lnSpc>
                <a:spcPct val="100000"/>
              </a:lnSpc>
              <a:spcBef>
                <a:spcPts val="600"/>
              </a:spcBef>
              <a:spcAft>
                <a:spcPts val="0"/>
              </a:spcAft>
              <a:buClr>
                <a:srgbClr val="000000"/>
              </a:buClr>
              <a:buSzPts val="2800"/>
              <a:buChar char="»"/>
              <a:defRPr sz="28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6" name="Google Shape;26;p46"/>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7"/>
        <p:cNvGrpSpPr/>
        <p:nvPr/>
      </p:nvGrpSpPr>
      <p:grpSpPr>
        <a:xfrm>
          <a:off x="0" y="0"/>
          <a:ext cx="0" cy="0"/>
          <a:chOff x="0" y="0"/>
          <a:chExt cx="0" cy="0"/>
        </a:xfrm>
      </p:grpSpPr>
      <p:sp>
        <p:nvSpPr>
          <p:cNvPr id="28" name="Google Shape;28;p47"/>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 name="Google Shape;29;p47"/>
          <p:cNvSpPr txBox="1">
            <a:spLocks noGrp="1"/>
          </p:cNvSpPr>
          <p:nvPr>
            <p:ph type="body" idx="1"/>
          </p:nvPr>
        </p:nvSpPr>
        <p:spPr>
          <a:xfrm>
            <a:off x="457200" y="1535112"/>
            <a:ext cx="4040188" cy="639763"/>
          </a:xfrm>
          <a:prstGeom prst="rect">
            <a:avLst/>
          </a:prstGeom>
          <a:noFill/>
          <a:ln>
            <a:noFill/>
          </a:ln>
        </p:spPr>
        <p:txBody>
          <a:bodyPr spcFirstLastPara="1" wrap="square" lIns="45700" tIns="45700" rIns="45700" bIns="45700" anchor="b" anchorCtr="0">
            <a:normAutofit/>
          </a:bodyPr>
          <a:lstStyle>
            <a:lvl1pPr marL="457200" lvl="0" indent="-228600" algn="l">
              <a:lnSpc>
                <a:spcPct val="140000"/>
              </a:lnSpc>
              <a:spcBef>
                <a:spcPts val="500"/>
              </a:spcBef>
              <a:spcAft>
                <a:spcPts val="0"/>
              </a:spcAft>
              <a:buClr>
                <a:srgbClr val="42738D"/>
              </a:buClr>
              <a:buSzPts val="2400"/>
              <a:buFont typeface="Fira Sans"/>
              <a:buNone/>
              <a:defRPr sz="2400">
                <a:solidFill>
                  <a:srgbClr val="42738D"/>
                </a:solidFill>
                <a:latin typeface="Fira Sans"/>
                <a:ea typeface="Fira Sans"/>
                <a:cs typeface="Fira Sans"/>
                <a:sym typeface="Fira Sans"/>
              </a:defRPr>
            </a:lvl1pPr>
            <a:lvl2pPr marL="914400" lvl="1" indent="-228600" algn="l">
              <a:lnSpc>
                <a:spcPct val="140000"/>
              </a:lnSpc>
              <a:spcBef>
                <a:spcPts val="500"/>
              </a:spcBef>
              <a:spcAft>
                <a:spcPts val="0"/>
              </a:spcAft>
              <a:buClr>
                <a:srgbClr val="42738D"/>
              </a:buClr>
              <a:buSzPts val="2400"/>
              <a:buFont typeface="Fira Sans"/>
              <a:buNone/>
              <a:defRPr sz="2400">
                <a:solidFill>
                  <a:srgbClr val="42738D"/>
                </a:solidFill>
                <a:latin typeface="Fira Sans"/>
                <a:ea typeface="Fira Sans"/>
                <a:cs typeface="Fira Sans"/>
                <a:sym typeface="Fira Sans"/>
              </a:defRPr>
            </a:lvl2pPr>
            <a:lvl3pPr marL="1371600" lvl="2" indent="-228600" algn="l">
              <a:lnSpc>
                <a:spcPct val="140000"/>
              </a:lnSpc>
              <a:spcBef>
                <a:spcPts val="500"/>
              </a:spcBef>
              <a:spcAft>
                <a:spcPts val="0"/>
              </a:spcAft>
              <a:buClr>
                <a:srgbClr val="42738D"/>
              </a:buClr>
              <a:buSzPts val="2400"/>
              <a:buFont typeface="Fira Sans"/>
              <a:buNone/>
              <a:defRPr sz="2400">
                <a:solidFill>
                  <a:srgbClr val="42738D"/>
                </a:solidFill>
                <a:latin typeface="Fira Sans"/>
                <a:ea typeface="Fira Sans"/>
                <a:cs typeface="Fira Sans"/>
                <a:sym typeface="Fira Sans"/>
              </a:defRPr>
            </a:lvl3pPr>
            <a:lvl4pPr marL="1828800" lvl="3" indent="-228600" algn="l">
              <a:lnSpc>
                <a:spcPct val="140000"/>
              </a:lnSpc>
              <a:spcBef>
                <a:spcPts val="500"/>
              </a:spcBef>
              <a:spcAft>
                <a:spcPts val="0"/>
              </a:spcAft>
              <a:buClr>
                <a:srgbClr val="42738D"/>
              </a:buClr>
              <a:buSzPts val="2400"/>
              <a:buFont typeface="Fira Sans"/>
              <a:buNone/>
              <a:defRPr sz="2400">
                <a:solidFill>
                  <a:srgbClr val="42738D"/>
                </a:solidFill>
                <a:latin typeface="Fira Sans"/>
                <a:ea typeface="Fira Sans"/>
                <a:cs typeface="Fira Sans"/>
                <a:sym typeface="Fira Sans"/>
              </a:defRPr>
            </a:lvl4pPr>
            <a:lvl5pPr marL="2286000" lvl="4" indent="-228600" algn="l">
              <a:lnSpc>
                <a:spcPct val="140000"/>
              </a:lnSpc>
              <a:spcBef>
                <a:spcPts val="500"/>
              </a:spcBef>
              <a:spcAft>
                <a:spcPts val="0"/>
              </a:spcAft>
              <a:buClr>
                <a:srgbClr val="42738D"/>
              </a:buClr>
              <a:buSzPts val="2400"/>
              <a:buFont typeface="Fira Sans"/>
              <a:buNone/>
              <a:defRPr sz="2400">
                <a:solidFill>
                  <a:srgbClr val="42738D"/>
                </a:solidFill>
                <a:latin typeface="Fira Sans"/>
                <a:ea typeface="Fira Sans"/>
                <a:cs typeface="Fira Sans"/>
                <a:sym typeface="Fira Sans"/>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0" name="Google Shape;30;p47"/>
          <p:cNvSpPr txBox="1">
            <a:spLocks noGrp="1"/>
          </p:cNvSpPr>
          <p:nvPr>
            <p:ph type="body" idx="2"/>
          </p:nvPr>
        </p:nvSpPr>
        <p:spPr>
          <a:xfrm>
            <a:off x="4645025" y="1535112"/>
            <a:ext cx="4041775" cy="639763"/>
          </a:xfrm>
          <a:prstGeom prst="rect">
            <a:avLst/>
          </a:prstGeom>
          <a:noFill/>
          <a:ln>
            <a:noFill/>
          </a:ln>
        </p:spPr>
        <p:txBody>
          <a:bodyPr spcFirstLastPara="1" wrap="square" lIns="45700" tIns="45700" rIns="45700" bIns="45700" anchor="b"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1" name="Google Shape;31;p47"/>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2"/>
        <p:cNvGrpSpPr/>
        <p:nvPr/>
      </p:nvGrpSpPr>
      <p:grpSpPr>
        <a:xfrm>
          <a:off x="0" y="0"/>
          <a:ext cx="0" cy="0"/>
          <a:chOff x="0" y="0"/>
          <a:chExt cx="0" cy="0"/>
        </a:xfrm>
      </p:grpSpPr>
      <p:sp>
        <p:nvSpPr>
          <p:cNvPr id="33" name="Google Shape;33;p48"/>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4" name="Google Shape;34;p48"/>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5"/>
        <p:cNvGrpSpPr/>
        <p:nvPr/>
      </p:nvGrpSpPr>
      <p:grpSpPr>
        <a:xfrm>
          <a:off x="0" y="0"/>
          <a:ext cx="0" cy="0"/>
          <a:chOff x="0" y="0"/>
          <a:chExt cx="0" cy="0"/>
        </a:xfrm>
      </p:grpSpPr>
      <p:sp>
        <p:nvSpPr>
          <p:cNvPr id="36" name="Google Shape;36;p49"/>
          <p:cNvSpPr txBox="1">
            <a:spLocks noGrp="1"/>
          </p:cNvSpPr>
          <p:nvPr>
            <p:ph type="title"/>
          </p:nvPr>
        </p:nvSpPr>
        <p:spPr>
          <a:xfrm>
            <a:off x="457200" y="273050"/>
            <a:ext cx="3008314" cy="116205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alibri"/>
              <a:buNone/>
              <a:defRPr sz="2000"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7" name="Google Shape;37;p49"/>
          <p:cNvSpPr txBox="1">
            <a:spLocks noGrp="1"/>
          </p:cNvSpPr>
          <p:nvPr>
            <p:ph type="body" idx="1"/>
          </p:nvPr>
        </p:nvSpPr>
        <p:spPr>
          <a:xfrm>
            <a:off x="3575050" y="273050"/>
            <a:ext cx="5111750" cy="585311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8" name="Google Shape;38;p49"/>
          <p:cNvSpPr txBox="1">
            <a:spLocks noGrp="1"/>
          </p:cNvSpPr>
          <p:nvPr>
            <p:ph type="body" idx="2"/>
          </p:nvPr>
        </p:nvSpPr>
        <p:spPr>
          <a:xfrm>
            <a:off x="457199" y="1435100"/>
            <a:ext cx="3008315" cy="46910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9" name="Google Shape;39;p49"/>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0"/>
        <p:cNvGrpSpPr/>
        <p:nvPr/>
      </p:nvGrpSpPr>
      <p:grpSpPr>
        <a:xfrm>
          <a:off x="0" y="0"/>
          <a:ext cx="0" cy="0"/>
          <a:chOff x="0" y="0"/>
          <a:chExt cx="0" cy="0"/>
        </a:xfrm>
      </p:grpSpPr>
      <p:sp>
        <p:nvSpPr>
          <p:cNvPr id="41" name="Google Shape;41;p50"/>
          <p:cNvSpPr txBox="1">
            <a:spLocks noGrp="1"/>
          </p:cNvSpPr>
          <p:nvPr>
            <p:ph type="title"/>
          </p:nvPr>
        </p:nvSpPr>
        <p:spPr>
          <a:xfrm>
            <a:off x="1792288" y="4800600"/>
            <a:ext cx="5486401" cy="56673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alibri"/>
              <a:buNone/>
              <a:defRPr sz="2000"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2" name="Google Shape;42;p50"/>
          <p:cNvSpPr>
            <a:spLocks noGrp="1"/>
          </p:cNvSpPr>
          <p:nvPr>
            <p:ph type="pic" idx="2"/>
          </p:nvPr>
        </p:nvSpPr>
        <p:spPr>
          <a:xfrm>
            <a:off x="1792288" y="612775"/>
            <a:ext cx="5486401" cy="4114800"/>
          </a:xfrm>
          <a:prstGeom prst="rect">
            <a:avLst/>
          </a:prstGeom>
          <a:noFill/>
          <a:ln>
            <a:noFill/>
          </a:ln>
        </p:spPr>
      </p:sp>
      <p:sp>
        <p:nvSpPr>
          <p:cNvPr id="43" name="Google Shape;43;p50"/>
          <p:cNvSpPr txBox="1">
            <a:spLocks noGrp="1"/>
          </p:cNvSpPr>
          <p:nvPr>
            <p:ph type="body" idx="1"/>
          </p:nvPr>
        </p:nvSpPr>
        <p:spPr>
          <a:xfrm>
            <a:off x="1792288" y="5367337"/>
            <a:ext cx="5486401" cy="804863"/>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300"/>
              </a:spcBef>
              <a:spcAft>
                <a:spcPts val="0"/>
              </a:spcAft>
              <a:buClr>
                <a:srgbClr val="FFFFFF"/>
              </a:buClr>
              <a:buSzPts val="1600"/>
              <a:buFont typeface="Fira Sans"/>
              <a:buNone/>
              <a:defRPr sz="1600">
                <a:solidFill>
                  <a:srgbClr val="FFFFFF"/>
                </a:solidFill>
                <a:latin typeface="Fira Sans"/>
                <a:ea typeface="Fira Sans"/>
                <a:cs typeface="Fira Sans"/>
                <a:sym typeface="Fira Sans"/>
              </a:defRPr>
            </a:lvl1pPr>
            <a:lvl2pPr marL="914400" lvl="1" indent="-228600" algn="ctr">
              <a:lnSpc>
                <a:spcPct val="100000"/>
              </a:lnSpc>
              <a:spcBef>
                <a:spcPts val="300"/>
              </a:spcBef>
              <a:spcAft>
                <a:spcPts val="0"/>
              </a:spcAft>
              <a:buClr>
                <a:srgbClr val="FFFFFF"/>
              </a:buClr>
              <a:buSzPts val="1600"/>
              <a:buFont typeface="Fira Sans"/>
              <a:buNone/>
              <a:defRPr sz="1600">
                <a:solidFill>
                  <a:srgbClr val="FFFFFF"/>
                </a:solidFill>
                <a:latin typeface="Fira Sans"/>
                <a:ea typeface="Fira Sans"/>
                <a:cs typeface="Fira Sans"/>
                <a:sym typeface="Fira Sans"/>
              </a:defRPr>
            </a:lvl2pPr>
            <a:lvl3pPr marL="1371600" lvl="2" indent="-228600" algn="ctr">
              <a:lnSpc>
                <a:spcPct val="100000"/>
              </a:lnSpc>
              <a:spcBef>
                <a:spcPts val="300"/>
              </a:spcBef>
              <a:spcAft>
                <a:spcPts val="0"/>
              </a:spcAft>
              <a:buClr>
                <a:srgbClr val="FFFFFF"/>
              </a:buClr>
              <a:buSzPts val="1600"/>
              <a:buFont typeface="Fira Sans"/>
              <a:buNone/>
              <a:defRPr sz="1600">
                <a:solidFill>
                  <a:srgbClr val="FFFFFF"/>
                </a:solidFill>
                <a:latin typeface="Fira Sans"/>
                <a:ea typeface="Fira Sans"/>
                <a:cs typeface="Fira Sans"/>
                <a:sym typeface="Fira Sans"/>
              </a:defRPr>
            </a:lvl3pPr>
            <a:lvl4pPr marL="1828800" lvl="3" indent="-228600" algn="ctr">
              <a:lnSpc>
                <a:spcPct val="100000"/>
              </a:lnSpc>
              <a:spcBef>
                <a:spcPts val="300"/>
              </a:spcBef>
              <a:spcAft>
                <a:spcPts val="0"/>
              </a:spcAft>
              <a:buClr>
                <a:srgbClr val="FFFFFF"/>
              </a:buClr>
              <a:buSzPts val="1600"/>
              <a:buFont typeface="Fira Sans"/>
              <a:buNone/>
              <a:defRPr sz="1600">
                <a:solidFill>
                  <a:srgbClr val="FFFFFF"/>
                </a:solidFill>
                <a:latin typeface="Fira Sans"/>
                <a:ea typeface="Fira Sans"/>
                <a:cs typeface="Fira Sans"/>
                <a:sym typeface="Fira Sans"/>
              </a:defRPr>
            </a:lvl4pPr>
            <a:lvl5pPr marL="2286000" lvl="4" indent="-228600" algn="ctr">
              <a:lnSpc>
                <a:spcPct val="100000"/>
              </a:lnSpc>
              <a:spcBef>
                <a:spcPts val="300"/>
              </a:spcBef>
              <a:spcAft>
                <a:spcPts val="0"/>
              </a:spcAft>
              <a:buClr>
                <a:srgbClr val="FFFFFF"/>
              </a:buClr>
              <a:buSzPts val="1600"/>
              <a:buFont typeface="Fira Sans"/>
              <a:buNone/>
              <a:defRPr sz="1600">
                <a:solidFill>
                  <a:srgbClr val="FFFFFF"/>
                </a:solidFill>
                <a:latin typeface="Fira Sans"/>
                <a:ea typeface="Fira Sans"/>
                <a:cs typeface="Fira Sans"/>
                <a:sym typeface="Fira Sans"/>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4" name="Google Shape;44;p50"/>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41"/>
          <p:cNvSpPr txBox="1">
            <a:spLocks noGrp="1"/>
          </p:cNvSpPr>
          <p:nvPr>
            <p:ph type="title"/>
          </p:nvPr>
        </p:nvSpPr>
        <p:spPr>
          <a:xfrm>
            <a:off x="914400" y="138112"/>
            <a:ext cx="16459200" cy="2262188"/>
          </a:xfrm>
          <a:prstGeom prst="rect">
            <a:avLst/>
          </a:prstGeom>
          <a:noFill/>
          <a:ln>
            <a:noFill/>
          </a:ln>
        </p:spPr>
        <p:txBody>
          <a:bodyPr spcFirstLastPara="1" wrap="square" lIns="45700" tIns="45700" rIns="45700" bIns="45700" anchor="ctr" anchorCtr="0">
            <a:normAutofit/>
          </a:bodyPr>
          <a:lstStyle>
            <a:lvl1pPr marR="0" lvl="0"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41"/>
          <p:cNvSpPr txBox="1">
            <a:spLocks noGrp="1"/>
          </p:cNvSpPr>
          <p:nvPr>
            <p:ph type="body" idx="1"/>
          </p:nvPr>
        </p:nvSpPr>
        <p:spPr>
          <a:xfrm>
            <a:off x="914400" y="2400300"/>
            <a:ext cx="16459200" cy="7886700"/>
          </a:xfrm>
          <a:prstGeom prst="rect">
            <a:avLst/>
          </a:prstGeom>
          <a:noFill/>
          <a:ln>
            <a:noFill/>
          </a:ln>
        </p:spPr>
        <p:txBody>
          <a:bodyPr spcFirstLastPara="1" wrap="square" lIns="45700" tIns="45700" rIns="45700" bIns="45700" anchor="t" anchorCtr="0">
            <a:normAutofit/>
          </a:bodyPr>
          <a:lstStyle>
            <a:lvl1pPr marL="457200" marR="0" lvl="0"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2pPr>
            <a:lvl3pPr marL="1371600" marR="0" lvl="2"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3pPr>
            <a:lvl4pPr marL="1828800" marR="0" lvl="3"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4pPr>
            <a:lvl5pPr marL="2286000" marR="0" lvl="4"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5pPr>
            <a:lvl6pPr marL="2743200" marR="0" lvl="5"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6pPr>
            <a:lvl7pPr marL="3200400" marR="0" lvl="6"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7pPr>
            <a:lvl8pPr marL="3657600" marR="0" lvl="7"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8pPr>
            <a:lvl9pPr marL="4114800" marR="0" lvl="8"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9pPr>
          </a:lstStyle>
          <a:p>
            <a:endParaRPr/>
          </a:p>
        </p:txBody>
      </p:sp>
      <p:sp>
        <p:nvSpPr>
          <p:cNvPr id="8" name="Google Shape;8;p41"/>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hyperlink" Target="mailto:NFAEMPOWERS@TNFA.N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48"/>
        <p:cNvGrpSpPr/>
        <p:nvPr/>
      </p:nvGrpSpPr>
      <p:grpSpPr>
        <a:xfrm>
          <a:off x="0" y="0"/>
          <a:ext cx="0" cy="0"/>
          <a:chOff x="0" y="0"/>
          <a:chExt cx="0" cy="0"/>
        </a:xfrm>
      </p:grpSpPr>
      <p:pic>
        <p:nvPicPr>
          <p:cNvPr id="49" name="Google Shape;49;p1" descr="Image"/>
          <p:cNvPicPr preferRelativeResize="0"/>
          <p:nvPr/>
        </p:nvPicPr>
        <p:blipFill rotWithShape="1">
          <a:blip r:embed="rId4">
            <a:alphaModFix/>
          </a:blip>
          <a:srcRect/>
          <a:stretch/>
        </p:blipFill>
        <p:spPr>
          <a:xfrm>
            <a:off x="0" y="0"/>
            <a:ext cx="18288000" cy="10287000"/>
          </a:xfrm>
          <a:prstGeom prst="rect">
            <a:avLst/>
          </a:prstGeom>
          <a:noFill/>
          <a:ln>
            <a:noFill/>
          </a:ln>
        </p:spPr>
      </p:pic>
      <p:pic>
        <p:nvPicPr>
          <p:cNvPr id="50" name="Google Shape;50;p1" descr="Image"/>
          <p:cNvPicPr preferRelativeResize="0"/>
          <p:nvPr/>
        </p:nvPicPr>
        <p:blipFill rotWithShape="1">
          <a:blip r:embed="rId5">
            <a:alphaModFix/>
          </a:blip>
          <a:srcRect/>
          <a:stretch/>
        </p:blipFill>
        <p:spPr>
          <a:xfrm>
            <a:off x="0" y="1991850"/>
            <a:ext cx="11481102" cy="5693025"/>
          </a:xfrm>
          <a:prstGeom prst="rect">
            <a:avLst/>
          </a:prstGeom>
          <a:noFill/>
          <a:ln>
            <a:noFill/>
          </a:ln>
        </p:spPr>
      </p:pic>
      <p:pic>
        <p:nvPicPr>
          <p:cNvPr id="51" name="Google Shape;51;p1" descr="Image"/>
          <p:cNvPicPr preferRelativeResize="0"/>
          <p:nvPr/>
        </p:nvPicPr>
        <p:blipFill rotWithShape="1">
          <a:blip r:embed="rId6">
            <a:alphaModFix/>
          </a:blip>
          <a:srcRect/>
          <a:stretch/>
        </p:blipFill>
        <p:spPr>
          <a:xfrm>
            <a:off x="7166641" y="-726214"/>
            <a:ext cx="14954209" cy="9980330"/>
          </a:xfrm>
          <a:prstGeom prst="rect">
            <a:avLst/>
          </a:prstGeom>
          <a:noFill/>
          <a:ln>
            <a:noFill/>
          </a:ln>
          <a:effectLst>
            <a:outerShdw blurRad="190500" dist="381000" dir="10818994" rotWithShape="0">
              <a:srgbClr val="000000">
                <a:alpha val="34117"/>
              </a:srgbClr>
            </a:outerShdw>
          </a:effectLst>
        </p:spPr>
      </p:pic>
      <p:sp>
        <p:nvSpPr>
          <p:cNvPr id="52" name="Google Shape;52;p1"/>
          <p:cNvSpPr txBox="1"/>
          <p:nvPr/>
        </p:nvSpPr>
        <p:spPr>
          <a:xfrm>
            <a:off x="3666141" y="3192436"/>
            <a:ext cx="7769572" cy="3391921"/>
          </a:xfrm>
          <a:prstGeom prst="rect">
            <a:avLst/>
          </a:prstGeom>
          <a:noFill/>
          <a:ln>
            <a:noFill/>
          </a:ln>
        </p:spPr>
        <p:txBody>
          <a:bodyPr spcFirstLastPara="1" wrap="square" lIns="0" tIns="0" rIns="0" bIns="0" anchor="ctr" anchorCtr="0">
            <a:normAutofit/>
          </a:bodyPr>
          <a:lstStyle/>
          <a:p>
            <a:pPr marL="0" marR="0" lvl="0" indent="0" algn="l" rtl="1">
              <a:lnSpc>
                <a:spcPct val="70000"/>
              </a:lnSpc>
              <a:spcBef>
                <a:spcPts val="0"/>
              </a:spcBef>
              <a:spcAft>
                <a:spcPts val="0"/>
              </a:spcAft>
              <a:buClr>
                <a:srgbClr val="FFFFFF"/>
              </a:buClr>
              <a:buSzPts val="11439"/>
              <a:buFont typeface="Fira Sans"/>
              <a:buNone/>
            </a:pPr>
            <a:r>
              <a:rPr lang="en-US" sz="11439" b="1" i="0" u="none" strike="noStrike" cap="none" dirty="0">
                <a:solidFill>
                  <a:srgbClr val="FFFFFF"/>
                </a:solidFill>
                <a:latin typeface="Century Gothic" panose="020B0502020202020204" pitchFamily="34" charset="0"/>
                <a:ea typeface="Fira Sans"/>
                <a:cs typeface="Fira Sans"/>
                <a:sym typeface="Fira Sans"/>
              </a:rPr>
              <a:t>FINANCIAL LITERACY</a:t>
            </a:r>
            <a:endParaRPr sz="1400" b="0" i="0" u="none" strike="noStrike" cap="none" dirty="0">
              <a:solidFill>
                <a:srgbClr val="000000"/>
              </a:solidFill>
              <a:latin typeface="Century Gothic" panose="020B0502020202020204" pitchFamily="34" charset="0"/>
              <a:sym typeface="Arial"/>
            </a:endParaRPr>
          </a:p>
        </p:txBody>
      </p:sp>
      <p:sp>
        <p:nvSpPr>
          <p:cNvPr id="54" name="Google Shape;54;p1"/>
          <p:cNvSpPr txBox="1"/>
          <p:nvPr/>
        </p:nvSpPr>
        <p:spPr>
          <a:xfrm>
            <a:off x="3682543" y="8026959"/>
            <a:ext cx="11204201" cy="1206484"/>
          </a:xfrm>
          <a:prstGeom prst="rect">
            <a:avLst/>
          </a:prstGeom>
          <a:noFill/>
          <a:ln>
            <a:noFill/>
          </a:ln>
        </p:spPr>
        <p:txBody>
          <a:bodyPr spcFirstLastPara="1" wrap="square" lIns="0" tIns="0" rIns="0" bIns="0" anchor="t" anchorCtr="0">
            <a:spAutoFit/>
          </a:bodyPr>
          <a:lstStyle/>
          <a:p>
            <a:pPr marL="0" marR="0" lvl="0" indent="0" algn="l" rtl="0">
              <a:lnSpc>
                <a:spcPct val="97500"/>
              </a:lnSpc>
              <a:spcBef>
                <a:spcPts val="0"/>
              </a:spcBef>
              <a:spcAft>
                <a:spcPts val="0"/>
              </a:spcAft>
              <a:buClr>
                <a:srgbClr val="42738D"/>
              </a:buClr>
              <a:buSzPts val="4000"/>
              <a:buFont typeface="Fira Sans"/>
              <a:buNone/>
            </a:pPr>
            <a:r>
              <a:rPr lang="en-US" sz="4000" b="1" i="0" u="none" strike="noStrike" cap="none" dirty="0">
                <a:solidFill>
                  <a:srgbClr val="42738D"/>
                </a:solidFill>
                <a:latin typeface="Century Gothic" panose="020B0502020202020204" pitchFamily="34" charset="0"/>
                <a:ea typeface="Fira Sans"/>
                <a:cs typeface="Fira Sans"/>
                <a:sym typeface="Fira Sans"/>
              </a:rPr>
              <a:t>JUMPSTARTING PERSONAL FINANCE CONCEPTS AND GOALS, NFA STYLE.</a:t>
            </a:r>
            <a:endParaRPr sz="1400" b="0" i="0" u="none" strike="noStrike" cap="none" dirty="0">
              <a:solidFill>
                <a:srgbClr val="000000"/>
              </a:solidFill>
              <a:latin typeface="Century Gothic" panose="020B0502020202020204" pitchFamily="34" charset="0"/>
              <a:sym typeface="Arial"/>
            </a:endParaRPr>
          </a:p>
        </p:txBody>
      </p:sp>
      <p:pic>
        <p:nvPicPr>
          <p:cNvPr id="55" name="Google Shape;55;p1" descr="Image"/>
          <p:cNvPicPr preferRelativeResize="0"/>
          <p:nvPr/>
        </p:nvPicPr>
        <p:blipFill rotWithShape="1">
          <a:blip r:embed="rId7">
            <a:alphaModFix/>
          </a:blip>
          <a:srcRect/>
          <a:stretch/>
        </p:blipFill>
        <p:spPr>
          <a:xfrm>
            <a:off x="1299066" y="3626251"/>
            <a:ext cx="1990550" cy="2146162"/>
          </a:xfrm>
          <a:prstGeom prst="rect">
            <a:avLst/>
          </a:prstGeom>
          <a:noFill/>
          <a:ln>
            <a:noFill/>
          </a:ln>
        </p:spPr>
      </p:pic>
      <p:sp>
        <p:nvSpPr>
          <p:cNvPr id="2" name="Google Shape;100;p3">
            <a:extLst>
              <a:ext uri="{FF2B5EF4-FFF2-40B4-BE49-F238E27FC236}">
                <a16:creationId xmlns:a16="http://schemas.microsoft.com/office/drawing/2014/main" id="{F24323CB-E647-4923-94F0-DDEFEFD0203A}"/>
              </a:ext>
            </a:extLst>
          </p:cNvPr>
          <p:cNvSpPr txBox="1"/>
          <p:nvPr/>
        </p:nvSpPr>
        <p:spPr>
          <a:xfrm>
            <a:off x="15451332" y="9807975"/>
            <a:ext cx="5229991" cy="3447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400"/>
              <a:buFont typeface="Fira Sans"/>
              <a:buNone/>
            </a:pPr>
            <a:r>
              <a:rPr lang="en-US" sz="1600" b="0" i="1" u="none" strike="noStrike" cap="none" dirty="0">
                <a:solidFill>
                  <a:srgbClr val="42738D"/>
                </a:solidFill>
                <a:latin typeface="Century Gothic" panose="020B0502020202020204" pitchFamily="34" charset="0"/>
                <a:ea typeface="Fira Sans"/>
                <a:cs typeface="Fira Sans"/>
                <a:sym typeface="Fira Sans"/>
              </a:rPr>
              <a:t>*For Educational Use Only.</a:t>
            </a:r>
            <a:endParaRPr sz="1050" b="0" i="1" u="none" strike="noStrike" cap="none" dirty="0">
              <a:solidFill>
                <a:srgbClr val="000000"/>
              </a:solidFill>
              <a:latin typeface="Century Gothic" panose="020B0502020202020204" pitchFamily="34" charset="0"/>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10" descr="Image"/>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62" name="Google Shape;262;p10"/>
          <p:cNvSpPr txBox="1"/>
          <p:nvPr/>
        </p:nvSpPr>
        <p:spPr>
          <a:xfrm>
            <a:off x="1117600" y="1938684"/>
            <a:ext cx="2009243" cy="933589"/>
          </a:xfrm>
          <a:prstGeom prst="rect">
            <a:avLst/>
          </a:prstGeom>
          <a:noFill/>
          <a:ln>
            <a:noFill/>
          </a:ln>
        </p:spPr>
        <p:txBody>
          <a:bodyPr spcFirstLastPara="1" wrap="square" lIns="50800" tIns="50800" rIns="50800" bIns="50800" anchor="ctr" anchorCtr="0">
            <a:spAutoFit/>
          </a:bodyPr>
          <a:lstStyle/>
          <a:p>
            <a:pPr marL="0" marR="0" lvl="0" indent="0" algn="l" rtl="0">
              <a:lnSpc>
                <a:spcPct val="60000"/>
              </a:lnSpc>
              <a:spcBef>
                <a:spcPts val="0"/>
              </a:spcBef>
              <a:spcAft>
                <a:spcPts val="0"/>
              </a:spcAft>
              <a:buClr>
                <a:srgbClr val="42738D"/>
              </a:buClr>
              <a:buSzPts val="9000"/>
              <a:buFont typeface="Fira Sans"/>
              <a:buNone/>
            </a:pPr>
            <a:r>
              <a:rPr lang="en-US" sz="9000" b="1" i="0" u="none" strike="noStrike" cap="none">
                <a:solidFill>
                  <a:srgbClr val="42738D"/>
                </a:solidFill>
                <a:latin typeface="Century Gothic" panose="020B0502020202020204" pitchFamily="34" charset="0"/>
                <a:ea typeface="Fira Sans"/>
                <a:cs typeface="Fira Sans"/>
                <a:sym typeface="Fira Sans"/>
              </a:rPr>
              <a:t>02</a:t>
            </a:r>
            <a:endParaRPr sz="1400" b="0" i="0" u="none" strike="noStrike" cap="none">
              <a:solidFill>
                <a:srgbClr val="000000"/>
              </a:solidFill>
              <a:latin typeface="Century Gothic" panose="020B0502020202020204" pitchFamily="34" charset="0"/>
              <a:sym typeface="Arial"/>
            </a:endParaRPr>
          </a:p>
        </p:txBody>
      </p:sp>
      <p:sp>
        <p:nvSpPr>
          <p:cNvPr id="263" name="Google Shape;263;p10"/>
          <p:cNvSpPr/>
          <p:nvPr/>
        </p:nvSpPr>
        <p:spPr>
          <a:xfrm>
            <a:off x="0" y="8042475"/>
            <a:ext cx="17145900" cy="1848000"/>
          </a:xfrm>
          <a:prstGeom prst="rect">
            <a:avLst/>
          </a:prstGeom>
          <a:solidFill>
            <a:srgbClr val="1A428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64" name="Google Shape;264;p10"/>
          <p:cNvSpPr txBox="1"/>
          <p:nvPr/>
        </p:nvSpPr>
        <p:spPr>
          <a:xfrm>
            <a:off x="1190074" y="1053228"/>
            <a:ext cx="673040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MONEY MANAGEMENT</a:t>
            </a:r>
            <a:endParaRPr sz="1400" b="0" i="0" u="none" strike="noStrike" cap="none">
              <a:solidFill>
                <a:srgbClr val="000000"/>
              </a:solidFill>
              <a:latin typeface="Century Gothic" panose="020B0502020202020204" pitchFamily="34" charset="0"/>
              <a:sym typeface="Arial"/>
            </a:endParaRPr>
          </a:p>
        </p:txBody>
      </p:sp>
      <p:sp>
        <p:nvSpPr>
          <p:cNvPr id="265" name="Google Shape;265;p10"/>
          <p:cNvSpPr txBox="1"/>
          <p:nvPr/>
        </p:nvSpPr>
        <p:spPr>
          <a:xfrm>
            <a:off x="9495366" y="1053228"/>
            <a:ext cx="7241978" cy="484696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500"/>
              <a:buFont typeface="Fira Sans"/>
              <a:buNone/>
            </a:pPr>
            <a:r>
              <a:rPr lang="en-US" sz="2500" b="1" i="0" u="none" strike="noStrike" cap="none">
                <a:solidFill>
                  <a:srgbClr val="42738D"/>
                </a:solidFill>
                <a:latin typeface="Century Gothic" panose="020B0502020202020204" pitchFamily="34" charset="0"/>
                <a:ea typeface="Fira Sans"/>
                <a:cs typeface="Fira Sans"/>
                <a:sym typeface="Fira Sans"/>
              </a:rPr>
              <a:t>Saving money helps you cover future expenses, such as higher priced items, and emergencies. You will most likely encounter unplanned expenses or even periods between jobs.</a:t>
            </a:r>
            <a:endParaRPr sz="1400" b="0" i="0" u="none" strike="noStrike" cap="none">
              <a:solidFill>
                <a:srgbClr val="000000"/>
              </a:solidFill>
              <a:latin typeface="Century Gothic" panose="020B0502020202020204" pitchFamily="34" charset="0"/>
              <a:sym typeface="Arial"/>
            </a:endParaRPr>
          </a:p>
          <a:p>
            <a:pPr marL="0" marR="0" lvl="0" indent="0" algn="l" rtl="0">
              <a:lnSpc>
                <a:spcPct val="140000"/>
              </a:lnSpc>
              <a:spcBef>
                <a:spcPts val="0"/>
              </a:spcBef>
              <a:spcAft>
                <a:spcPts val="0"/>
              </a:spcAft>
              <a:buClr>
                <a:srgbClr val="42738D"/>
              </a:buClr>
              <a:buSzPts val="2500"/>
              <a:buFont typeface="Fira Sans"/>
              <a:buNone/>
            </a:pPr>
            <a:endParaRPr sz="2500" b="1" i="0" u="none" strike="noStrike" cap="none">
              <a:solidFill>
                <a:srgbClr val="42738D"/>
              </a:solidFill>
              <a:latin typeface="Century Gothic" panose="020B0502020202020204" pitchFamily="34" charset="0"/>
              <a:ea typeface="Fira Sans"/>
              <a:cs typeface="Fira Sans"/>
              <a:sym typeface="Fira Sans"/>
            </a:endParaRPr>
          </a:p>
          <a:p>
            <a:pPr marL="0" marR="0" lvl="0" indent="0" algn="l" rtl="0">
              <a:lnSpc>
                <a:spcPct val="140000"/>
              </a:lnSpc>
              <a:spcBef>
                <a:spcPts val="500"/>
              </a:spcBef>
              <a:spcAft>
                <a:spcPts val="0"/>
              </a:spcAft>
              <a:buClr>
                <a:srgbClr val="42738D"/>
              </a:buClr>
              <a:buSzPts val="2400"/>
              <a:buFont typeface="Fira Sans"/>
              <a:buNone/>
            </a:pPr>
            <a:r>
              <a:rPr lang="en-US" sz="2400" b="0" i="0" u="none" strike="noStrike" cap="none">
                <a:solidFill>
                  <a:srgbClr val="42738D"/>
                </a:solidFill>
                <a:latin typeface="Century Gothic" panose="020B0502020202020204" pitchFamily="34" charset="0"/>
                <a:ea typeface="Fira Sans"/>
                <a:cs typeface="Fira Sans"/>
                <a:sym typeface="Fira Sans"/>
              </a:rPr>
              <a:t>Having money saved can help you cover those costs, give you financial stability, and give you more flexibility to explore other opportunities. </a:t>
            </a:r>
            <a:endParaRPr sz="1400" b="0" i="0" u="none" strike="noStrike" cap="none">
              <a:solidFill>
                <a:srgbClr val="000000"/>
              </a:solidFill>
              <a:latin typeface="Century Gothic" panose="020B0502020202020204" pitchFamily="34" charset="0"/>
              <a:sym typeface="Arial"/>
            </a:endParaRPr>
          </a:p>
        </p:txBody>
      </p:sp>
      <p:sp>
        <p:nvSpPr>
          <p:cNvPr id="266" name="Google Shape;266;p10"/>
          <p:cNvSpPr txBox="1"/>
          <p:nvPr/>
        </p:nvSpPr>
        <p:spPr>
          <a:xfrm>
            <a:off x="1139702" y="2846758"/>
            <a:ext cx="6482540" cy="1384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2738D"/>
              </a:buClr>
              <a:buSzPts val="9000"/>
              <a:buFont typeface="Fira Sans"/>
              <a:buNone/>
            </a:pPr>
            <a:r>
              <a:rPr lang="en-US" sz="9000" b="1" i="0" u="none" strike="noStrike" cap="none">
                <a:solidFill>
                  <a:srgbClr val="42738D"/>
                </a:solidFill>
                <a:latin typeface="Century Gothic" panose="020B0502020202020204" pitchFamily="34" charset="0"/>
                <a:ea typeface="Fira Sans"/>
                <a:cs typeface="Fira Sans"/>
                <a:sym typeface="Fira Sans"/>
              </a:rPr>
              <a:t>SAVING</a:t>
            </a:r>
            <a:endParaRPr sz="1400" b="0" i="0" u="none" strike="noStrike" cap="none">
              <a:solidFill>
                <a:srgbClr val="000000"/>
              </a:solidFill>
              <a:latin typeface="Century Gothic" panose="020B0502020202020204" pitchFamily="34" charset="0"/>
              <a:sym typeface="Arial"/>
            </a:endParaRPr>
          </a:p>
        </p:txBody>
      </p:sp>
      <p:sp>
        <p:nvSpPr>
          <p:cNvPr id="267" name="Google Shape;267;p10"/>
          <p:cNvSpPr txBox="1"/>
          <p:nvPr/>
        </p:nvSpPr>
        <p:spPr>
          <a:xfrm>
            <a:off x="1130300" y="8578568"/>
            <a:ext cx="6900600" cy="775800"/>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FFFFFF"/>
              </a:buClr>
              <a:buSzPts val="7200"/>
              <a:buFont typeface="Fira Sans"/>
              <a:buNone/>
            </a:pPr>
            <a:r>
              <a:rPr lang="en-US" sz="7200" b="1" i="0" u="none" strike="noStrike" cap="none">
                <a:solidFill>
                  <a:srgbClr val="FFFFFF"/>
                </a:solidFill>
                <a:latin typeface="Century Gothic" panose="020B0502020202020204" pitchFamily="34" charset="0"/>
                <a:ea typeface="Fira Sans"/>
                <a:cs typeface="Fira Sans"/>
                <a:sym typeface="Fira Sans"/>
              </a:rPr>
              <a:t>SAVINGS TIP</a:t>
            </a:r>
            <a:r>
              <a:rPr lang="en-US" sz="7200" b="0" i="0" u="none" strike="noStrike" cap="none">
                <a:solidFill>
                  <a:srgbClr val="FFFFFF"/>
                </a:solidFill>
                <a:latin typeface="Century Gothic" panose="020B0502020202020204" pitchFamily="34" charset="0"/>
                <a:ea typeface="Fira Sans"/>
                <a:cs typeface="Fira Sans"/>
                <a:sym typeface="Fira Sans"/>
              </a:rPr>
              <a:t>:</a:t>
            </a:r>
            <a:endParaRPr sz="1400" b="0" i="0" u="none" strike="noStrike" cap="none">
              <a:solidFill>
                <a:srgbClr val="000000"/>
              </a:solidFill>
              <a:latin typeface="Century Gothic" panose="020B0502020202020204" pitchFamily="34" charset="0"/>
              <a:sym typeface="Arial"/>
            </a:endParaRPr>
          </a:p>
        </p:txBody>
      </p:sp>
      <p:sp>
        <p:nvSpPr>
          <p:cNvPr id="268" name="Google Shape;268;p10"/>
          <p:cNvSpPr txBox="1"/>
          <p:nvPr/>
        </p:nvSpPr>
        <p:spPr>
          <a:xfrm>
            <a:off x="9495376" y="8720168"/>
            <a:ext cx="6595334"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600"/>
              <a:buFont typeface="Fira Sans"/>
              <a:buNone/>
            </a:pPr>
            <a:r>
              <a:rPr lang="en-US" sz="1600" b="0" i="0" u="none" strike="noStrike" cap="none" dirty="0">
                <a:solidFill>
                  <a:srgbClr val="FFFFFF"/>
                </a:solidFill>
                <a:latin typeface="Century Gothic" panose="020B0502020202020204" pitchFamily="34" charset="0"/>
                <a:ea typeface="Fira Sans"/>
                <a:cs typeface="Fira Sans"/>
                <a:sym typeface="Fira Sans"/>
              </a:rPr>
              <a:t>Automate your savings to ensure money is set aside each month.</a:t>
            </a:r>
            <a:endParaRPr sz="1400" b="0" i="0" u="none" strike="noStrike" cap="none" dirty="0">
              <a:solidFill>
                <a:srgbClr val="000000"/>
              </a:solidFill>
              <a:latin typeface="Century Gothic" panose="020B0502020202020204" pitchFamily="34" charset="0"/>
              <a:sym typeface="Arial"/>
            </a:endParaRPr>
          </a:p>
        </p:txBody>
      </p:sp>
      <p:pic>
        <p:nvPicPr>
          <p:cNvPr id="269" name="Google Shape;269;p10"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cxnSp>
        <p:nvCxnSpPr>
          <p:cNvPr id="272" name="Google Shape;272;p10"/>
          <p:cNvCxnSpPr/>
          <p:nvPr/>
        </p:nvCxnSpPr>
        <p:spPr>
          <a:xfrm>
            <a:off x="1193800" y="2846745"/>
            <a:ext cx="6374400" cy="0"/>
          </a:xfrm>
          <a:prstGeom prst="straightConnector1">
            <a:avLst/>
          </a:prstGeom>
          <a:noFill/>
          <a:ln w="38100" cap="flat" cmpd="sng">
            <a:solidFill>
              <a:srgbClr val="97A3AE"/>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1" descr="Image"/>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78" name="Google Shape;278;p11"/>
          <p:cNvSpPr txBox="1"/>
          <p:nvPr/>
        </p:nvSpPr>
        <p:spPr>
          <a:xfrm>
            <a:off x="1117600" y="1938684"/>
            <a:ext cx="2009243" cy="933589"/>
          </a:xfrm>
          <a:prstGeom prst="rect">
            <a:avLst/>
          </a:prstGeom>
          <a:noFill/>
          <a:ln>
            <a:noFill/>
          </a:ln>
        </p:spPr>
        <p:txBody>
          <a:bodyPr spcFirstLastPara="1" wrap="square" lIns="50800" tIns="50800" rIns="50800" bIns="50800" anchor="ctr" anchorCtr="0">
            <a:spAutoFit/>
          </a:bodyPr>
          <a:lstStyle/>
          <a:p>
            <a:pPr marL="0" marR="0" lvl="0" indent="0" algn="l" rtl="0">
              <a:lnSpc>
                <a:spcPct val="60000"/>
              </a:lnSpc>
              <a:spcBef>
                <a:spcPts val="0"/>
              </a:spcBef>
              <a:spcAft>
                <a:spcPts val="0"/>
              </a:spcAft>
              <a:buClr>
                <a:srgbClr val="42738D"/>
              </a:buClr>
              <a:buSzPts val="9000"/>
              <a:buFont typeface="Fira Sans"/>
              <a:buNone/>
            </a:pPr>
            <a:r>
              <a:rPr lang="en-US" sz="9000" b="1" i="0" u="none" strike="noStrike" cap="none">
                <a:solidFill>
                  <a:srgbClr val="42738D"/>
                </a:solidFill>
                <a:latin typeface="Century Gothic" panose="020B0502020202020204" pitchFamily="34" charset="0"/>
                <a:ea typeface="Fira Sans"/>
                <a:cs typeface="Fira Sans"/>
                <a:sym typeface="Fira Sans"/>
              </a:rPr>
              <a:t>03</a:t>
            </a:r>
            <a:endParaRPr sz="1400" b="0" i="0" u="none" strike="noStrike" cap="none">
              <a:solidFill>
                <a:srgbClr val="000000"/>
              </a:solidFill>
              <a:latin typeface="Century Gothic" panose="020B0502020202020204" pitchFamily="34" charset="0"/>
              <a:sym typeface="Arial"/>
            </a:endParaRPr>
          </a:p>
        </p:txBody>
      </p:sp>
      <p:sp>
        <p:nvSpPr>
          <p:cNvPr id="279" name="Google Shape;279;p11"/>
          <p:cNvSpPr/>
          <p:nvPr/>
        </p:nvSpPr>
        <p:spPr>
          <a:xfrm>
            <a:off x="0" y="8042475"/>
            <a:ext cx="17145900" cy="1848000"/>
          </a:xfrm>
          <a:prstGeom prst="rect">
            <a:avLst/>
          </a:prstGeom>
          <a:solidFill>
            <a:srgbClr val="8E2A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80" name="Google Shape;280;p11"/>
          <p:cNvSpPr txBox="1"/>
          <p:nvPr/>
        </p:nvSpPr>
        <p:spPr>
          <a:xfrm>
            <a:off x="1190074" y="1053228"/>
            <a:ext cx="673040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MONEY MANAGEMENT</a:t>
            </a:r>
            <a:endParaRPr sz="1400" b="0" i="0" u="none" strike="noStrike" cap="none">
              <a:solidFill>
                <a:srgbClr val="000000"/>
              </a:solidFill>
              <a:latin typeface="Century Gothic" panose="020B0502020202020204" pitchFamily="34" charset="0"/>
              <a:sym typeface="Arial"/>
            </a:endParaRPr>
          </a:p>
        </p:txBody>
      </p:sp>
      <p:sp>
        <p:nvSpPr>
          <p:cNvPr id="281" name="Google Shape;281;p11"/>
          <p:cNvSpPr txBox="1"/>
          <p:nvPr/>
        </p:nvSpPr>
        <p:spPr>
          <a:xfrm>
            <a:off x="9495366" y="1053228"/>
            <a:ext cx="7241978" cy="562102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500"/>
              <a:buFont typeface="Fira Sans"/>
              <a:buNone/>
            </a:pPr>
            <a:r>
              <a:rPr lang="en-US" sz="2500" b="1" i="0" u="none" strike="noStrike" cap="none" dirty="0">
                <a:solidFill>
                  <a:srgbClr val="42738D"/>
                </a:solidFill>
                <a:latin typeface="Century Gothic" panose="020B0502020202020204" pitchFamily="34" charset="0"/>
                <a:ea typeface="Fira Sans"/>
                <a:cs typeface="Fira Sans"/>
                <a:sym typeface="Fira Sans"/>
              </a:rPr>
              <a:t>Investing involves growing your money over time by allocating money to stocks, bonds, real estate, and more. Although it involves higher risk than savings, it can also yield higher returns. </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40000"/>
              </a:lnSpc>
              <a:spcBef>
                <a:spcPts val="500"/>
              </a:spcBef>
              <a:spcAft>
                <a:spcPts val="0"/>
              </a:spcAft>
              <a:buClr>
                <a:srgbClr val="42738D"/>
              </a:buClr>
              <a:buSzPts val="2400"/>
              <a:buFont typeface="Fira Sans"/>
              <a:buNone/>
            </a:pPr>
            <a:endParaRPr lang="en-US" sz="2400" b="0" i="0" u="none" strike="noStrike" cap="none" dirty="0">
              <a:solidFill>
                <a:srgbClr val="42738D"/>
              </a:solidFill>
              <a:latin typeface="Century Gothic" panose="020B0502020202020204" pitchFamily="34" charset="0"/>
              <a:ea typeface="Fira Sans"/>
              <a:cs typeface="Fira Sans"/>
              <a:sym typeface="Fira Sans"/>
            </a:endParaRPr>
          </a:p>
          <a:p>
            <a:pPr marL="0" marR="0" lvl="0" indent="0" algn="l" rtl="0">
              <a:lnSpc>
                <a:spcPct val="140000"/>
              </a:lnSpc>
              <a:spcBef>
                <a:spcPts val="500"/>
              </a:spcBef>
              <a:spcAft>
                <a:spcPts val="0"/>
              </a:spcAft>
              <a:buClr>
                <a:srgbClr val="42738D"/>
              </a:buClr>
              <a:buSzPts val="2400"/>
              <a:buFont typeface="Fira Sans"/>
              <a:buNone/>
            </a:pPr>
            <a:r>
              <a:rPr lang="en-US" sz="2400" b="0" i="0" u="none" strike="noStrike" cap="none" dirty="0">
                <a:solidFill>
                  <a:srgbClr val="42738D"/>
                </a:solidFill>
                <a:latin typeface="Century Gothic" panose="020B0502020202020204" pitchFamily="34" charset="0"/>
                <a:ea typeface="Fira Sans"/>
                <a:cs typeface="Fira Sans"/>
                <a:sym typeface="Fira Sans"/>
              </a:rPr>
              <a:t>Investing gives you a sound foundation for your future and allows you to practice self-discipline and time management skills. </a:t>
            </a:r>
          </a:p>
          <a:p>
            <a:pPr lvl="0">
              <a:lnSpc>
                <a:spcPct val="140000"/>
              </a:lnSpc>
              <a:spcBef>
                <a:spcPts val="500"/>
              </a:spcBef>
              <a:buClr>
                <a:srgbClr val="42738D"/>
              </a:buClr>
              <a:buSzPts val="2400"/>
            </a:pPr>
            <a:endParaRPr lang="en-US" i="1" dirty="0">
              <a:latin typeface="Century Gothic" panose="020B0502020202020204" pitchFamily="34" charset="0"/>
            </a:endParaRPr>
          </a:p>
          <a:p>
            <a:pPr lvl="0">
              <a:lnSpc>
                <a:spcPct val="140000"/>
              </a:lnSpc>
              <a:spcBef>
                <a:spcPts val="500"/>
              </a:spcBef>
              <a:buClr>
                <a:srgbClr val="42738D"/>
              </a:buClr>
              <a:buSzPts val="2400"/>
            </a:pPr>
            <a:r>
              <a:rPr lang="en-US" i="1" dirty="0">
                <a:latin typeface="Century Gothic" panose="020B0502020202020204" pitchFamily="34" charset="0"/>
              </a:rPr>
              <a:t>Investing in involves risk, including possible loss of principal.</a:t>
            </a:r>
            <a:endParaRPr sz="1400" b="0" i="1" u="none" strike="noStrike" cap="none" dirty="0">
              <a:solidFill>
                <a:srgbClr val="000000"/>
              </a:solidFill>
              <a:latin typeface="Century Gothic" panose="020B0502020202020204" pitchFamily="34" charset="0"/>
              <a:sym typeface="Arial"/>
            </a:endParaRPr>
          </a:p>
        </p:txBody>
      </p:sp>
      <p:sp>
        <p:nvSpPr>
          <p:cNvPr id="282" name="Google Shape;282;p11"/>
          <p:cNvSpPr txBox="1"/>
          <p:nvPr/>
        </p:nvSpPr>
        <p:spPr>
          <a:xfrm>
            <a:off x="1139702" y="2846758"/>
            <a:ext cx="6482540" cy="1384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2738D"/>
              </a:buClr>
              <a:buSzPts val="9000"/>
              <a:buFont typeface="Fira Sans"/>
              <a:buNone/>
            </a:pPr>
            <a:r>
              <a:rPr lang="en-US" sz="9000" b="1" i="0" u="none" strike="noStrike" cap="none">
                <a:solidFill>
                  <a:srgbClr val="42738D"/>
                </a:solidFill>
                <a:latin typeface="Century Gothic" panose="020B0502020202020204" pitchFamily="34" charset="0"/>
                <a:ea typeface="Fira Sans"/>
                <a:cs typeface="Fira Sans"/>
                <a:sym typeface="Fira Sans"/>
              </a:rPr>
              <a:t>INVESTING</a:t>
            </a:r>
            <a:endParaRPr sz="1400" b="0" i="0" u="none" strike="noStrike" cap="none">
              <a:solidFill>
                <a:srgbClr val="000000"/>
              </a:solidFill>
              <a:latin typeface="Century Gothic" panose="020B0502020202020204" pitchFamily="34" charset="0"/>
              <a:sym typeface="Arial"/>
            </a:endParaRPr>
          </a:p>
        </p:txBody>
      </p:sp>
      <p:sp>
        <p:nvSpPr>
          <p:cNvPr id="283" name="Google Shape;283;p11"/>
          <p:cNvSpPr txBox="1"/>
          <p:nvPr/>
        </p:nvSpPr>
        <p:spPr>
          <a:xfrm>
            <a:off x="1130300" y="8578568"/>
            <a:ext cx="6955200" cy="775800"/>
          </a:xfrm>
          <a:prstGeom prst="rect">
            <a:avLst/>
          </a:prstGeom>
          <a:noFill/>
          <a:ln>
            <a:noFill/>
          </a:ln>
        </p:spPr>
        <p:txBody>
          <a:bodyPr spcFirstLastPara="1" wrap="square" lIns="0" tIns="0" rIns="0" bIns="0" anchor="ctr" anchorCtr="0">
            <a:noAutofit/>
          </a:bodyPr>
          <a:lstStyle/>
          <a:p>
            <a:pPr marL="0" marR="0" lvl="0" indent="0" algn="l" rtl="0">
              <a:lnSpc>
                <a:spcPct val="70000"/>
              </a:lnSpc>
              <a:spcBef>
                <a:spcPts val="0"/>
              </a:spcBef>
              <a:spcAft>
                <a:spcPts val="0"/>
              </a:spcAft>
              <a:buClr>
                <a:srgbClr val="000000"/>
              </a:buClr>
              <a:buSzPts val="7200"/>
              <a:buFont typeface="Arial"/>
              <a:buNone/>
            </a:pPr>
            <a:r>
              <a:rPr lang="en-US" sz="7200" b="1" i="0" u="none" strike="noStrike" cap="none">
                <a:solidFill>
                  <a:srgbClr val="FFFFFF"/>
                </a:solidFill>
                <a:latin typeface="Century Gothic" panose="020B0502020202020204" pitchFamily="34" charset="0"/>
                <a:ea typeface="Fira Sans"/>
                <a:cs typeface="Fira Sans"/>
                <a:sym typeface="Fira Sans"/>
              </a:rPr>
              <a:t>FIND AN APP</a:t>
            </a:r>
            <a:r>
              <a:rPr lang="en-US" sz="7200" b="0" i="0" u="none" strike="noStrike" cap="none">
                <a:solidFill>
                  <a:srgbClr val="FFFFFF"/>
                </a:solidFill>
                <a:latin typeface="Century Gothic" panose="020B0502020202020204" pitchFamily="34" charset="0"/>
                <a:ea typeface="Fira Sans"/>
                <a:cs typeface="Fira Sans"/>
                <a:sym typeface="Fira Sans"/>
              </a:rPr>
              <a:t>:</a:t>
            </a:r>
            <a:endParaRPr sz="1400" b="0" i="0" u="none" strike="noStrike" cap="none">
              <a:solidFill>
                <a:srgbClr val="000000"/>
              </a:solidFill>
              <a:latin typeface="Century Gothic" panose="020B0502020202020204" pitchFamily="34" charset="0"/>
              <a:sym typeface="Arial"/>
            </a:endParaRPr>
          </a:p>
        </p:txBody>
      </p:sp>
      <p:sp>
        <p:nvSpPr>
          <p:cNvPr id="284" name="Google Shape;284;p11"/>
          <p:cNvSpPr txBox="1"/>
          <p:nvPr/>
        </p:nvSpPr>
        <p:spPr>
          <a:xfrm>
            <a:off x="9495375" y="8597018"/>
            <a:ext cx="6168900" cy="738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600"/>
              <a:buFont typeface="Fira Sans"/>
              <a:buNone/>
            </a:pPr>
            <a:r>
              <a:rPr lang="en-US" sz="1600" b="0" i="0" u="none" strike="noStrike" cap="none">
                <a:solidFill>
                  <a:srgbClr val="FFFFFF"/>
                </a:solidFill>
                <a:latin typeface="Century Gothic" panose="020B0502020202020204" pitchFamily="34" charset="0"/>
                <a:ea typeface="Fira Sans"/>
                <a:cs typeface="Fira Sans"/>
                <a:sym typeface="Fira Sans"/>
              </a:rPr>
              <a:t>Investing has never been easier due to digital technology. Many reputable financial institutions have apps that make it simple to start investing today. </a:t>
            </a:r>
            <a:endParaRPr sz="1400" b="0" i="0" u="none" strike="noStrike" cap="none">
              <a:solidFill>
                <a:srgbClr val="000000"/>
              </a:solidFill>
              <a:latin typeface="Century Gothic" panose="020B0502020202020204" pitchFamily="34" charset="0"/>
              <a:sym typeface="Arial"/>
            </a:endParaRPr>
          </a:p>
        </p:txBody>
      </p:sp>
      <p:pic>
        <p:nvPicPr>
          <p:cNvPr id="285" name="Google Shape;285;p11"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sp>
        <p:nvSpPr>
          <p:cNvPr id="288" name="Google Shape;288;p11"/>
          <p:cNvSpPr/>
          <p:nvPr/>
        </p:nvSpPr>
        <p:spPr>
          <a:xfrm>
            <a:off x="9495366" y="6822875"/>
            <a:ext cx="1651003" cy="1651001"/>
          </a:xfrm>
          <a:prstGeom prst="rect">
            <a:avLst/>
          </a:prstGeom>
          <a:blipFill rotWithShape="1">
            <a:blip r:embed="rId5">
              <a:alphaModFix/>
            </a:blip>
            <a:stretch>
              <a:fillRect/>
            </a:stretch>
          </a:blip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cxnSp>
        <p:nvCxnSpPr>
          <p:cNvPr id="290" name="Google Shape;290;p11"/>
          <p:cNvCxnSpPr/>
          <p:nvPr/>
        </p:nvCxnSpPr>
        <p:spPr>
          <a:xfrm>
            <a:off x="1193800" y="2846745"/>
            <a:ext cx="6374400" cy="0"/>
          </a:xfrm>
          <a:prstGeom prst="straightConnector1">
            <a:avLst/>
          </a:prstGeom>
          <a:noFill/>
          <a:ln w="38100" cap="flat" cmpd="sng">
            <a:solidFill>
              <a:srgbClr val="97A3AE"/>
            </a:solidFill>
            <a:prstDash val="solid"/>
            <a:round/>
            <a:headEnd type="none" w="sm" len="sm"/>
            <a:tailEnd type="none" w="sm" len="sm"/>
          </a:ln>
        </p:spPr>
      </p:cxnSp>
      <p:sp>
        <p:nvSpPr>
          <p:cNvPr id="2" name="Rectangle 1">
            <a:extLst>
              <a:ext uri="{FF2B5EF4-FFF2-40B4-BE49-F238E27FC236}">
                <a16:creationId xmlns:a16="http://schemas.microsoft.com/office/drawing/2014/main" id="{06574F9D-05FC-CC40-29EB-31DAC03BEA73}"/>
              </a:ext>
            </a:extLst>
          </p:cNvPr>
          <p:cNvSpPr/>
          <p:nvPr/>
        </p:nvSpPr>
        <p:spPr>
          <a:xfrm>
            <a:off x="11505063" y="6822868"/>
            <a:ext cx="2210937" cy="1651001"/>
          </a:xfrm>
          <a:prstGeom prst="rect">
            <a:avLst/>
          </a:prstGeom>
          <a:solidFill>
            <a:srgbClr val="060B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entury Gothic" panose="020B0502020202020204" pitchFamily="34" charset="0"/>
              </a:rPr>
              <a:t>LPL</a:t>
            </a:r>
          </a:p>
          <a:p>
            <a:pPr algn="ctr"/>
            <a:r>
              <a:rPr lang="en-US" sz="2400" dirty="0">
                <a:solidFill>
                  <a:schemeClr val="tx1"/>
                </a:solidFill>
                <a:latin typeface="Century Gothic" panose="020B0502020202020204" pitchFamily="34" charset="0"/>
              </a:rPr>
              <a:t>Financial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12" descr="Image"/>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96" name="Google Shape;296;p12"/>
          <p:cNvSpPr txBox="1"/>
          <p:nvPr/>
        </p:nvSpPr>
        <p:spPr>
          <a:xfrm>
            <a:off x="1117600" y="1938684"/>
            <a:ext cx="2009243" cy="933589"/>
          </a:xfrm>
          <a:prstGeom prst="rect">
            <a:avLst/>
          </a:prstGeom>
          <a:noFill/>
          <a:ln>
            <a:noFill/>
          </a:ln>
        </p:spPr>
        <p:txBody>
          <a:bodyPr spcFirstLastPara="1" wrap="square" lIns="50800" tIns="50800" rIns="50800" bIns="50800" anchor="ctr" anchorCtr="0">
            <a:spAutoFit/>
          </a:bodyPr>
          <a:lstStyle/>
          <a:p>
            <a:pPr marL="0" marR="0" lvl="0" indent="0" algn="l" rtl="0">
              <a:lnSpc>
                <a:spcPct val="60000"/>
              </a:lnSpc>
              <a:spcBef>
                <a:spcPts val="0"/>
              </a:spcBef>
              <a:spcAft>
                <a:spcPts val="0"/>
              </a:spcAft>
              <a:buClr>
                <a:srgbClr val="42738D"/>
              </a:buClr>
              <a:buSzPts val="9000"/>
              <a:buFont typeface="Fira Sans"/>
              <a:buNone/>
            </a:pPr>
            <a:r>
              <a:rPr lang="en-US" sz="9000" b="1" i="0" u="none" strike="noStrike" cap="none">
                <a:solidFill>
                  <a:srgbClr val="42738D"/>
                </a:solidFill>
                <a:latin typeface="Century Gothic" panose="020B0502020202020204" pitchFamily="34" charset="0"/>
                <a:ea typeface="Fira Sans"/>
                <a:cs typeface="Fira Sans"/>
                <a:sym typeface="Fira Sans"/>
              </a:rPr>
              <a:t>04</a:t>
            </a:r>
            <a:endParaRPr sz="1400" b="0" i="0" u="none" strike="noStrike" cap="none">
              <a:solidFill>
                <a:srgbClr val="000000"/>
              </a:solidFill>
              <a:latin typeface="Century Gothic" panose="020B0502020202020204" pitchFamily="34" charset="0"/>
              <a:sym typeface="Arial"/>
            </a:endParaRPr>
          </a:p>
        </p:txBody>
      </p:sp>
      <p:sp>
        <p:nvSpPr>
          <p:cNvPr id="297" name="Google Shape;297;p12"/>
          <p:cNvSpPr/>
          <p:nvPr/>
        </p:nvSpPr>
        <p:spPr>
          <a:xfrm>
            <a:off x="0" y="8042475"/>
            <a:ext cx="17145900" cy="1848000"/>
          </a:xfrm>
          <a:prstGeom prst="rect">
            <a:avLst/>
          </a:prstGeom>
          <a:solidFill>
            <a:srgbClr val="B78B1E"/>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98" name="Google Shape;298;p12"/>
          <p:cNvSpPr txBox="1"/>
          <p:nvPr/>
        </p:nvSpPr>
        <p:spPr>
          <a:xfrm>
            <a:off x="1190074" y="1053228"/>
            <a:ext cx="673040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MONEY MANAGEMENT</a:t>
            </a:r>
            <a:endParaRPr sz="1400" b="0" i="0" u="none" strike="noStrike" cap="none">
              <a:solidFill>
                <a:srgbClr val="000000"/>
              </a:solidFill>
              <a:latin typeface="Century Gothic" panose="020B0502020202020204" pitchFamily="34" charset="0"/>
              <a:sym typeface="Arial"/>
            </a:endParaRPr>
          </a:p>
        </p:txBody>
      </p:sp>
      <p:sp>
        <p:nvSpPr>
          <p:cNvPr id="299" name="Google Shape;299;p12"/>
          <p:cNvSpPr txBox="1"/>
          <p:nvPr/>
        </p:nvSpPr>
        <p:spPr>
          <a:xfrm>
            <a:off x="9495366" y="1053228"/>
            <a:ext cx="7242000" cy="654794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500"/>
              <a:buFont typeface="Fira Sans"/>
              <a:buNone/>
            </a:pPr>
            <a:r>
              <a:rPr lang="en-US" sz="2500" b="1" dirty="0">
                <a:solidFill>
                  <a:srgbClr val="42738D"/>
                </a:solidFill>
                <a:latin typeface="Century Gothic" panose="020B0502020202020204" pitchFamily="34" charset="0"/>
                <a:ea typeface="Fira Sans"/>
                <a:cs typeface="Fira Sans"/>
                <a:sym typeface="Fira Sans"/>
              </a:rPr>
              <a:t>There may come a time when you need more money than what you currently have—such as when you’re ready to buy a home. In that case, you may need a mortgage. Mortgages can be helpful as long as you understand the terms of your loan and borrow responsibly.</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40000"/>
              </a:lnSpc>
              <a:spcBef>
                <a:spcPts val="0"/>
              </a:spcBef>
              <a:spcAft>
                <a:spcPts val="0"/>
              </a:spcAft>
              <a:buClr>
                <a:srgbClr val="42738D"/>
              </a:buClr>
              <a:buSzPts val="2500"/>
              <a:buFont typeface="Fira Sans"/>
              <a:buNone/>
            </a:pPr>
            <a:endParaRPr sz="2500" b="1" i="0" u="none" strike="noStrike" cap="none" dirty="0">
              <a:solidFill>
                <a:srgbClr val="42738D"/>
              </a:solidFill>
              <a:latin typeface="Century Gothic" panose="020B0502020202020204" pitchFamily="34" charset="0"/>
              <a:ea typeface="Fira Sans"/>
              <a:cs typeface="Fira Sans"/>
              <a:sym typeface="Fira Sans"/>
            </a:endParaRPr>
          </a:p>
          <a:p>
            <a:pPr marL="0" marR="0" lvl="0" indent="0" algn="l" rtl="0">
              <a:lnSpc>
                <a:spcPct val="140000"/>
              </a:lnSpc>
              <a:spcBef>
                <a:spcPts val="500"/>
              </a:spcBef>
              <a:spcAft>
                <a:spcPts val="0"/>
              </a:spcAft>
              <a:buClr>
                <a:srgbClr val="42738D"/>
              </a:buClr>
              <a:buSzPts val="2400"/>
              <a:buFont typeface="Fira Sans"/>
              <a:buNone/>
            </a:pPr>
            <a:r>
              <a:rPr lang="en-US" sz="2400" b="0" i="0" u="none" strike="noStrike" cap="none" dirty="0">
                <a:solidFill>
                  <a:srgbClr val="42738D"/>
                </a:solidFill>
                <a:latin typeface="Century Gothic" panose="020B0502020202020204" pitchFamily="34" charset="0"/>
                <a:ea typeface="Fira Sans"/>
                <a:cs typeface="Fira Sans"/>
                <a:sym typeface="Fira Sans"/>
              </a:rPr>
              <a:t>It's important to plan ahead so you're aware of the different mortgage options available, repayment obligations, and interest rates.</a:t>
            </a:r>
          </a:p>
          <a:p>
            <a:pPr marL="0" marR="0" lvl="0" indent="0" algn="l" rtl="0">
              <a:lnSpc>
                <a:spcPct val="140000"/>
              </a:lnSpc>
              <a:spcBef>
                <a:spcPts val="500"/>
              </a:spcBef>
              <a:spcAft>
                <a:spcPts val="0"/>
              </a:spcAft>
              <a:buClr>
                <a:srgbClr val="42738D"/>
              </a:buClr>
              <a:buSzPts val="2400"/>
              <a:buFont typeface="Fira Sans"/>
              <a:buNone/>
            </a:pPr>
            <a:endParaRPr lang="en-US" sz="2400" dirty="0">
              <a:solidFill>
                <a:srgbClr val="42738D"/>
              </a:solidFill>
              <a:latin typeface="Century Gothic" panose="020B0502020202020204" pitchFamily="34" charset="0"/>
              <a:sym typeface="Fira Sans"/>
            </a:endParaRPr>
          </a:p>
          <a:p>
            <a:pPr marL="0" marR="0" lvl="0" indent="0" algn="l" rtl="0">
              <a:lnSpc>
                <a:spcPct val="140000"/>
              </a:lnSpc>
              <a:spcBef>
                <a:spcPts val="500"/>
              </a:spcBef>
              <a:spcAft>
                <a:spcPts val="0"/>
              </a:spcAft>
              <a:buClr>
                <a:srgbClr val="42738D"/>
              </a:buClr>
              <a:buSzPts val="2400"/>
              <a:buFont typeface="Fira Sans"/>
              <a:buNone/>
            </a:pPr>
            <a:r>
              <a:rPr lang="en-US" sz="2400" b="1" i="1" u="none" strike="noStrike" cap="none" dirty="0">
                <a:solidFill>
                  <a:srgbClr val="42738D"/>
                </a:solidFill>
                <a:latin typeface="Century Gothic" panose="020B0502020202020204" pitchFamily="34" charset="0"/>
                <a:sym typeface="Fira Sans"/>
              </a:rPr>
              <a:t>Good Debt vs. Bad Debt</a:t>
            </a:r>
            <a:endParaRPr sz="1400" b="1" i="1" u="none" strike="noStrike" cap="none" dirty="0">
              <a:solidFill>
                <a:srgbClr val="000000"/>
              </a:solidFill>
              <a:latin typeface="Century Gothic" panose="020B0502020202020204" pitchFamily="34" charset="0"/>
              <a:sym typeface="Arial"/>
            </a:endParaRPr>
          </a:p>
        </p:txBody>
      </p:sp>
      <p:sp>
        <p:nvSpPr>
          <p:cNvPr id="300" name="Google Shape;300;p12"/>
          <p:cNvSpPr txBox="1"/>
          <p:nvPr/>
        </p:nvSpPr>
        <p:spPr>
          <a:xfrm>
            <a:off x="1139702" y="2846758"/>
            <a:ext cx="7242000" cy="1384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2738D"/>
              </a:buClr>
              <a:buSzPts val="9000"/>
              <a:buFont typeface="Fira Sans"/>
              <a:buNone/>
            </a:pPr>
            <a:r>
              <a:rPr lang="en-US" sz="9000" b="1" i="0" u="none" strike="noStrike" cap="none" dirty="0">
                <a:solidFill>
                  <a:srgbClr val="42738D"/>
                </a:solidFill>
                <a:latin typeface="Century Gothic" panose="020B0502020202020204" pitchFamily="34" charset="0"/>
                <a:ea typeface="Fira Sans"/>
                <a:cs typeface="Fira Sans"/>
                <a:sym typeface="Fira Sans"/>
              </a:rPr>
              <a:t>BORROWING</a:t>
            </a:r>
            <a:endParaRPr sz="1400" b="0" i="0" u="none" strike="noStrike" cap="none" dirty="0">
              <a:solidFill>
                <a:srgbClr val="000000"/>
              </a:solidFill>
              <a:latin typeface="Century Gothic" panose="020B0502020202020204" pitchFamily="34" charset="0"/>
              <a:sym typeface="Arial"/>
            </a:endParaRPr>
          </a:p>
        </p:txBody>
      </p:sp>
      <p:sp>
        <p:nvSpPr>
          <p:cNvPr id="301" name="Google Shape;301;p12"/>
          <p:cNvSpPr txBox="1"/>
          <p:nvPr/>
        </p:nvSpPr>
        <p:spPr>
          <a:xfrm>
            <a:off x="1130300" y="8578626"/>
            <a:ext cx="6955200" cy="775800"/>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FFFFFF"/>
              </a:buClr>
              <a:buSzPts val="7200"/>
              <a:buFont typeface="Fira Sans"/>
              <a:buNone/>
            </a:pPr>
            <a:r>
              <a:rPr lang="en-US" sz="7200" b="1" i="0" u="none" strike="noStrike" cap="none">
                <a:solidFill>
                  <a:srgbClr val="FFFFFF"/>
                </a:solidFill>
                <a:latin typeface="Century Gothic" panose="020B0502020202020204" pitchFamily="34" charset="0"/>
                <a:ea typeface="Fira Sans"/>
                <a:cs typeface="Fira Sans"/>
                <a:sym typeface="Fira Sans"/>
              </a:rPr>
              <a:t>CREDIT</a:t>
            </a:r>
            <a:r>
              <a:rPr lang="en-US" sz="7200" b="0" i="0" u="none" strike="noStrike" cap="none">
                <a:solidFill>
                  <a:srgbClr val="FFFFFF"/>
                </a:solidFill>
                <a:latin typeface="Century Gothic" panose="020B0502020202020204" pitchFamily="34" charset="0"/>
                <a:ea typeface="Fira Sans"/>
                <a:cs typeface="Fira Sans"/>
                <a:sym typeface="Fira Sans"/>
              </a:rPr>
              <a:t>:</a:t>
            </a:r>
            <a:endParaRPr sz="1400" b="0" i="0" u="none" strike="noStrike" cap="none">
              <a:solidFill>
                <a:srgbClr val="000000"/>
              </a:solidFill>
              <a:latin typeface="Century Gothic" panose="020B0502020202020204" pitchFamily="34" charset="0"/>
              <a:sym typeface="Arial"/>
            </a:endParaRPr>
          </a:p>
        </p:txBody>
      </p:sp>
      <p:sp>
        <p:nvSpPr>
          <p:cNvPr id="302" name="Google Shape;302;p12"/>
          <p:cNvSpPr txBox="1"/>
          <p:nvPr/>
        </p:nvSpPr>
        <p:spPr>
          <a:xfrm>
            <a:off x="9495366" y="8528375"/>
            <a:ext cx="72420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600"/>
              <a:buFont typeface="Fira Sans"/>
              <a:buNone/>
            </a:pPr>
            <a:r>
              <a:rPr lang="en-US" sz="1600" b="0" i="0" u="none" strike="noStrike" cap="none">
                <a:solidFill>
                  <a:srgbClr val="FFFFFF"/>
                </a:solidFill>
                <a:latin typeface="Century Gothic" panose="020B0502020202020204" pitchFamily="34" charset="0"/>
                <a:ea typeface="Fira Sans"/>
                <a:cs typeface="Fira Sans"/>
                <a:sym typeface="Fira Sans"/>
              </a:rPr>
              <a:t>With credit cards, it is best to only spend what you can make timely payments on. Missing a payment can hurt your credit score, which is used by companies to decide if they will offer you a loan.</a:t>
            </a:r>
            <a:endParaRPr sz="1400" b="0" i="0" u="none" strike="noStrike" cap="none">
              <a:solidFill>
                <a:srgbClr val="000000"/>
              </a:solidFill>
              <a:latin typeface="Century Gothic" panose="020B0502020202020204" pitchFamily="34" charset="0"/>
              <a:sym typeface="Arial"/>
            </a:endParaRPr>
          </a:p>
        </p:txBody>
      </p:sp>
      <p:pic>
        <p:nvPicPr>
          <p:cNvPr id="303" name="Google Shape;303;p12"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cxnSp>
        <p:nvCxnSpPr>
          <p:cNvPr id="306" name="Google Shape;306;p12"/>
          <p:cNvCxnSpPr/>
          <p:nvPr/>
        </p:nvCxnSpPr>
        <p:spPr>
          <a:xfrm>
            <a:off x="1193800" y="2846745"/>
            <a:ext cx="6374400" cy="0"/>
          </a:xfrm>
          <a:prstGeom prst="straightConnector1">
            <a:avLst/>
          </a:prstGeom>
          <a:noFill/>
          <a:ln w="38100" cap="flat" cmpd="sng">
            <a:solidFill>
              <a:srgbClr val="97A3AE"/>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3" descr="Image"/>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312" name="Google Shape;312;p13"/>
          <p:cNvSpPr txBox="1"/>
          <p:nvPr/>
        </p:nvSpPr>
        <p:spPr>
          <a:xfrm>
            <a:off x="1117600" y="1938684"/>
            <a:ext cx="2009243" cy="933589"/>
          </a:xfrm>
          <a:prstGeom prst="rect">
            <a:avLst/>
          </a:prstGeom>
          <a:noFill/>
          <a:ln>
            <a:noFill/>
          </a:ln>
        </p:spPr>
        <p:txBody>
          <a:bodyPr spcFirstLastPara="1" wrap="square" lIns="50800" tIns="50800" rIns="50800" bIns="50800" anchor="ctr" anchorCtr="0">
            <a:spAutoFit/>
          </a:bodyPr>
          <a:lstStyle/>
          <a:p>
            <a:pPr marL="0" marR="0" lvl="0" indent="0" algn="l" rtl="0">
              <a:lnSpc>
                <a:spcPct val="60000"/>
              </a:lnSpc>
              <a:spcBef>
                <a:spcPts val="0"/>
              </a:spcBef>
              <a:spcAft>
                <a:spcPts val="0"/>
              </a:spcAft>
              <a:buClr>
                <a:srgbClr val="42738D"/>
              </a:buClr>
              <a:buSzPts val="9000"/>
              <a:buFont typeface="Fira Sans"/>
              <a:buNone/>
            </a:pPr>
            <a:r>
              <a:rPr lang="en-US" sz="9000" b="1" i="0" u="none" strike="noStrike" cap="none">
                <a:solidFill>
                  <a:srgbClr val="42738D"/>
                </a:solidFill>
                <a:latin typeface="Century Gothic" panose="020B0502020202020204" pitchFamily="34" charset="0"/>
                <a:ea typeface="Fira Sans"/>
                <a:cs typeface="Fira Sans"/>
                <a:sym typeface="Fira Sans"/>
              </a:rPr>
              <a:t>05</a:t>
            </a:r>
            <a:endParaRPr sz="1400" b="0" i="0" u="none" strike="noStrike" cap="none">
              <a:solidFill>
                <a:srgbClr val="000000"/>
              </a:solidFill>
              <a:latin typeface="Century Gothic" panose="020B0502020202020204" pitchFamily="34" charset="0"/>
              <a:sym typeface="Arial"/>
            </a:endParaRPr>
          </a:p>
        </p:txBody>
      </p:sp>
      <p:sp>
        <p:nvSpPr>
          <p:cNvPr id="313" name="Google Shape;313;p13"/>
          <p:cNvSpPr/>
          <p:nvPr/>
        </p:nvSpPr>
        <p:spPr>
          <a:xfrm>
            <a:off x="0" y="8042475"/>
            <a:ext cx="17145900" cy="1848000"/>
          </a:xfrm>
          <a:prstGeom prst="rect">
            <a:avLst/>
          </a:prstGeom>
          <a:solidFill>
            <a:srgbClr val="231F20"/>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314" name="Google Shape;314;p13"/>
          <p:cNvSpPr txBox="1"/>
          <p:nvPr/>
        </p:nvSpPr>
        <p:spPr>
          <a:xfrm>
            <a:off x="1190074" y="1053228"/>
            <a:ext cx="673040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MONEY MANAGEMENT</a:t>
            </a:r>
            <a:endParaRPr sz="1400" b="0" i="0" u="none" strike="noStrike" cap="none">
              <a:solidFill>
                <a:srgbClr val="000000"/>
              </a:solidFill>
              <a:latin typeface="Century Gothic" panose="020B0502020202020204" pitchFamily="34" charset="0"/>
              <a:sym typeface="Arial"/>
            </a:endParaRPr>
          </a:p>
        </p:txBody>
      </p:sp>
      <p:sp>
        <p:nvSpPr>
          <p:cNvPr id="315" name="Google Shape;315;p13"/>
          <p:cNvSpPr txBox="1"/>
          <p:nvPr/>
        </p:nvSpPr>
        <p:spPr>
          <a:xfrm>
            <a:off x="9495366" y="1053228"/>
            <a:ext cx="7242000" cy="430835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500"/>
              <a:buFont typeface="Fira Sans"/>
              <a:buNone/>
            </a:pPr>
            <a:r>
              <a:rPr lang="en-US" sz="2500" b="1" dirty="0">
                <a:solidFill>
                  <a:srgbClr val="42738D"/>
                </a:solidFill>
                <a:latin typeface="Century Gothic" panose="020B0502020202020204" pitchFamily="34" charset="0"/>
                <a:ea typeface="Fira Sans"/>
                <a:cs typeface="Fira Sans"/>
                <a:sym typeface="Fira Sans"/>
              </a:rPr>
              <a:t>Retirement might seem far away, but it is best to be proactive when it comes to planning for the future. The earlier you start, the more stable your financial future can be. </a:t>
            </a:r>
            <a:endParaRPr sz="1400" b="0" i="0" u="none" strike="noStrike" cap="none" dirty="0">
              <a:solidFill>
                <a:srgbClr val="000000"/>
              </a:solidFill>
              <a:latin typeface="Century Gothic" panose="020B0502020202020204" pitchFamily="34" charset="0"/>
              <a:sym typeface="Arial"/>
            </a:endParaRPr>
          </a:p>
          <a:p>
            <a:pPr marL="0" marR="0" lvl="0" indent="0" algn="l" rtl="0">
              <a:lnSpc>
                <a:spcPct val="140000"/>
              </a:lnSpc>
              <a:spcBef>
                <a:spcPts val="0"/>
              </a:spcBef>
              <a:spcAft>
                <a:spcPts val="0"/>
              </a:spcAft>
              <a:buClr>
                <a:srgbClr val="42738D"/>
              </a:buClr>
              <a:buSzPts val="2500"/>
              <a:buFont typeface="Fira Sans"/>
              <a:buNone/>
            </a:pPr>
            <a:endParaRPr sz="2500" b="1" i="0" u="none" strike="noStrike" cap="none" dirty="0">
              <a:solidFill>
                <a:srgbClr val="42738D"/>
              </a:solidFill>
              <a:latin typeface="Century Gothic" panose="020B0502020202020204" pitchFamily="34" charset="0"/>
              <a:ea typeface="Fira Sans"/>
              <a:cs typeface="Fira Sans"/>
              <a:sym typeface="Fira Sans"/>
            </a:endParaRPr>
          </a:p>
          <a:p>
            <a:pPr marL="0" marR="0" lvl="0" indent="0" algn="l" rtl="0">
              <a:lnSpc>
                <a:spcPct val="140000"/>
              </a:lnSpc>
              <a:spcBef>
                <a:spcPts val="500"/>
              </a:spcBef>
              <a:spcAft>
                <a:spcPts val="0"/>
              </a:spcAft>
              <a:buClr>
                <a:srgbClr val="42738D"/>
              </a:buClr>
              <a:buSzPts val="2400"/>
              <a:buFont typeface="Fira Sans"/>
              <a:buNone/>
            </a:pPr>
            <a:r>
              <a:rPr lang="en-US" sz="2400" b="0" i="0" u="none" strike="noStrike" cap="none" dirty="0">
                <a:solidFill>
                  <a:srgbClr val="42738D"/>
                </a:solidFill>
                <a:latin typeface="Century Gothic" panose="020B0502020202020204" pitchFamily="34" charset="0"/>
                <a:ea typeface="Fira Sans"/>
                <a:cs typeface="Fira Sans"/>
                <a:sym typeface="Fira Sans"/>
              </a:rPr>
              <a:t>One benefit is that thinking ahead allows you to figure out how much you need to save and invest each year to reach your financial goals.</a:t>
            </a:r>
            <a:endParaRPr sz="1400" b="0" i="0" u="none" strike="noStrike" cap="none" dirty="0">
              <a:solidFill>
                <a:srgbClr val="000000"/>
              </a:solidFill>
              <a:latin typeface="Century Gothic" panose="020B0502020202020204" pitchFamily="34" charset="0"/>
              <a:sym typeface="Arial"/>
            </a:endParaRPr>
          </a:p>
        </p:txBody>
      </p:sp>
      <p:sp>
        <p:nvSpPr>
          <p:cNvPr id="316" name="Google Shape;316;p13"/>
          <p:cNvSpPr txBox="1"/>
          <p:nvPr/>
        </p:nvSpPr>
        <p:spPr>
          <a:xfrm>
            <a:off x="1139700" y="3175000"/>
            <a:ext cx="6428400" cy="2909100"/>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42738D"/>
              </a:buClr>
              <a:buSzPts val="9000"/>
              <a:buFont typeface="Fira Sans"/>
              <a:buNone/>
            </a:pPr>
            <a:r>
              <a:rPr lang="en-US" sz="9000" b="1" i="0" u="none" strike="noStrike" cap="none" dirty="0">
                <a:solidFill>
                  <a:srgbClr val="42738D"/>
                </a:solidFill>
                <a:latin typeface="Century Gothic" panose="020B0502020202020204" pitchFamily="34" charset="0"/>
                <a:ea typeface="Fira Sans"/>
                <a:cs typeface="Fira Sans"/>
                <a:sym typeface="Fira Sans"/>
              </a:rPr>
              <a:t>PLANNING FOR THE FUTURE</a:t>
            </a:r>
            <a:endParaRPr sz="1400" b="0" i="0" u="none" strike="noStrike" cap="none" dirty="0">
              <a:solidFill>
                <a:srgbClr val="000000"/>
              </a:solidFill>
              <a:latin typeface="Century Gothic" panose="020B0502020202020204" pitchFamily="34" charset="0"/>
              <a:sym typeface="Arial"/>
            </a:endParaRPr>
          </a:p>
        </p:txBody>
      </p:sp>
      <p:sp>
        <p:nvSpPr>
          <p:cNvPr id="317" name="Google Shape;317;p13"/>
          <p:cNvSpPr txBox="1"/>
          <p:nvPr/>
        </p:nvSpPr>
        <p:spPr>
          <a:xfrm>
            <a:off x="1130299" y="8578626"/>
            <a:ext cx="10343945" cy="775597"/>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FFFFFF"/>
              </a:buClr>
              <a:buSzPts val="7200"/>
              <a:buFont typeface="Fira Sans"/>
              <a:buNone/>
            </a:pPr>
            <a:r>
              <a:rPr lang="en-US" sz="7200" b="1" i="0" u="none" strike="noStrike" cap="none" dirty="0">
                <a:solidFill>
                  <a:srgbClr val="FFFFFF"/>
                </a:solidFill>
                <a:latin typeface="Century Gothic" panose="020B0502020202020204" pitchFamily="34" charset="0"/>
                <a:ea typeface="Fira Sans"/>
                <a:cs typeface="Fira Sans"/>
                <a:sym typeface="Fira Sans"/>
              </a:rPr>
              <a:t>RETIREMENT PLANS</a:t>
            </a:r>
            <a:endParaRPr sz="1400" b="0" i="0" u="none" strike="noStrike" cap="none" dirty="0">
              <a:solidFill>
                <a:srgbClr val="000000"/>
              </a:solidFill>
              <a:latin typeface="Century Gothic" panose="020B0502020202020204" pitchFamily="34" charset="0"/>
              <a:sym typeface="Arial"/>
            </a:endParaRPr>
          </a:p>
        </p:txBody>
      </p:sp>
      <p:pic>
        <p:nvPicPr>
          <p:cNvPr id="319" name="Google Shape;319;p13"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cxnSp>
        <p:nvCxnSpPr>
          <p:cNvPr id="322" name="Google Shape;322;p13"/>
          <p:cNvCxnSpPr/>
          <p:nvPr/>
        </p:nvCxnSpPr>
        <p:spPr>
          <a:xfrm>
            <a:off x="1193800" y="2846745"/>
            <a:ext cx="6374400" cy="0"/>
          </a:xfrm>
          <a:prstGeom prst="straightConnector1">
            <a:avLst/>
          </a:prstGeom>
          <a:noFill/>
          <a:ln w="38100" cap="flat" cmpd="sng">
            <a:solidFill>
              <a:srgbClr val="97A3AE"/>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Shape 326"/>
        <p:cNvGrpSpPr/>
        <p:nvPr/>
      </p:nvGrpSpPr>
      <p:grpSpPr>
        <a:xfrm>
          <a:off x="0" y="0"/>
          <a:ext cx="0" cy="0"/>
          <a:chOff x="0" y="0"/>
          <a:chExt cx="0" cy="0"/>
        </a:xfrm>
      </p:grpSpPr>
      <p:pic>
        <p:nvPicPr>
          <p:cNvPr id="327" name="Google Shape;327;p14" descr="Image"/>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0" y="0"/>
            <a:ext cx="18288000" cy="10286999"/>
          </a:xfrm>
          <a:prstGeom prst="rect">
            <a:avLst/>
          </a:prstGeom>
          <a:noFill/>
          <a:ln>
            <a:noFill/>
          </a:ln>
        </p:spPr>
      </p:pic>
      <p:sp>
        <p:nvSpPr>
          <p:cNvPr id="329" name="Google Shape;329;p14"/>
          <p:cNvSpPr txBox="1"/>
          <p:nvPr/>
        </p:nvSpPr>
        <p:spPr>
          <a:xfrm>
            <a:off x="1142100" y="1260344"/>
            <a:ext cx="7996500" cy="1938992"/>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42738D"/>
              </a:buClr>
              <a:buSzPts val="9000"/>
              <a:buFont typeface="Fira Sans"/>
              <a:buNone/>
            </a:pPr>
            <a:r>
              <a:rPr lang="en-US" sz="9000" b="1" dirty="0">
                <a:solidFill>
                  <a:srgbClr val="42738D"/>
                </a:solidFill>
                <a:latin typeface="Century Gothic" panose="020B0502020202020204" pitchFamily="34" charset="0"/>
                <a:sym typeface="Fira Sans"/>
              </a:rPr>
              <a:t>DEFINE YOUR</a:t>
            </a:r>
          </a:p>
          <a:p>
            <a:pPr marL="0" marR="0" lvl="0" indent="0" algn="l" rtl="0">
              <a:lnSpc>
                <a:spcPct val="70000"/>
              </a:lnSpc>
              <a:spcBef>
                <a:spcPts val="0"/>
              </a:spcBef>
              <a:spcAft>
                <a:spcPts val="0"/>
              </a:spcAft>
              <a:buClr>
                <a:srgbClr val="42738D"/>
              </a:buClr>
              <a:buSzPts val="9000"/>
              <a:buFont typeface="Fira Sans"/>
              <a:buNone/>
            </a:pPr>
            <a:r>
              <a:rPr lang="en-US" sz="9000" b="1" i="0" u="none" strike="noStrike" cap="none" dirty="0">
                <a:solidFill>
                  <a:srgbClr val="42738D"/>
                </a:solidFill>
                <a:latin typeface="Century Gothic" panose="020B0502020202020204" pitchFamily="34" charset="0"/>
                <a:sym typeface="Fira Sans"/>
              </a:rPr>
              <a:t>VISION</a:t>
            </a:r>
            <a:endParaRPr sz="1400" b="0" i="0" u="none" strike="noStrike" cap="none" dirty="0">
              <a:solidFill>
                <a:srgbClr val="000000"/>
              </a:solidFill>
              <a:latin typeface="Century Gothic" panose="020B0502020202020204" pitchFamily="34" charset="0"/>
              <a:sym typeface="Arial"/>
            </a:endParaRPr>
          </a:p>
        </p:txBody>
      </p:sp>
      <p:sp>
        <p:nvSpPr>
          <p:cNvPr id="330" name="Google Shape;330;p14"/>
          <p:cNvSpPr txBox="1"/>
          <p:nvPr/>
        </p:nvSpPr>
        <p:spPr>
          <a:xfrm>
            <a:off x="8939284" y="1052205"/>
            <a:ext cx="7656161" cy="1551194"/>
          </a:xfrm>
          <a:prstGeom prst="rect">
            <a:avLst/>
          </a:prstGeom>
          <a:noFill/>
          <a:ln>
            <a:noFill/>
          </a:ln>
        </p:spPr>
        <p:txBody>
          <a:bodyPr spcFirstLastPara="1" wrap="square" lIns="0" tIns="0" rIns="0" bIns="0" anchor="t" anchorCtr="0">
            <a:spAutoFit/>
          </a:bodyPr>
          <a:lstStyle/>
          <a:p>
            <a:pPr lvl="0">
              <a:lnSpc>
                <a:spcPct val="140000"/>
              </a:lnSpc>
              <a:buClr>
                <a:srgbClr val="42738D"/>
              </a:buClr>
              <a:buSzPts val="2400"/>
            </a:pPr>
            <a:r>
              <a:rPr lang="en-US" sz="2400" dirty="0">
                <a:solidFill>
                  <a:schemeClr val="bg1"/>
                </a:solidFill>
                <a:latin typeface="Century Gothic" panose="020B0502020202020204" pitchFamily="34" charset="0"/>
              </a:rPr>
              <a:t>Take a moment to define </a:t>
            </a:r>
            <a:r>
              <a:rPr lang="en-US" sz="2400" b="1" dirty="0">
                <a:solidFill>
                  <a:schemeClr val="bg1"/>
                </a:solidFill>
                <a:latin typeface="Century Gothic" panose="020B0502020202020204" pitchFamily="34" charset="0"/>
              </a:rPr>
              <a:t>your personal vision of financial success</a:t>
            </a:r>
            <a:r>
              <a:rPr lang="en-US" sz="2400" dirty="0">
                <a:solidFill>
                  <a:schemeClr val="bg1"/>
                </a:solidFill>
                <a:latin typeface="Century Gothic" panose="020B0502020202020204" pitchFamily="34" charset="0"/>
              </a:rPr>
              <a:t>—what does true financial freedom look like for you?</a:t>
            </a:r>
            <a:endParaRPr sz="1400" b="0" i="0" u="none" strike="noStrike" cap="none" dirty="0">
              <a:solidFill>
                <a:schemeClr val="bg1"/>
              </a:solidFill>
              <a:latin typeface="Century Gothic" panose="020B0502020202020204" pitchFamily="34" charset="0"/>
              <a:sym typeface="Arial"/>
            </a:endParaRPr>
          </a:p>
        </p:txBody>
      </p:sp>
      <p:pic>
        <p:nvPicPr>
          <p:cNvPr id="346" name="Google Shape;346;p14"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pic>
        <p:nvPicPr>
          <p:cNvPr id="2" name="Picture 1" descr="centang-05.png">
            <a:extLst>
              <a:ext uri="{FF2B5EF4-FFF2-40B4-BE49-F238E27FC236}">
                <a16:creationId xmlns:a16="http://schemas.microsoft.com/office/drawing/2014/main" id="{2641A13A-DFCD-63EB-7CCF-78142112FC09}"/>
              </a:ext>
            </a:extLst>
          </p:cNvPr>
          <p:cNvPicPr>
            <a:picLocks noChangeAspect="1"/>
          </p:cNvPicPr>
          <p:nvPr/>
        </p:nvPicPr>
        <p:blipFill>
          <a:blip r:embed="rId5"/>
          <a:stretch>
            <a:fillRect/>
          </a:stretch>
        </p:blipFill>
        <p:spPr>
          <a:xfrm>
            <a:off x="8939284" y="3795272"/>
            <a:ext cx="563881" cy="563881"/>
          </a:xfrm>
          <a:prstGeom prst="rect">
            <a:avLst/>
          </a:prstGeom>
        </p:spPr>
      </p:pic>
      <p:sp>
        <p:nvSpPr>
          <p:cNvPr id="3" name="Rectangle 2">
            <a:extLst>
              <a:ext uri="{FF2B5EF4-FFF2-40B4-BE49-F238E27FC236}">
                <a16:creationId xmlns:a16="http://schemas.microsoft.com/office/drawing/2014/main" id="{30938554-8D88-2E22-3D91-CABB84034F73}"/>
              </a:ext>
            </a:extLst>
          </p:cNvPr>
          <p:cNvSpPr/>
          <p:nvPr/>
        </p:nvSpPr>
        <p:spPr>
          <a:xfrm>
            <a:off x="9777484" y="3795272"/>
            <a:ext cx="6858000" cy="553998"/>
          </a:xfrm>
          <a:prstGeom prst="rect">
            <a:avLst/>
          </a:prstGeom>
        </p:spPr>
        <p:txBody>
          <a:bodyPr wrap="square">
            <a:spAutoFit/>
          </a:bodyPr>
          <a:lstStyle/>
          <a:p>
            <a:r>
              <a:rPr lang="en-US" sz="3000" b="1" dirty="0">
                <a:solidFill>
                  <a:srgbClr val="3F738D"/>
                </a:solidFill>
                <a:latin typeface="Century Gothic" panose="020B0502020202020204" pitchFamily="34" charset="0"/>
              </a:rPr>
              <a:t>Identify goals and priorities</a:t>
            </a:r>
          </a:p>
        </p:txBody>
      </p:sp>
      <p:pic>
        <p:nvPicPr>
          <p:cNvPr id="4" name="Picture 3" descr="centang-05.png">
            <a:extLst>
              <a:ext uri="{FF2B5EF4-FFF2-40B4-BE49-F238E27FC236}">
                <a16:creationId xmlns:a16="http://schemas.microsoft.com/office/drawing/2014/main" id="{EFCC36F8-3567-3CFC-8802-0E1FD8DAA597}"/>
              </a:ext>
            </a:extLst>
          </p:cNvPr>
          <p:cNvPicPr>
            <a:picLocks noChangeAspect="1"/>
          </p:cNvPicPr>
          <p:nvPr/>
        </p:nvPicPr>
        <p:blipFill>
          <a:blip r:embed="rId5"/>
          <a:stretch>
            <a:fillRect/>
          </a:stretch>
        </p:blipFill>
        <p:spPr>
          <a:xfrm>
            <a:off x="8939284" y="4806470"/>
            <a:ext cx="563881" cy="563881"/>
          </a:xfrm>
          <a:prstGeom prst="rect">
            <a:avLst/>
          </a:prstGeom>
        </p:spPr>
      </p:pic>
      <p:sp>
        <p:nvSpPr>
          <p:cNvPr id="5" name="Rectangle 4">
            <a:extLst>
              <a:ext uri="{FF2B5EF4-FFF2-40B4-BE49-F238E27FC236}">
                <a16:creationId xmlns:a16="http://schemas.microsoft.com/office/drawing/2014/main" id="{A5515DCD-2EE4-C9EA-38D4-BE340D7E5EE0}"/>
              </a:ext>
            </a:extLst>
          </p:cNvPr>
          <p:cNvSpPr/>
          <p:nvPr/>
        </p:nvSpPr>
        <p:spPr>
          <a:xfrm>
            <a:off x="9777484" y="4785872"/>
            <a:ext cx="6858000" cy="553998"/>
          </a:xfrm>
          <a:prstGeom prst="rect">
            <a:avLst/>
          </a:prstGeom>
        </p:spPr>
        <p:txBody>
          <a:bodyPr wrap="square">
            <a:spAutoFit/>
          </a:bodyPr>
          <a:lstStyle/>
          <a:p>
            <a:r>
              <a:rPr lang="en-US" sz="3000" b="1" dirty="0">
                <a:solidFill>
                  <a:srgbClr val="3F738D"/>
                </a:solidFill>
                <a:latin typeface="Century Gothic" panose="020B0502020202020204" pitchFamily="34" charset="0"/>
              </a:rPr>
              <a:t>Focus on feelings, not just numbers</a:t>
            </a:r>
          </a:p>
        </p:txBody>
      </p:sp>
      <p:pic>
        <p:nvPicPr>
          <p:cNvPr id="6" name="Picture 5" descr="centang-05.png">
            <a:extLst>
              <a:ext uri="{FF2B5EF4-FFF2-40B4-BE49-F238E27FC236}">
                <a16:creationId xmlns:a16="http://schemas.microsoft.com/office/drawing/2014/main" id="{3E55391F-63CB-553F-D648-69D3AAD6C805}"/>
              </a:ext>
            </a:extLst>
          </p:cNvPr>
          <p:cNvPicPr>
            <a:picLocks noChangeAspect="1"/>
          </p:cNvPicPr>
          <p:nvPr/>
        </p:nvPicPr>
        <p:blipFill>
          <a:blip r:embed="rId5"/>
          <a:stretch>
            <a:fillRect/>
          </a:stretch>
        </p:blipFill>
        <p:spPr>
          <a:xfrm>
            <a:off x="8939284" y="5720870"/>
            <a:ext cx="563881" cy="563881"/>
          </a:xfrm>
          <a:prstGeom prst="rect">
            <a:avLst/>
          </a:prstGeom>
        </p:spPr>
      </p:pic>
      <p:sp>
        <p:nvSpPr>
          <p:cNvPr id="7" name="Rectangle 6">
            <a:extLst>
              <a:ext uri="{FF2B5EF4-FFF2-40B4-BE49-F238E27FC236}">
                <a16:creationId xmlns:a16="http://schemas.microsoft.com/office/drawing/2014/main" id="{2F51D195-2DE5-DA9E-F899-7B26F472051B}"/>
              </a:ext>
            </a:extLst>
          </p:cNvPr>
          <p:cNvSpPr/>
          <p:nvPr/>
        </p:nvSpPr>
        <p:spPr>
          <a:xfrm>
            <a:off x="9777484" y="5700272"/>
            <a:ext cx="6858000" cy="553998"/>
          </a:xfrm>
          <a:prstGeom prst="rect">
            <a:avLst/>
          </a:prstGeom>
        </p:spPr>
        <p:txBody>
          <a:bodyPr wrap="square">
            <a:spAutoFit/>
          </a:bodyPr>
          <a:lstStyle/>
          <a:p>
            <a:r>
              <a:rPr lang="en-US" sz="3000" b="1" dirty="0">
                <a:solidFill>
                  <a:srgbClr val="3F738D"/>
                </a:solidFill>
                <a:latin typeface="Century Gothic" panose="020B0502020202020204" pitchFamily="34" charset="0"/>
              </a:rPr>
              <a:t>Education is key</a:t>
            </a:r>
          </a:p>
        </p:txBody>
      </p:sp>
      <p:sp>
        <p:nvSpPr>
          <p:cNvPr id="8" name="Google Shape;313;p13">
            <a:extLst>
              <a:ext uri="{FF2B5EF4-FFF2-40B4-BE49-F238E27FC236}">
                <a16:creationId xmlns:a16="http://schemas.microsoft.com/office/drawing/2014/main" id="{3C1506F1-BCD1-18B5-F0C7-32CF3C9BFFEA}"/>
              </a:ext>
            </a:extLst>
          </p:cNvPr>
          <p:cNvSpPr/>
          <p:nvPr/>
        </p:nvSpPr>
        <p:spPr>
          <a:xfrm>
            <a:off x="0" y="8042475"/>
            <a:ext cx="17145900" cy="1848000"/>
          </a:xfrm>
          <a:prstGeom prst="rect">
            <a:avLst/>
          </a:prstGeom>
          <a:solidFill>
            <a:schemeClr val="bg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9" name="Google Shape;317;p13">
            <a:extLst>
              <a:ext uri="{FF2B5EF4-FFF2-40B4-BE49-F238E27FC236}">
                <a16:creationId xmlns:a16="http://schemas.microsoft.com/office/drawing/2014/main" id="{04E17AC5-E499-60D5-AF47-05BD50488177}"/>
              </a:ext>
            </a:extLst>
          </p:cNvPr>
          <p:cNvSpPr txBox="1"/>
          <p:nvPr/>
        </p:nvSpPr>
        <p:spPr>
          <a:xfrm>
            <a:off x="1142100" y="8730507"/>
            <a:ext cx="15902107" cy="646331"/>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FFFFFF"/>
              </a:buClr>
              <a:buSzPts val="7200"/>
              <a:buFont typeface="Fira Sans"/>
              <a:buNone/>
            </a:pPr>
            <a:r>
              <a:rPr lang="en-US" sz="6000" b="1" i="0" u="none" strike="noStrike" cap="none" dirty="0">
                <a:solidFill>
                  <a:srgbClr val="FFFFFF"/>
                </a:solidFill>
                <a:latin typeface="Century Gothic" panose="020B0502020202020204" pitchFamily="34" charset="0"/>
                <a:ea typeface="Fira Sans"/>
                <a:cs typeface="Fira Sans"/>
                <a:sym typeface="Fira Sans"/>
              </a:rPr>
              <a:t>YOUR VISION OF FINANCIAL SUCCESS</a:t>
            </a:r>
            <a:endParaRPr sz="1100" b="0" i="0" u="none" strike="noStrike" cap="none" dirty="0">
              <a:solidFill>
                <a:srgbClr val="000000"/>
              </a:solidFill>
              <a:latin typeface="Century Gothic" panose="020B0502020202020204" pitchFamily="34" charset="0"/>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Shape 326">
          <a:extLst>
            <a:ext uri="{FF2B5EF4-FFF2-40B4-BE49-F238E27FC236}">
              <a16:creationId xmlns:a16="http://schemas.microsoft.com/office/drawing/2014/main" id="{A088C808-F9B0-1771-88FB-736568A70BCB}"/>
            </a:ext>
          </a:extLst>
        </p:cNvPr>
        <p:cNvGrpSpPr/>
        <p:nvPr/>
      </p:nvGrpSpPr>
      <p:grpSpPr>
        <a:xfrm>
          <a:off x="0" y="0"/>
          <a:ext cx="0" cy="0"/>
          <a:chOff x="0" y="0"/>
          <a:chExt cx="0" cy="0"/>
        </a:xfrm>
      </p:grpSpPr>
      <p:pic>
        <p:nvPicPr>
          <p:cNvPr id="327" name="Google Shape;327;p14" descr="Image">
            <a:extLst>
              <a:ext uri="{FF2B5EF4-FFF2-40B4-BE49-F238E27FC236}">
                <a16:creationId xmlns:a16="http://schemas.microsoft.com/office/drawing/2014/main" id="{45589A79-CBAF-17E1-2F5C-B215508DAE80}"/>
              </a:ext>
            </a:extLst>
          </p:cNvPr>
          <p:cNvPicPr preferRelativeResize="0"/>
          <p:nvPr/>
        </p:nvPicPr>
        <p:blipFill rotWithShape="1">
          <a:blip r:embed="rId3">
            <a:alphaModFix/>
          </a:blip>
          <a:srcRect/>
          <a:stretch/>
        </p:blipFill>
        <p:spPr>
          <a:xfrm>
            <a:off x="0" y="0"/>
            <a:ext cx="18288000" cy="10286999"/>
          </a:xfrm>
          <a:prstGeom prst="rect">
            <a:avLst/>
          </a:prstGeom>
          <a:noFill/>
          <a:ln>
            <a:noFill/>
          </a:ln>
        </p:spPr>
      </p:pic>
      <p:sp>
        <p:nvSpPr>
          <p:cNvPr id="328" name="Google Shape;328;p14">
            <a:extLst>
              <a:ext uri="{FF2B5EF4-FFF2-40B4-BE49-F238E27FC236}">
                <a16:creationId xmlns:a16="http://schemas.microsoft.com/office/drawing/2014/main" id="{A86C53F8-3092-E909-BF42-B3F3230D2236}"/>
              </a:ext>
            </a:extLst>
          </p:cNvPr>
          <p:cNvSpPr/>
          <p:nvPr/>
        </p:nvSpPr>
        <p:spPr>
          <a:xfrm>
            <a:off x="1940900" y="5427312"/>
            <a:ext cx="1504800" cy="1504800"/>
          </a:xfrm>
          <a:prstGeom prst="ellipse">
            <a:avLst/>
          </a:pr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329" name="Google Shape;329;p14">
            <a:extLst>
              <a:ext uri="{FF2B5EF4-FFF2-40B4-BE49-F238E27FC236}">
                <a16:creationId xmlns:a16="http://schemas.microsoft.com/office/drawing/2014/main" id="{91B3AF4D-DDC6-8554-6234-C9AE887D2AE1}"/>
              </a:ext>
            </a:extLst>
          </p:cNvPr>
          <p:cNvSpPr txBox="1"/>
          <p:nvPr/>
        </p:nvSpPr>
        <p:spPr>
          <a:xfrm>
            <a:off x="1239211" y="1169814"/>
            <a:ext cx="7996500" cy="2909100"/>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42738D"/>
              </a:buClr>
              <a:buSzPts val="9000"/>
              <a:buFont typeface="Fira Sans"/>
              <a:buNone/>
            </a:pPr>
            <a:r>
              <a:rPr lang="en-US" sz="9000" b="1" i="0" u="none" strike="noStrike" cap="none" dirty="0">
                <a:solidFill>
                  <a:srgbClr val="42738D"/>
                </a:solidFill>
                <a:latin typeface="Century Gothic" panose="020B0502020202020204" pitchFamily="34" charset="0"/>
                <a:ea typeface="Fira Sans"/>
                <a:cs typeface="Fira Sans"/>
                <a:sym typeface="Fira Sans"/>
              </a:rPr>
              <a:t>SETTING FINANCIAL GOALS</a:t>
            </a:r>
            <a:endParaRPr sz="1400" b="0" i="0" u="none" strike="noStrike" cap="none" dirty="0">
              <a:solidFill>
                <a:srgbClr val="000000"/>
              </a:solidFill>
              <a:latin typeface="Century Gothic" panose="020B0502020202020204" pitchFamily="34" charset="0"/>
              <a:sym typeface="Arial"/>
            </a:endParaRPr>
          </a:p>
        </p:txBody>
      </p:sp>
      <p:sp>
        <p:nvSpPr>
          <p:cNvPr id="330" name="Google Shape;330;p14">
            <a:extLst>
              <a:ext uri="{FF2B5EF4-FFF2-40B4-BE49-F238E27FC236}">
                <a16:creationId xmlns:a16="http://schemas.microsoft.com/office/drawing/2014/main" id="{FB1D4CA9-6205-EBCC-CEDF-E352D5D513F1}"/>
              </a:ext>
            </a:extLst>
          </p:cNvPr>
          <p:cNvSpPr txBox="1"/>
          <p:nvPr/>
        </p:nvSpPr>
        <p:spPr>
          <a:xfrm>
            <a:off x="8279490" y="1052205"/>
            <a:ext cx="8315955" cy="155119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400"/>
              <a:buFont typeface="Fira Sans"/>
              <a:buNone/>
            </a:pPr>
            <a:r>
              <a:rPr lang="en-US" sz="2400" b="0" i="0" u="none" strike="noStrike" cap="none" dirty="0">
                <a:solidFill>
                  <a:srgbClr val="42738D"/>
                </a:solidFill>
                <a:latin typeface="Century Gothic" panose="020B0502020202020204" pitchFamily="34" charset="0"/>
                <a:ea typeface="Fira Sans"/>
                <a:cs typeface="Fira Sans"/>
                <a:sym typeface="Fira Sans"/>
              </a:rPr>
              <a:t>Goals create accountability and motivation. Once you assess your current financial situation, you can write a SMART goal to achieve your ambitions.</a:t>
            </a:r>
            <a:endParaRPr sz="1400" b="0" i="0" u="none" strike="noStrike" cap="none" dirty="0">
              <a:solidFill>
                <a:srgbClr val="000000"/>
              </a:solidFill>
              <a:latin typeface="Century Gothic" panose="020B0502020202020204" pitchFamily="34" charset="0"/>
              <a:sym typeface="Arial"/>
            </a:endParaRPr>
          </a:p>
        </p:txBody>
      </p:sp>
      <p:sp>
        <p:nvSpPr>
          <p:cNvPr id="331" name="Google Shape;331;p14">
            <a:extLst>
              <a:ext uri="{FF2B5EF4-FFF2-40B4-BE49-F238E27FC236}">
                <a16:creationId xmlns:a16="http://schemas.microsoft.com/office/drawing/2014/main" id="{AB85B278-AAE4-6C7B-956B-FC0505753322}"/>
              </a:ext>
            </a:extLst>
          </p:cNvPr>
          <p:cNvSpPr txBox="1"/>
          <p:nvPr/>
        </p:nvSpPr>
        <p:spPr>
          <a:xfrm>
            <a:off x="2142200" y="5520218"/>
            <a:ext cx="1102200" cy="1537344"/>
          </a:xfrm>
          <a:prstGeom prst="rect">
            <a:avLst/>
          </a:prstGeom>
          <a:noFill/>
          <a:ln>
            <a:noFill/>
          </a:ln>
        </p:spPr>
        <p:txBody>
          <a:bodyPr spcFirstLastPara="1" wrap="square" lIns="0" tIns="0" rIns="0" bIns="0" anchor="t" anchorCtr="0">
            <a:spAutoFit/>
          </a:bodyPr>
          <a:lstStyle/>
          <a:p>
            <a:pPr marL="0" marR="0" lvl="0" indent="0" algn="ctr" rtl="0">
              <a:lnSpc>
                <a:spcPct val="111111"/>
              </a:lnSpc>
              <a:spcBef>
                <a:spcPts val="0"/>
              </a:spcBef>
              <a:spcAft>
                <a:spcPts val="0"/>
              </a:spcAft>
              <a:buClr>
                <a:srgbClr val="FFFFFF"/>
              </a:buClr>
              <a:buSzPts val="9000"/>
              <a:buFont typeface="Fira Sans"/>
              <a:buNone/>
            </a:pPr>
            <a:r>
              <a:rPr lang="en-US" sz="9000" b="1" i="0" u="none" strike="noStrike" cap="none">
                <a:solidFill>
                  <a:srgbClr val="FFFFFF"/>
                </a:solidFill>
                <a:latin typeface="Century Gothic" panose="020B0502020202020204" pitchFamily="34" charset="0"/>
                <a:ea typeface="Fira Sans"/>
                <a:cs typeface="Fira Sans"/>
                <a:sym typeface="Fira Sans"/>
              </a:rPr>
              <a:t>S</a:t>
            </a:r>
            <a:endParaRPr sz="1400" b="0" i="0" u="none" strike="noStrike" cap="none">
              <a:solidFill>
                <a:srgbClr val="000000"/>
              </a:solidFill>
              <a:latin typeface="Century Gothic" panose="020B0502020202020204" pitchFamily="34" charset="0"/>
              <a:sym typeface="Arial"/>
            </a:endParaRPr>
          </a:p>
        </p:txBody>
      </p:sp>
      <p:sp>
        <p:nvSpPr>
          <p:cNvPr id="332" name="Google Shape;332;p14">
            <a:extLst>
              <a:ext uri="{FF2B5EF4-FFF2-40B4-BE49-F238E27FC236}">
                <a16:creationId xmlns:a16="http://schemas.microsoft.com/office/drawing/2014/main" id="{F64E655C-3350-D8E3-C2AC-3876DA185A36}"/>
              </a:ext>
            </a:extLst>
          </p:cNvPr>
          <p:cNvSpPr/>
          <p:nvPr/>
        </p:nvSpPr>
        <p:spPr>
          <a:xfrm>
            <a:off x="5166194" y="5427312"/>
            <a:ext cx="1504800" cy="1504800"/>
          </a:xfrm>
          <a:prstGeom prst="ellipse">
            <a:avLst/>
          </a:prstGeom>
          <a:solidFill>
            <a:srgbClr val="1A428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333" name="Google Shape;333;p14">
            <a:extLst>
              <a:ext uri="{FF2B5EF4-FFF2-40B4-BE49-F238E27FC236}">
                <a16:creationId xmlns:a16="http://schemas.microsoft.com/office/drawing/2014/main" id="{179B8A95-B4DD-4DF1-36BD-6343EA6BDB86}"/>
              </a:ext>
            </a:extLst>
          </p:cNvPr>
          <p:cNvSpPr/>
          <p:nvPr/>
        </p:nvSpPr>
        <p:spPr>
          <a:xfrm>
            <a:off x="8391600" y="5427312"/>
            <a:ext cx="1504800" cy="1504800"/>
          </a:xfrm>
          <a:prstGeom prst="ellipse">
            <a:avLst/>
          </a:prstGeom>
          <a:solidFill>
            <a:srgbClr val="8E2A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334" name="Google Shape;334;p14">
            <a:extLst>
              <a:ext uri="{FF2B5EF4-FFF2-40B4-BE49-F238E27FC236}">
                <a16:creationId xmlns:a16="http://schemas.microsoft.com/office/drawing/2014/main" id="{E60DB9CD-8BC4-B9B8-F51B-3B91E716AF77}"/>
              </a:ext>
            </a:extLst>
          </p:cNvPr>
          <p:cNvSpPr/>
          <p:nvPr/>
        </p:nvSpPr>
        <p:spPr>
          <a:xfrm>
            <a:off x="11616995" y="5427312"/>
            <a:ext cx="1504800" cy="1504800"/>
          </a:xfrm>
          <a:prstGeom prst="ellipse">
            <a:avLst/>
          </a:prstGeom>
          <a:solidFill>
            <a:srgbClr val="B78B1E"/>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335" name="Google Shape;335;p14">
            <a:extLst>
              <a:ext uri="{FF2B5EF4-FFF2-40B4-BE49-F238E27FC236}">
                <a16:creationId xmlns:a16="http://schemas.microsoft.com/office/drawing/2014/main" id="{FB248CD1-7E7F-05DA-37D3-76D4D976A625}"/>
              </a:ext>
            </a:extLst>
          </p:cNvPr>
          <p:cNvSpPr/>
          <p:nvPr/>
        </p:nvSpPr>
        <p:spPr>
          <a:xfrm>
            <a:off x="14842345" y="5427312"/>
            <a:ext cx="1504800" cy="1504800"/>
          </a:xfrm>
          <a:prstGeom prst="ellipse">
            <a:avLst/>
          </a:prstGeom>
          <a:solidFill>
            <a:srgbClr val="231F20"/>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336" name="Google Shape;336;p14">
            <a:extLst>
              <a:ext uri="{FF2B5EF4-FFF2-40B4-BE49-F238E27FC236}">
                <a16:creationId xmlns:a16="http://schemas.microsoft.com/office/drawing/2014/main" id="{20C67398-E38E-E0E6-AEEF-3A4D026A1782}"/>
              </a:ext>
            </a:extLst>
          </p:cNvPr>
          <p:cNvSpPr txBox="1"/>
          <p:nvPr/>
        </p:nvSpPr>
        <p:spPr>
          <a:xfrm>
            <a:off x="1196544" y="8157828"/>
            <a:ext cx="2993400" cy="11409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42738D"/>
              </a:buClr>
              <a:buSzPts val="1900"/>
              <a:buFont typeface="Fira Sans"/>
              <a:buNone/>
            </a:pPr>
            <a:r>
              <a:rPr lang="en-US" sz="1900" b="0" i="0" u="none" strike="noStrike" cap="none">
                <a:solidFill>
                  <a:srgbClr val="42738D"/>
                </a:solidFill>
                <a:latin typeface="Century Gothic" panose="020B0502020202020204" pitchFamily="34" charset="0"/>
                <a:ea typeface="Fira Sans"/>
                <a:cs typeface="Fira Sans"/>
                <a:sym typeface="Fira Sans"/>
              </a:rPr>
              <a:t>What exactly are you trying to achieve?</a:t>
            </a:r>
            <a:endParaRPr sz="1400" b="0" i="0" u="none" strike="noStrike" cap="none">
              <a:solidFill>
                <a:srgbClr val="000000"/>
              </a:solidFill>
              <a:latin typeface="Century Gothic" panose="020B0502020202020204" pitchFamily="34" charset="0"/>
              <a:sym typeface="Arial"/>
            </a:endParaRPr>
          </a:p>
        </p:txBody>
      </p:sp>
      <p:sp>
        <p:nvSpPr>
          <p:cNvPr id="337" name="Google Shape;337;p14">
            <a:extLst>
              <a:ext uri="{FF2B5EF4-FFF2-40B4-BE49-F238E27FC236}">
                <a16:creationId xmlns:a16="http://schemas.microsoft.com/office/drawing/2014/main" id="{4F902091-878F-0597-217E-F370E71E0EA1}"/>
              </a:ext>
            </a:extLst>
          </p:cNvPr>
          <p:cNvSpPr txBox="1"/>
          <p:nvPr/>
        </p:nvSpPr>
        <p:spPr>
          <a:xfrm>
            <a:off x="1337997" y="7148693"/>
            <a:ext cx="2710500" cy="475200"/>
          </a:xfrm>
          <a:prstGeom prst="rect">
            <a:avLst/>
          </a:prstGeom>
          <a:noFill/>
          <a:ln>
            <a:noFill/>
          </a:ln>
        </p:spPr>
        <p:txBody>
          <a:bodyPr spcFirstLastPara="1" wrap="square" lIns="0" tIns="0" rIns="0" bIns="0" anchor="t" anchorCtr="0">
            <a:noAutofit/>
          </a:bodyPr>
          <a:lstStyle/>
          <a:p>
            <a:pPr marL="0" marR="0" lvl="0" indent="0" algn="ctr" rtl="0">
              <a:lnSpc>
                <a:spcPct val="144444"/>
              </a:lnSpc>
              <a:spcBef>
                <a:spcPts val="0"/>
              </a:spcBef>
              <a:spcAft>
                <a:spcPts val="0"/>
              </a:spcAft>
              <a:buClr>
                <a:srgbClr val="42738D"/>
              </a:buClr>
              <a:buSzPts val="2700"/>
              <a:buFont typeface="Arial"/>
              <a:buNone/>
            </a:pPr>
            <a:r>
              <a:rPr lang="en-US" sz="2700" b="1" i="0" u="none" strike="noStrike" cap="none">
                <a:solidFill>
                  <a:srgbClr val="42738D"/>
                </a:solidFill>
                <a:latin typeface="Century Gothic" panose="020B0502020202020204" pitchFamily="34" charset="0"/>
                <a:ea typeface="Fira Sans"/>
                <a:cs typeface="Fira Sans"/>
                <a:sym typeface="Fira Sans"/>
              </a:rPr>
              <a:t>SPECIFIC</a:t>
            </a:r>
            <a:endParaRPr sz="1400" b="1" i="0" u="none" strike="noStrike" cap="none">
              <a:solidFill>
                <a:srgbClr val="000000"/>
              </a:solidFill>
              <a:latin typeface="Century Gothic" panose="020B0502020202020204" pitchFamily="34" charset="0"/>
              <a:ea typeface="Fira Sans"/>
              <a:cs typeface="Fira Sans"/>
              <a:sym typeface="Fira Sans"/>
            </a:endParaRPr>
          </a:p>
        </p:txBody>
      </p:sp>
      <p:sp>
        <p:nvSpPr>
          <p:cNvPr id="338" name="Google Shape;338;p14">
            <a:extLst>
              <a:ext uri="{FF2B5EF4-FFF2-40B4-BE49-F238E27FC236}">
                <a16:creationId xmlns:a16="http://schemas.microsoft.com/office/drawing/2014/main" id="{D9153D8B-2059-56D2-311E-55B2B77DB842}"/>
              </a:ext>
            </a:extLst>
          </p:cNvPr>
          <p:cNvSpPr txBox="1"/>
          <p:nvPr/>
        </p:nvSpPr>
        <p:spPr>
          <a:xfrm>
            <a:off x="4294745" y="8157828"/>
            <a:ext cx="3366802" cy="11409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42738D"/>
              </a:buClr>
              <a:buSzPts val="1900"/>
              <a:buFont typeface="Fira Sans"/>
              <a:buNone/>
            </a:pPr>
            <a:r>
              <a:rPr lang="en-US" sz="1900" b="0" i="0" u="none" strike="noStrike" cap="none" dirty="0">
                <a:solidFill>
                  <a:srgbClr val="42738D"/>
                </a:solidFill>
                <a:latin typeface="Century Gothic" panose="020B0502020202020204" pitchFamily="34" charset="0"/>
                <a:ea typeface="Fira Sans"/>
                <a:cs typeface="Fira Sans"/>
                <a:sym typeface="Fira Sans"/>
              </a:rPr>
              <a:t>How will you know when you’ve achieved your goal?</a:t>
            </a:r>
            <a:endParaRPr sz="1400" b="0" i="0" u="none" strike="noStrike" cap="none" dirty="0">
              <a:solidFill>
                <a:srgbClr val="000000"/>
              </a:solidFill>
              <a:latin typeface="Century Gothic" panose="020B0502020202020204" pitchFamily="34" charset="0"/>
              <a:sym typeface="Arial"/>
            </a:endParaRPr>
          </a:p>
        </p:txBody>
      </p:sp>
      <p:sp>
        <p:nvSpPr>
          <p:cNvPr id="339" name="Google Shape;339;p14">
            <a:extLst>
              <a:ext uri="{FF2B5EF4-FFF2-40B4-BE49-F238E27FC236}">
                <a16:creationId xmlns:a16="http://schemas.microsoft.com/office/drawing/2014/main" id="{B9818112-F128-610F-8398-08CD23B337B0}"/>
              </a:ext>
            </a:extLst>
          </p:cNvPr>
          <p:cNvSpPr txBox="1"/>
          <p:nvPr/>
        </p:nvSpPr>
        <p:spPr>
          <a:xfrm>
            <a:off x="4563291" y="7148693"/>
            <a:ext cx="2710500" cy="475200"/>
          </a:xfrm>
          <a:prstGeom prst="rect">
            <a:avLst/>
          </a:prstGeom>
          <a:noFill/>
          <a:ln>
            <a:noFill/>
          </a:ln>
        </p:spPr>
        <p:txBody>
          <a:bodyPr spcFirstLastPara="1" wrap="square" lIns="0" tIns="0" rIns="0" bIns="0" anchor="t" anchorCtr="0">
            <a:noAutofit/>
          </a:bodyPr>
          <a:lstStyle/>
          <a:p>
            <a:pPr marL="0" marR="0" lvl="0" indent="0" algn="ctr" rtl="0">
              <a:lnSpc>
                <a:spcPct val="144444"/>
              </a:lnSpc>
              <a:spcBef>
                <a:spcPts val="0"/>
              </a:spcBef>
              <a:spcAft>
                <a:spcPts val="0"/>
              </a:spcAft>
              <a:buClr>
                <a:srgbClr val="42738D"/>
              </a:buClr>
              <a:buSzPts val="2700"/>
              <a:buFont typeface="Arial"/>
              <a:buNone/>
            </a:pPr>
            <a:r>
              <a:rPr lang="en-US" sz="2700" b="1" i="0" u="none" strike="noStrike" cap="none">
                <a:solidFill>
                  <a:srgbClr val="42738D"/>
                </a:solidFill>
                <a:latin typeface="Century Gothic" panose="020B0502020202020204" pitchFamily="34" charset="0"/>
                <a:ea typeface="Fira Sans"/>
                <a:cs typeface="Fira Sans"/>
                <a:sym typeface="Fira Sans"/>
              </a:rPr>
              <a:t>MEASURABLE</a:t>
            </a:r>
            <a:endParaRPr sz="1400" b="1" i="0" u="none" strike="noStrike" cap="none">
              <a:solidFill>
                <a:srgbClr val="000000"/>
              </a:solidFill>
              <a:latin typeface="Century Gothic" panose="020B0502020202020204" pitchFamily="34" charset="0"/>
              <a:ea typeface="Fira Sans"/>
              <a:cs typeface="Fira Sans"/>
              <a:sym typeface="Fira Sans"/>
            </a:endParaRPr>
          </a:p>
        </p:txBody>
      </p:sp>
      <p:sp>
        <p:nvSpPr>
          <p:cNvPr id="340" name="Google Shape;340;p14">
            <a:extLst>
              <a:ext uri="{FF2B5EF4-FFF2-40B4-BE49-F238E27FC236}">
                <a16:creationId xmlns:a16="http://schemas.microsoft.com/office/drawing/2014/main" id="{82C1AE52-10A7-EC98-48F0-F70D570F7961}"/>
              </a:ext>
            </a:extLst>
          </p:cNvPr>
          <p:cNvSpPr txBox="1"/>
          <p:nvPr/>
        </p:nvSpPr>
        <p:spPr>
          <a:xfrm>
            <a:off x="7647244" y="8157828"/>
            <a:ext cx="2993400" cy="11409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42738D"/>
              </a:buClr>
              <a:buSzPts val="1900"/>
              <a:buFont typeface="Fira Sans"/>
              <a:buNone/>
            </a:pPr>
            <a:r>
              <a:rPr lang="en-US" sz="1900" b="0" i="0" u="none" strike="noStrike" cap="none">
                <a:solidFill>
                  <a:srgbClr val="42738D"/>
                </a:solidFill>
                <a:latin typeface="Century Gothic" panose="020B0502020202020204" pitchFamily="34" charset="0"/>
                <a:ea typeface="Fira Sans"/>
                <a:cs typeface="Fira Sans"/>
                <a:sym typeface="Fira Sans"/>
              </a:rPr>
              <a:t>Is this goal realistically achievable?</a:t>
            </a:r>
            <a:endParaRPr sz="1400" b="0" i="0" u="none" strike="noStrike" cap="none">
              <a:solidFill>
                <a:srgbClr val="000000"/>
              </a:solidFill>
              <a:latin typeface="Century Gothic" panose="020B0502020202020204" pitchFamily="34" charset="0"/>
              <a:sym typeface="Arial"/>
            </a:endParaRPr>
          </a:p>
        </p:txBody>
      </p:sp>
      <p:sp>
        <p:nvSpPr>
          <p:cNvPr id="341" name="Google Shape;341;p14">
            <a:extLst>
              <a:ext uri="{FF2B5EF4-FFF2-40B4-BE49-F238E27FC236}">
                <a16:creationId xmlns:a16="http://schemas.microsoft.com/office/drawing/2014/main" id="{B5DB53CD-A138-59AF-A71F-69DFE712B84C}"/>
              </a:ext>
            </a:extLst>
          </p:cNvPr>
          <p:cNvSpPr txBox="1"/>
          <p:nvPr/>
        </p:nvSpPr>
        <p:spPr>
          <a:xfrm>
            <a:off x="7788696" y="7148693"/>
            <a:ext cx="2710500" cy="475200"/>
          </a:xfrm>
          <a:prstGeom prst="rect">
            <a:avLst/>
          </a:prstGeom>
          <a:noFill/>
          <a:ln>
            <a:noFill/>
          </a:ln>
        </p:spPr>
        <p:txBody>
          <a:bodyPr spcFirstLastPara="1" wrap="square" lIns="0" tIns="0" rIns="0" bIns="0" anchor="t" anchorCtr="0">
            <a:noAutofit/>
          </a:bodyPr>
          <a:lstStyle/>
          <a:p>
            <a:pPr marL="0" marR="0" lvl="0" indent="0" algn="ctr" rtl="0">
              <a:lnSpc>
                <a:spcPct val="144444"/>
              </a:lnSpc>
              <a:spcBef>
                <a:spcPts val="0"/>
              </a:spcBef>
              <a:spcAft>
                <a:spcPts val="0"/>
              </a:spcAft>
              <a:buClr>
                <a:srgbClr val="42738D"/>
              </a:buClr>
              <a:buSzPts val="2700"/>
              <a:buFont typeface="Arial"/>
              <a:buNone/>
            </a:pPr>
            <a:r>
              <a:rPr lang="en-US" sz="2700" b="1" i="0" u="none" strike="noStrike" cap="none">
                <a:solidFill>
                  <a:srgbClr val="42738D"/>
                </a:solidFill>
                <a:latin typeface="Century Gothic" panose="020B0502020202020204" pitchFamily="34" charset="0"/>
                <a:ea typeface="Fira Sans"/>
                <a:cs typeface="Fira Sans"/>
                <a:sym typeface="Fira Sans"/>
              </a:rPr>
              <a:t>ATTAINABLE</a:t>
            </a:r>
            <a:endParaRPr sz="1400" b="1" i="0" u="none" strike="noStrike" cap="none">
              <a:solidFill>
                <a:srgbClr val="000000"/>
              </a:solidFill>
              <a:latin typeface="Century Gothic" panose="020B0502020202020204" pitchFamily="34" charset="0"/>
              <a:ea typeface="Fira Sans"/>
              <a:cs typeface="Fira Sans"/>
              <a:sym typeface="Fira Sans"/>
            </a:endParaRPr>
          </a:p>
        </p:txBody>
      </p:sp>
      <p:sp>
        <p:nvSpPr>
          <p:cNvPr id="342" name="Google Shape;342;p14">
            <a:extLst>
              <a:ext uri="{FF2B5EF4-FFF2-40B4-BE49-F238E27FC236}">
                <a16:creationId xmlns:a16="http://schemas.microsoft.com/office/drawing/2014/main" id="{056BB0A3-297D-B685-C17D-055BB225218A}"/>
              </a:ext>
            </a:extLst>
          </p:cNvPr>
          <p:cNvSpPr txBox="1"/>
          <p:nvPr/>
        </p:nvSpPr>
        <p:spPr>
          <a:xfrm>
            <a:off x="10872594" y="8157828"/>
            <a:ext cx="2993400" cy="11409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42738D"/>
              </a:buClr>
              <a:buSzPts val="1900"/>
              <a:buFont typeface="Fira Sans"/>
              <a:buNone/>
            </a:pPr>
            <a:r>
              <a:rPr lang="en-US" sz="1900" b="0" i="0" u="none" strike="noStrike" cap="none">
                <a:solidFill>
                  <a:srgbClr val="42738D"/>
                </a:solidFill>
                <a:latin typeface="Century Gothic" panose="020B0502020202020204" pitchFamily="34" charset="0"/>
                <a:ea typeface="Fira Sans"/>
                <a:cs typeface="Fira Sans"/>
                <a:sym typeface="Fira Sans"/>
              </a:rPr>
              <a:t>How is this goal helpful</a:t>
            </a:r>
            <a:endParaRPr sz="1400" b="0" i="0" u="none" strike="noStrike" cap="none">
              <a:solidFill>
                <a:srgbClr val="000000"/>
              </a:solidFill>
              <a:latin typeface="Century Gothic" panose="020B0502020202020204" pitchFamily="34" charset="0"/>
              <a:sym typeface="Arial"/>
            </a:endParaRPr>
          </a:p>
          <a:p>
            <a:pPr marL="0" marR="0" lvl="0" indent="0" algn="ctr" rtl="0">
              <a:lnSpc>
                <a:spcPct val="120000"/>
              </a:lnSpc>
              <a:spcBef>
                <a:spcPts val="500"/>
              </a:spcBef>
              <a:spcAft>
                <a:spcPts val="0"/>
              </a:spcAft>
              <a:buClr>
                <a:srgbClr val="42738D"/>
              </a:buClr>
              <a:buSzPts val="1900"/>
              <a:buFont typeface="Fira Sans"/>
              <a:buNone/>
            </a:pPr>
            <a:r>
              <a:rPr lang="en-US" sz="1900" b="0" i="0" u="none" strike="noStrike" cap="none">
                <a:solidFill>
                  <a:srgbClr val="42738D"/>
                </a:solidFill>
                <a:latin typeface="Century Gothic" panose="020B0502020202020204" pitchFamily="34" charset="0"/>
                <a:ea typeface="Fira Sans"/>
                <a:cs typeface="Fira Sans"/>
                <a:sym typeface="Fira Sans"/>
              </a:rPr>
              <a:t>to you?</a:t>
            </a:r>
            <a:endParaRPr sz="1400" b="0" i="0" u="none" strike="noStrike" cap="none">
              <a:solidFill>
                <a:srgbClr val="000000"/>
              </a:solidFill>
              <a:latin typeface="Century Gothic" panose="020B0502020202020204" pitchFamily="34" charset="0"/>
              <a:sym typeface="Arial"/>
            </a:endParaRPr>
          </a:p>
        </p:txBody>
      </p:sp>
      <p:sp>
        <p:nvSpPr>
          <p:cNvPr id="343" name="Google Shape;343;p14">
            <a:extLst>
              <a:ext uri="{FF2B5EF4-FFF2-40B4-BE49-F238E27FC236}">
                <a16:creationId xmlns:a16="http://schemas.microsoft.com/office/drawing/2014/main" id="{0636AF21-FC4C-9B4C-3190-664E7F0627ED}"/>
              </a:ext>
            </a:extLst>
          </p:cNvPr>
          <p:cNvSpPr txBox="1"/>
          <p:nvPr/>
        </p:nvSpPr>
        <p:spPr>
          <a:xfrm>
            <a:off x="11014047" y="7148693"/>
            <a:ext cx="2710500" cy="475200"/>
          </a:xfrm>
          <a:prstGeom prst="rect">
            <a:avLst/>
          </a:prstGeom>
          <a:noFill/>
          <a:ln>
            <a:noFill/>
          </a:ln>
        </p:spPr>
        <p:txBody>
          <a:bodyPr spcFirstLastPara="1" wrap="square" lIns="0" tIns="0" rIns="0" bIns="0" anchor="t" anchorCtr="0">
            <a:noAutofit/>
          </a:bodyPr>
          <a:lstStyle/>
          <a:p>
            <a:pPr marL="0" marR="0" lvl="0" indent="0" algn="ctr" rtl="0">
              <a:lnSpc>
                <a:spcPct val="144444"/>
              </a:lnSpc>
              <a:spcBef>
                <a:spcPts val="0"/>
              </a:spcBef>
              <a:spcAft>
                <a:spcPts val="0"/>
              </a:spcAft>
              <a:buClr>
                <a:srgbClr val="42738D"/>
              </a:buClr>
              <a:buSzPts val="2700"/>
              <a:buFont typeface="Arial"/>
              <a:buNone/>
            </a:pPr>
            <a:r>
              <a:rPr lang="en-US" sz="2700" b="1" i="0" u="none" strike="noStrike" cap="none">
                <a:solidFill>
                  <a:srgbClr val="42738D"/>
                </a:solidFill>
                <a:latin typeface="Century Gothic" panose="020B0502020202020204" pitchFamily="34" charset="0"/>
                <a:ea typeface="Fira Sans"/>
                <a:cs typeface="Fira Sans"/>
                <a:sym typeface="Fira Sans"/>
              </a:rPr>
              <a:t>RELEVANT</a:t>
            </a:r>
            <a:endParaRPr sz="1400" b="1" i="0" u="none" strike="noStrike" cap="none">
              <a:solidFill>
                <a:srgbClr val="000000"/>
              </a:solidFill>
              <a:latin typeface="Century Gothic" panose="020B0502020202020204" pitchFamily="34" charset="0"/>
              <a:ea typeface="Fira Sans"/>
              <a:cs typeface="Fira Sans"/>
              <a:sym typeface="Fira Sans"/>
            </a:endParaRPr>
          </a:p>
        </p:txBody>
      </p:sp>
      <p:sp>
        <p:nvSpPr>
          <p:cNvPr id="344" name="Google Shape;344;p14">
            <a:extLst>
              <a:ext uri="{FF2B5EF4-FFF2-40B4-BE49-F238E27FC236}">
                <a16:creationId xmlns:a16="http://schemas.microsoft.com/office/drawing/2014/main" id="{C51C31B5-4D31-3D4D-DCB3-7065FFDDAAE9}"/>
              </a:ext>
            </a:extLst>
          </p:cNvPr>
          <p:cNvSpPr txBox="1"/>
          <p:nvPr/>
        </p:nvSpPr>
        <p:spPr>
          <a:xfrm>
            <a:off x="14097944" y="8157828"/>
            <a:ext cx="2993400" cy="11409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42738D"/>
              </a:buClr>
              <a:buSzPts val="1900"/>
              <a:buFont typeface="Fira Sans"/>
              <a:buNone/>
            </a:pPr>
            <a:r>
              <a:rPr lang="en-US" sz="1900" b="0" i="0" u="none" strike="noStrike" cap="none">
                <a:solidFill>
                  <a:srgbClr val="42738D"/>
                </a:solidFill>
                <a:latin typeface="Century Gothic" panose="020B0502020202020204" pitchFamily="34" charset="0"/>
                <a:ea typeface="Fira Sans"/>
                <a:cs typeface="Fira Sans"/>
                <a:sym typeface="Fira Sans"/>
              </a:rPr>
              <a:t>When will you achieve</a:t>
            </a:r>
            <a:endParaRPr sz="1400" b="0" i="0" u="none" strike="noStrike" cap="none">
              <a:solidFill>
                <a:srgbClr val="000000"/>
              </a:solidFill>
              <a:latin typeface="Century Gothic" panose="020B0502020202020204" pitchFamily="34" charset="0"/>
              <a:sym typeface="Arial"/>
            </a:endParaRPr>
          </a:p>
          <a:p>
            <a:pPr marL="0" marR="0" lvl="0" indent="0" algn="ctr" rtl="0">
              <a:lnSpc>
                <a:spcPct val="120000"/>
              </a:lnSpc>
              <a:spcBef>
                <a:spcPts val="500"/>
              </a:spcBef>
              <a:spcAft>
                <a:spcPts val="0"/>
              </a:spcAft>
              <a:buClr>
                <a:srgbClr val="42738D"/>
              </a:buClr>
              <a:buSzPts val="1900"/>
              <a:buFont typeface="Fira Sans"/>
              <a:buNone/>
            </a:pPr>
            <a:r>
              <a:rPr lang="en-US" sz="1900" b="0" i="0" u="none" strike="noStrike" cap="none">
                <a:solidFill>
                  <a:srgbClr val="42738D"/>
                </a:solidFill>
                <a:latin typeface="Century Gothic" panose="020B0502020202020204" pitchFamily="34" charset="0"/>
                <a:ea typeface="Fira Sans"/>
                <a:cs typeface="Fira Sans"/>
                <a:sym typeface="Fira Sans"/>
              </a:rPr>
              <a:t>this goal?</a:t>
            </a:r>
            <a:endParaRPr sz="1400" b="0" i="0" u="none" strike="noStrike" cap="none">
              <a:solidFill>
                <a:srgbClr val="000000"/>
              </a:solidFill>
              <a:latin typeface="Century Gothic" panose="020B0502020202020204" pitchFamily="34" charset="0"/>
              <a:sym typeface="Arial"/>
            </a:endParaRPr>
          </a:p>
        </p:txBody>
      </p:sp>
      <p:sp>
        <p:nvSpPr>
          <p:cNvPr id="345" name="Google Shape;345;p14">
            <a:extLst>
              <a:ext uri="{FF2B5EF4-FFF2-40B4-BE49-F238E27FC236}">
                <a16:creationId xmlns:a16="http://schemas.microsoft.com/office/drawing/2014/main" id="{60F70518-1A82-342C-6A28-3EAAE2FAA5A4}"/>
              </a:ext>
            </a:extLst>
          </p:cNvPr>
          <p:cNvSpPr txBox="1"/>
          <p:nvPr/>
        </p:nvSpPr>
        <p:spPr>
          <a:xfrm>
            <a:off x="14239396" y="7148693"/>
            <a:ext cx="2710500" cy="475200"/>
          </a:xfrm>
          <a:prstGeom prst="rect">
            <a:avLst/>
          </a:prstGeom>
          <a:noFill/>
          <a:ln>
            <a:noFill/>
          </a:ln>
        </p:spPr>
        <p:txBody>
          <a:bodyPr spcFirstLastPara="1" wrap="square" lIns="0" tIns="0" rIns="0" bIns="0" anchor="t" anchorCtr="0">
            <a:noAutofit/>
          </a:bodyPr>
          <a:lstStyle/>
          <a:p>
            <a:pPr marL="0" marR="0" lvl="0" indent="0" algn="ctr" rtl="0">
              <a:lnSpc>
                <a:spcPct val="144444"/>
              </a:lnSpc>
              <a:spcBef>
                <a:spcPts val="0"/>
              </a:spcBef>
              <a:spcAft>
                <a:spcPts val="0"/>
              </a:spcAft>
              <a:buClr>
                <a:srgbClr val="42738D"/>
              </a:buClr>
              <a:buSzPts val="2700"/>
              <a:buFont typeface="Arial"/>
              <a:buNone/>
            </a:pPr>
            <a:r>
              <a:rPr lang="en-US" sz="2700" b="1" i="0" u="none" strike="noStrike" cap="none">
                <a:solidFill>
                  <a:srgbClr val="42738D"/>
                </a:solidFill>
                <a:latin typeface="Century Gothic" panose="020B0502020202020204" pitchFamily="34" charset="0"/>
                <a:ea typeface="Fira Sans"/>
                <a:cs typeface="Fira Sans"/>
                <a:sym typeface="Fira Sans"/>
              </a:rPr>
              <a:t>TIMELY</a:t>
            </a:r>
            <a:endParaRPr sz="1400" b="1" i="0" u="none" strike="noStrike" cap="none">
              <a:solidFill>
                <a:srgbClr val="000000"/>
              </a:solidFill>
              <a:latin typeface="Century Gothic" panose="020B0502020202020204" pitchFamily="34" charset="0"/>
              <a:ea typeface="Fira Sans"/>
              <a:cs typeface="Fira Sans"/>
              <a:sym typeface="Fira Sans"/>
            </a:endParaRPr>
          </a:p>
        </p:txBody>
      </p:sp>
      <p:pic>
        <p:nvPicPr>
          <p:cNvPr id="346" name="Google Shape;346;p14" descr="Image">
            <a:extLst>
              <a:ext uri="{FF2B5EF4-FFF2-40B4-BE49-F238E27FC236}">
                <a16:creationId xmlns:a16="http://schemas.microsoft.com/office/drawing/2014/main" id="{D6DFB47E-B73A-4A46-E2B3-4457B15FFA96}"/>
              </a:ext>
            </a:extLst>
          </p:cNvPr>
          <p:cNvPicPr preferRelativeResize="0"/>
          <p:nvPr/>
        </p:nvPicPr>
        <p:blipFill rotWithShape="1">
          <a:blip r:embed="rId4">
            <a:alphaModFix/>
          </a:blip>
          <a:srcRect/>
          <a:stretch/>
        </p:blipFill>
        <p:spPr>
          <a:xfrm>
            <a:off x="17196624" y="328518"/>
            <a:ext cx="930578" cy="1003324"/>
          </a:xfrm>
          <a:prstGeom prst="rect">
            <a:avLst/>
          </a:prstGeom>
          <a:noFill/>
          <a:ln>
            <a:noFill/>
          </a:ln>
        </p:spPr>
      </p:pic>
      <p:sp>
        <p:nvSpPr>
          <p:cNvPr id="349" name="Google Shape;349;p14">
            <a:extLst>
              <a:ext uri="{FF2B5EF4-FFF2-40B4-BE49-F238E27FC236}">
                <a16:creationId xmlns:a16="http://schemas.microsoft.com/office/drawing/2014/main" id="{934686ED-1041-9264-4186-FB87B0CE6E74}"/>
              </a:ext>
            </a:extLst>
          </p:cNvPr>
          <p:cNvSpPr txBox="1"/>
          <p:nvPr/>
        </p:nvSpPr>
        <p:spPr>
          <a:xfrm>
            <a:off x="5367494" y="5520218"/>
            <a:ext cx="1102200" cy="1537344"/>
          </a:xfrm>
          <a:prstGeom prst="rect">
            <a:avLst/>
          </a:prstGeom>
          <a:noFill/>
          <a:ln>
            <a:noFill/>
          </a:ln>
        </p:spPr>
        <p:txBody>
          <a:bodyPr spcFirstLastPara="1" wrap="square" lIns="0" tIns="0" rIns="0" bIns="0" anchor="t" anchorCtr="0">
            <a:spAutoFit/>
          </a:bodyPr>
          <a:lstStyle/>
          <a:p>
            <a:pPr marL="0" marR="0" lvl="0" indent="0" algn="ctr" rtl="0">
              <a:lnSpc>
                <a:spcPct val="111111"/>
              </a:lnSpc>
              <a:spcBef>
                <a:spcPts val="0"/>
              </a:spcBef>
              <a:spcAft>
                <a:spcPts val="0"/>
              </a:spcAft>
              <a:buClr>
                <a:srgbClr val="FFFFFF"/>
              </a:buClr>
              <a:buSzPts val="9000"/>
              <a:buFont typeface="Fira Sans"/>
              <a:buNone/>
            </a:pPr>
            <a:r>
              <a:rPr lang="en-US" sz="9000" b="1" i="0" u="none" strike="noStrike" cap="none">
                <a:solidFill>
                  <a:srgbClr val="FFFFFF"/>
                </a:solidFill>
                <a:latin typeface="Century Gothic" panose="020B0502020202020204" pitchFamily="34" charset="0"/>
                <a:ea typeface="Fira Sans"/>
                <a:cs typeface="Fira Sans"/>
                <a:sym typeface="Fira Sans"/>
              </a:rPr>
              <a:t>M</a:t>
            </a:r>
            <a:endParaRPr sz="1400" b="0" i="0" u="none" strike="noStrike" cap="none">
              <a:solidFill>
                <a:srgbClr val="000000"/>
              </a:solidFill>
              <a:latin typeface="Century Gothic" panose="020B0502020202020204" pitchFamily="34" charset="0"/>
              <a:sym typeface="Arial"/>
            </a:endParaRPr>
          </a:p>
        </p:txBody>
      </p:sp>
      <p:sp>
        <p:nvSpPr>
          <p:cNvPr id="350" name="Google Shape;350;p14">
            <a:extLst>
              <a:ext uri="{FF2B5EF4-FFF2-40B4-BE49-F238E27FC236}">
                <a16:creationId xmlns:a16="http://schemas.microsoft.com/office/drawing/2014/main" id="{ED0CEA66-4ED6-21E1-00C1-0D5B57FABDEF}"/>
              </a:ext>
            </a:extLst>
          </p:cNvPr>
          <p:cNvSpPr txBox="1"/>
          <p:nvPr/>
        </p:nvSpPr>
        <p:spPr>
          <a:xfrm>
            <a:off x="8592900" y="5520218"/>
            <a:ext cx="1102200" cy="1537344"/>
          </a:xfrm>
          <a:prstGeom prst="rect">
            <a:avLst/>
          </a:prstGeom>
          <a:noFill/>
          <a:ln>
            <a:noFill/>
          </a:ln>
        </p:spPr>
        <p:txBody>
          <a:bodyPr spcFirstLastPara="1" wrap="square" lIns="0" tIns="0" rIns="0" bIns="0" anchor="t" anchorCtr="0">
            <a:spAutoFit/>
          </a:bodyPr>
          <a:lstStyle/>
          <a:p>
            <a:pPr marL="0" marR="0" lvl="0" indent="0" algn="ctr" rtl="0">
              <a:lnSpc>
                <a:spcPct val="111111"/>
              </a:lnSpc>
              <a:spcBef>
                <a:spcPts val="0"/>
              </a:spcBef>
              <a:spcAft>
                <a:spcPts val="0"/>
              </a:spcAft>
              <a:buClr>
                <a:srgbClr val="FFFFFF"/>
              </a:buClr>
              <a:buSzPts val="9000"/>
              <a:buFont typeface="Fira Sans"/>
              <a:buNone/>
            </a:pPr>
            <a:r>
              <a:rPr lang="en-US" sz="9000" b="1" i="0" u="none" strike="noStrike" cap="none">
                <a:solidFill>
                  <a:srgbClr val="FFFFFF"/>
                </a:solidFill>
                <a:latin typeface="Century Gothic" panose="020B0502020202020204" pitchFamily="34" charset="0"/>
                <a:ea typeface="Fira Sans"/>
                <a:cs typeface="Fira Sans"/>
                <a:sym typeface="Fira Sans"/>
              </a:rPr>
              <a:t>A</a:t>
            </a:r>
            <a:endParaRPr sz="1400" b="0" i="0" u="none" strike="noStrike" cap="none">
              <a:solidFill>
                <a:srgbClr val="000000"/>
              </a:solidFill>
              <a:latin typeface="Century Gothic" panose="020B0502020202020204" pitchFamily="34" charset="0"/>
              <a:sym typeface="Arial"/>
            </a:endParaRPr>
          </a:p>
        </p:txBody>
      </p:sp>
      <p:sp>
        <p:nvSpPr>
          <p:cNvPr id="351" name="Google Shape;351;p14">
            <a:extLst>
              <a:ext uri="{FF2B5EF4-FFF2-40B4-BE49-F238E27FC236}">
                <a16:creationId xmlns:a16="http://schemas.microsoft.com/office/drawing/2014/main" id="{8B00883F-EA60-0336-721F-DB1A9B002E18}"/>
              </a:ext>
            </a:extLst>
          </p:cNvPr>
          <p:cNvSpPr txBox="1"/>
          <p:nvPr/>
        </p:nvSpPr>
        <p:spPr>
          <a:xfrm>
            <a:off x="11818252" y="5520218"/>
            <a:ext cx="1102200" cy="1537344"/>
          </a:xfrm>
          <a:prstGeom prst="rect">
            <a:avLst/>
          </a:prstGeom>
          <a:noFill/>
          <a:ln>
            <a:noFill/>
          </a:ln>
        </p:spPr>
        <p:txBody>
          <a:bodyPr spcFirstLastPara="1" wrap="square" lIns="0" tIns="0" rIns="0" bIns="0" anchor="t" anchorCtr="0">
            <a:spAutoFit/>
          </a:bodyPr>
          <a:lstStyle/>
          <a:p>
            <a:pPr marL="0" marR="0" lvl="0" indent="0" algn="ctr" rtl="0">
              <a:lnSpc>
                <a:spcPct val="111111"/>
              </a:lnSpc>
              <a:spcBef>
                <a:spcPts val="0"/>
              </a:spcBef>
              <a:spcAft>
                <a:spcPts val="0"/>
              </a:spcAft>
              <a:buClr>
                <a:srgbClr val="FFFFFF"/>
              </a:buClr>
              <a:buSzPts val="9000"/>
              <a:buFont typeface="Fira Sans"/>
              <a:buNone/>
            </a:pPr>
            <a:r>
              <a:rPr lang="en-US" sz="9000" b="1" i="0" u="none" strike="noStrike" cap="none">
                <a:solidFill>
                  <a:srgbClr val="FFFFFF"/>
                </a:solidFill>
                <a:latin typeface="Century Gothic" panose="020B0502020202020204" pitchFamily="34" charset="0"/>
                <a:ea typeface="Fira Sans"/>
                <a:cs typeface="Fira Sans"/>
                <a:sym typeface="Fira Sans"/>
              </a:rPr>
              <a:t>R</a:t>
            </a:r>
            <a:endParaRPr sz="1400" b="0" i="0" u="none" strike="noStrike" cap="none">
              <a:solidFill>
                <a:srgbClr val="000000"/>
              </a:solidFill>
              <a:latin typeface="Century Gothic" panose="020B0502020202020204" pitchFamily="34" charset="0"/>
              <a:sym typeface="Arial"/>
            </a:endParaRPr>
          </a:p>
        </p:txBody>
      </p:sp>
      <p:sp>
        <p:nvSpPr>
          <p:cNvPr id="352" name="Google Shape;352;p14">
            <a:extLst>
              <a:ext uri="{FF2B5EF4-FFF2-40B4-BE49-F238E27FC236}">
                <a16:creationId xmlns:a16="http://schemas.microsoft.com/office/drawing/2014/main" id="{6ABEA9B9-5F80-3720-18FC-D9324DA99CB9}"/>
              </a:ext>
            </a:extLst>
          </p:cNvPr>
          <p:cNvSpPr txBox="1"/>
          <p:nvPr/>
        </p:nvSpPr>
        <p:spPr>
          <a:xfrm>
            <a:off x="15043602" y="5520218"/>
            <a:ext cx="1102200" cy="1537344"/>
          </a:xfrm>
          <a:prstGeom prst="rect">
            <a:avLst/>
          </a:prstGeom>
          <a:noFill/>
          <a:ln>
            <a:noFill/>
          </a:ln>
        </p:spPr>
        <p:txBody>
          <a:bodyPr spcFirstLastPara="1" wrap="square" lIns="0" tIns="0" rIns="0" bIns="0" anchor="t" anchorCtr="0">
            <a:spAutoFit/>
          </a:bodyPr>
          <a:lstStyle/>
          <a:p>
            <a:pPr marL="0" marR="0" lvl="0" indent="0" algn="ctr" rtl="0">
              <a:lnSpc>
                <a:spcPct val="111111"/>
              </a:lnSpc>
              <a:spcBef>
                <a:spcPts val="0"/>
              </a:spcBef>
              <a:spcAft>
                <a:spcPts val="0"/>
              </a:spcAft>
              <a:buClr>
                <a:srgbClr val="FFFFFF"/>
              </a:buClr>
              <a:buSzPts val="9000"/>
              <a:buFont typeface="Fira Sans"/>
              <a:buNone/>
            </a:pPr>
            <a:r>
              <a:rPr lang="en-US" sz="9000" b="1" i="0" u="none" strike="noStrike" cap="none">
                <a:solidFill>
                  <a:srgbClr val="FFFFFF"/>
                </a:solidFill>
                <a:latin typeface="Century Gothic" panose="020B0502020202020204" pitchFamily="34" charset="0"/>
                <a:ea typeface="Fira Sans"/>
                <a:cs typeface="Fira Sans"/>
                <a:sym typeface="Fira Sans"/>
              </a:rPr>
              <a:t>T</a:t>
            </a:r>
            <a:endParaRPr sz="1400" b="0" i="0" u="none" strike="noStrike" cap="none">
              <a:solidFill>
                <a:srgbClr val="000000"/>
              </a:solidFill>
              <a:latin typeface="Century Gothic" panose="020B0502020202020204" pitchFamily="34" charset="0"/>
              <a:sym typeface="Arial"/>
            </a:endParaRPr>
          </a:p>
        </p:txBody>
      </p:sp>
      <p:cxnSp>
        <p:nvCxnSpPr>
          <p:cNvPr id="353" name="Google Shape;353;p14">
            <a:extLst>
              <a:ext uri="{FF2B5EF4-FFF2-40B4-BE49-F238E27FC236}">
                <a16:creationId xmlns:a16="http://schemas.microsoft.com/office/drawing/2014/main" id="{0FE3B6BF-CB99-F5B5-7F69-8A98E82FB205}"/>
              </a:ext>
            </a:extLst>
          </p:cNvPr>
          <p:cNvCxnSpPr/>
          <p:nvPr/>
        </p:nvCxnSpPr>
        <p:spPr>
          <a:xfrm>
            <a:off x="1355434" y="7906376"/>
            <a:ext cx="2675700" cy="0"/>
          </a:xfrm>
          <a:prstGeom prst="straightConnector1">
            <a:avLst/>
          </a:prstGeom>
          <a:noFill/>
          <a:ln w="38100" cap="flat" cmpd="sng">
            <a:solidFill>
              <a:srgbClr val="97A3AE"/>
            </a:solidFill>
            <a:prstDash val="solid"/>
            <a:round/>
            <a:headEnd type="none" w="sm" len="sm"/>
            <a:tailEnd type="none" w="sm" len="sm"/>
          </a:ln>
        </p:spPr>
      </p:cxnSp>
      <p:cxnSp>
        <p:nvCxnSpPr>
          <p:cNvPr id="354" name="Google Shape;354;p14">
            <a:extLst>
              <a:ext uri="{FF2B5EF4-FFF2-40B4-BE49-F238E27FC236}">
                <a16:creationId xmlns:a16="http://schemas.microsoft.com/office/drawing/2014/main" id="{F42F0571-6ADD-18F2-2FC2-9D61A7A07C47}"/>
              </a:ext>
            </a:extLst>
          </p:cNvPr>
          <p:cNvCxnSpPr/>
          <p:nvPr/>
        </p:nvCxnSpPr>
        <p:spPr>
          <a:xfrm>
            <a:off x="4580728" y="7906376"/>
            <a:ext cx="2675700" cy="0"/>
          </a:xfrm>
          <a:prstGeom prst="straightConnector1">
            <a:avLst/>
          </a:prstGeom>
          <a:noFill/>
          <a:ln w="38100" cap="flat" cmpd="sng">
            <a:solidFill>
              <a:srgbClr val="97A3AE"/>
            </a:solidFill>
            <a:prstDash val="solid"/>
            <a:round/>
            <a:headEnd type="none" w="sm" len="sm"/>
            <a:tailEnd type="none" w="sm" len="sm"/>
          </a:ln>
        </p:spPr>
      </p:cxnSp>
      <p:cxnSp>
        <p:nvCxnSpPr>
          <p:cNvPr id="355" name="Google Shape;355;p14">
            <a:extLst>
              <a:ext uri="{FF2B5EF4-FFF2-40B4-BE49-F238E27FC236}">
                <a16:creationId xmlns:a16="http://schemas.microsoft.com/office/drawing/2014/main" id="{F82BD3C3-5C45-C34B-2A76-E96B086A2325}"/>
              </a:ext>
            </a:extLst>
          </p:cNvPr>
          <p:cNvCxnSpPr/>
          <p:nvPr/>
        </p:nvCxnSpPr>
        <p:spPr>
          <a:xfrm>
            <a:off x="7806133" y="7906376"/>
            <a:ext cx="2675700" cy="0"/>
          </a:xfrm>
          <a:prstGeom prst="straightConnector1">
            <a:avLst/>
          </a:prstGeom>
          <a:noFill/>
          <a:ln w="38100" cap="flat" cmpd="sng">
            <a:solidFill>
              <a:srgbClr val="97A3AE"/>
            </a:solidFill>
            <a:prstDash val="solid"/>
            <a:round/>
            <a:headEnd type="none" w="sm" len="sm"/>
            <a:tailEnd type="none" w="sm" len="sm"/>
          </a:ln>
        </p:spPr>
      </p:cxnSp>
      <p:cxnSp>
        <p:nvCxnSpPr>
          <p:cNvPr id="356" name="Google Shape;356;p14">
            <a:extLst>
              <a:ext uri="{FF2B5EF4-FFF2-40B4-BE49-F238E27FC236}">
                <a16:creationId xmlns:a16="http://schemas.microsoft.com/office/drawing/2014/main" id="{56EC9269-3421-6A24-4530-78981D72208B}"/>
              </a:ext>
            </a:extLst>
          </p:cNvPr>
          <p:cNvCxnSpPr/>
          <p:nvPr/>
        </p:nvCxnSpPr>
        <p:spPr>
          <a:xfrm>
            <a:off x="11031483" y="7906376"/>
            <a:ext cx="2675700" cy="0"/>
          </a:xfrm>
          <a:prstGeom prst="straightConnector1">
            <a:avLst/>
          </a:prstGeom>
          <a:noFill/>
          <a:ln w="38100" cap="flat" cmpd="sng">
            <a:solidFill>
              <a:srgbClr val="97A3AE"/>
            </a:solidFill>
            <a:prstDash val="solid"/>
            <a:round/>
            <a:headEnd type="none" w="sm" len="sm"/>
            <a:tailEnd type="none" w="sm" len="sm"/>
          </a:ln>
        </p:spPr>
      </p:cxnSp>
      <p:cxnSp>
        <p:nvCxnSpPr>
          <p:cNvPr id="357" name="Google Shape;357;p14">
            <a:extLst>
              <a:ext uri="{FF2B5EF4-FFF2-40B4-BE49-F238E27FC236}">
                <a16:creationId xmlns:a16="http://schemas.microsoft.com/office/drawing/2014/main" id="{6A7FA7B4-AF63-03E9-94EA-29B5BF794C10}"/>
              </a:ext>
            </a:extLst>
          </p:cNvPr>
          <p:cNvCxnSpPr/>
          <p:nvPr/>
        </p:nvCxnSpPr>
        <p:spPr>
          <a:xfrm>
            <a:off x="14256833" y="7906376"/>
            <a:ext cx="2675700" cy="0"/>
          </a:xfrm>
          <a:prstGeom prst="straightConnector1">
            <a:avLst/>
          </a:prstGeom>
          <a:noFill/>
          <a:ln w="38100" cap="flat" cmpd="sng">
            <a:solidFill>
              <a:srgbClr val="97A3AE"/>
            </a:solidFill>
            <a:prstDash val="solid"/>
            <a:round/>
            <a:headEnd type="none" w="sm" len="sm"/>
            <a:tailEnd type="none" w="sm" len="sm"/>
          </a:ln>
        </p:spPr>
      </p:cxnSp>
    </p:spTree>
    <p:extLst>
      <p:ext uri="{BB962C8B-B14F-4D97-AF65-F5344CB8AC3E}">
        <p14:creationId xmlns:p14="http://schemas.microsoft.com/office/powerpoint/2010/main" val="101226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Shape 361"/>
        <p:cNvGrpSpPr/>
        <p:nvPr/>
      </p:nvGrpSpPr>
      <p:grpSpPr>
        <a:xfrm>
          <a:off x="0" y="0"/>
          <a:ext cx="0" cy="0"/>
          <a:chOff x="0" y="0"/>
          <a:chExt cx="0" cy="0"/>
        </a:xfrm>
      </p:grpSpPr>
      <p:pic>
        <p:nvPicPr>
          <p:cNvPr id="362" name="Google Shape;362;p15" descr="Image"/>
          <p:cNvPicPr preferRelativeResize="0"/>
          <p:nvPr/>
        </p:nvPicPr>
        <p:blipFill rotWithShape="1">
          <a:blip r:embed="rId3">
            <a:alphaModFix/>
          </a:blip>
          <a:srcRect/>
          <a:stretch/>
        </p:blipFill>
        <p:spPr>
          <a:xfrm>
            <a:off x="0" y="0"/>
            <a:ext cx="18288000" cy="10286999"/>
          </a:xfrm>
          <a:prstGeom prst="rect">
            <a:avLst/>
          </a:prstGeom>
          <a:noFill/>
          <a:ln>
            <a:noFill/>
          </a:ln>
        </p:spPr>
      </p:pic>
      <p:sp>
        <p:nvSpPr>
          <p:cNvPr id="363" name="Google Shape;363;p15"/>
          <p:cNvSpPr txBox="1"/>
          <p:nvPr/>
        </p:nvSpPr>
        <p:spPr>
          <a:xfrm>
            <a:off x="1192380" y="538179"/>
            <a:ext cx="7973400" cy="2909100"/>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42738D"/>
              </a:buClr>
              <a:buSzPts val="9000"/>
              <a:buFont typeface="Fira Sans"/>
              <a:buNone/>
            </a:pPr>
            <a:r>
              <a:rPr lang="en-US" sz="9000" b="1" i="0" u="none" strike="noStrike" cap="none" dirty="0">
                <a:solidFill>
                  <a:srgbClr val="42738D"/>
                </a:solidFill>
                <a:latin typeface="Century Gothic" panose="020B0502020202020204" pitchFamily="34" charset="0"/>
                <a:ea typeface="Fira Sans"/>
                <a:cs typeface="Fira Sans"/>
                <a:sym typeface="Fira Sans"/>
              </a:rPr>
              <a:t>BENEFITS </a:t>
            </a:r>
            <a:r>
              <a:rPr lang="en-US" sz="9000" b="1" i="0" u="none" strike="noStrike" cap="none" baseline="30000" dirty="0">
                <a:solidFill>
                  <a:srgbClr val="B78B1E"/>
                </a:solidFill>
                <a:latin typeface="Century Gothic" panose="020B0502020202020204" pitchFamily="34" charset="0"/>
                <a:ea typeface="Fira Sans"/>
                <a:cs typeface="Fira Sans"/>
                <a:sym typeface="Fira Sans"/>
              </a:rPr>
              <a:t>OF</a:t>
            </a:r>
            <a:r>
              <a:rPr lang="en-US" sz="9000" b="1" i="0" u="none" strike="noStrike" cap="none" dirty="0">
                <a:solidFill>
                  <a:srgbClr val="42738D"/>
                </a:solidFill>
                <a:latin typeface="Century Gothic" panose="020B0502020202020204" pitchFamily="34" charset="0"/>
                <a:ea typeface="Fira Sans"/>
                <a:cs typeface="Fira Sans"/>
                <a:sym typeface="Fira Sans"/>
              </a:rPr>
              <a:t> FINANCIAL LITERACY</a:t>
            </a:r>
            <a:endParaRPr sz="1400" b="0" i="0" u="none" strike="noStrike" cap="none" dirty="0">
              <a:solidFill>
                <a:srgbClr val="000000"/>
              </a:solidFill>
              <a:latin typeface="Century Gothic" panose="020B0502020202020204" pitchFamily="34" charset="0"/>
              <a:sym typeface="Arial"/>
            </a:endParaRPr>
          </a:p>
        </p:txBody>
      </p:sp>
      <p:sp>
        <p:nvSpPr>
          <p:cNvPr id="364" name="Google Shape;364;p15"/>
          <p:cNvSpPr txBox="1"/>
          <p:nvPr/>
        </p:nvSpPr>
        <p:spPr>
          <a:xfrm>
            <a:off x="4329211" y="3863619"/>
            <a:ext cx="9743100" cy="10032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42738D"/>
              </a:buClr>
              <a:buSzPts val="1900"/>
              <a:buFont typeface="Fira Sans"/>
              <a:buNone/>
            </a:pPr>
            <a:r>
              <a:rPr lang="en-US" sz="1900" b="0" i="0" u="none" strike="noStrike" cap="none">
                <a:solidFill>
                  <a:srgbClr val="42738D"/>
                </a:solidFill>
                <a:latin typeface="Century Gothic" panose="020B0502020202020204" pitchFamily="34" charset="0"/>
                <a:ea typeface="Fira Sans"/>
                <a:cs typeface="Fira Sans"/>
                <a:sym typeface="Fira Sans"/>
              </a:rPr>
              <a:t>Financial knowledge and tools allow you to be in charge of your financial situation and make informed decisions. These skills help create disciplined spending habits. </a:t>
            </a:r>
            <a:endParaRPr sz="1400" b="0" i="0" u="none" strike="noStrike" cap="none">
              <a:solidFill>
                <a:srgbClr val="000000"/>
              </a:solidFill>
              <a:latin typeface="Century Gothic" panose="020B0502020202020204" pitchFamily="34" charset="0"/>
              <a:sym typeface="Arial"/>
            </a:endParaRPr>
          </a:p>
        </p:txBody>
      </p:sp>
      <p:sp>
        <p:nvSpPr>
          <p:cNvPr id="365" name="Google Shape;365;p15"/>
          <p:cNvSpPr txBox="1"/>
          <p:nvPr/>
        </p:nvSpPr>
        <p:spPr>
          <a:xfrm>
            <a:off x="1201762" y="3851769"/>
            <a:ext cx="2710500" cy="1026900"/>
          </a:xfrm>
          <a:prstGeom prst="rect">
            <a:avLst/>
          </a:prstGeom>
          <a:noFill/>
          <a:ln>
            <a:noFill/>
          </a:ln>
        </p:spPr>
        <p:txBody>
          <a:bodyPr spcFirstLastPara="1" wrap="square" lIns="0" tIns="0" rIns="0" bIns="0" anchor="t" anchorCtr="0">
            <a:noAutofit/>
          </a:bodyPr>
          <a:lstStyle/>
          <a:p>
            <a:pPr marL="0" marR="0" lvl="0" indent="0" algn="l" rtl="0">
              <a:lnSpc>
                <a:spcPct val="111111"/>
              </a:lnSpc>
              <a:spcBef>
                <a:spcPts val="0"/>
              </a:spcBef>
              <a:spcAft>
                <a:spcPts val="0"/>
              </a:spcAft>
              <a:buClr>
                <a:srgbClr val="42738D"/>
              </a:buClr>
              <a:buSzPts val="2700"/>
              <a:buFont typeface="Arial"/>
              <a:buNone/>
            </a:pPr>
            <a:r>
              <a:rPr lang="en-US" sz="2700" b="1" i="0" u="none" strike="noStrike" cap="none">
                <a:solidFill>
                  <a:srgbClr val="42738D"/>
                </a:solidFill>
                <a:latin typeface="Century Gothic" panose="020B0502020202020204" pitchFamily="34" charset="0"/>
                <a:sym typeface="Arial"/>
              </a:rPr>
              <a:t>Financial Empowerment</a:t>
            </a:r>
            <a:endParaRPr sz="1400" b="0" i="0" u="none" strike="noStrike" cap="none">
              <a:solidFill>
                <a:srgbClr val="000000"/>
              </a:solidFill>
              <a:latin typeface="Century Gothic" panose="020B0502020202020204" pitchFamily="34" charset="0"/>
              <a:sym typeface="Arial"/>
            </a:endParaRPr>
          </a:p>
        </p:txBody>
      </p:sp>
      <p:pic>
        <p:nvPicPr>
          <p:cNvPr id="366" name="Google Shape;366;p15"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cxnSp>
        <p:nvCxnSpPr>
          <p:cNvPr id="369" name="Google Shape;369;p15"/>
          <p:cNvCxnSpPr/>
          <p:nvPr/>
        </p:nvCxnSpPr>
        <p:spPr>
          <a:xfrm>
            <a:off x="1202266" y="4875309"/>
            <a:ext cx="15212700" cy="0"/>
          </a:xfrm>
          <a:prstGeom prst="straightConnector1">
            <a:avLst/>
          </a:prstGeom>
          <a:noFill/>
          <a:ln w="38100" cap="flat" cmpd="sng">
            <a:solidFill>
              <a:srgbClr val="97A3AE"/>
            </a:solidFill>
            <a:prstDash val="solid"/>
            <a:round/>
            <a:headEnd type="none" w="sm" len="sm"/>
            <a:tailEnd type="none" w="sm" len="sm"/>
          </a:ln>
        </p:spPr>
      </p:cxnSp>
      <p:sp>
        <p:nvSpPr>
          <p:cNvPr id="370" name="Google Shape;370;p15"/>
          <p:cNvSpPr txBox="1"/>
          <p:nvPr/>
        </p:nvSpPr>
        <p:spPr>
          <a:xfrm>
            <a:off x="4329211" y="5143620"/>
            <a:ext cx="9743100" cy="7017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42738D"/>
              </a:buClr>
              <a:buSzPts val="1900"/>
              <a:buFont typeface="Fira Sans"/>
              <a:buNone/>
            </a:pPr>
            <a:r>
              <a:rPr lang="en-US" sz="1900" b="0" i="0" u="none" strike="noStrike" cap="none">
                <a:solidFill>
                  <a:srgbClr val="42738D"/>
                </a:solidFill>
                <a:latin typeface="Century Gothic" panose="020B0502020202020204" pitchFamily="34" charset="0"/>
                <a:ea typeface="Fira Sans"/>
                <a:cs typeface="Fira Sans"/>
                <a:sym typeface="Fira Sans"/>
              </a:rPr>
              <a:t>Responsible budgeting and saving can give you the confidence to face unexpected financial expenses.</a:t>
            </a:r>
            <a:endParaRPr sz="1400" b="0" i="0" u="none" strike="noStrike" cap="none">
              <a:solidFill>
                <a:srgbClr val="000000"/>
              </a:solidFill>
              <a:latin typeface="Century Gothic" panose="020B0502020202020204" pitchFamily="34" charset="0"/>
              <a:sym typeface="Arial"/>
            </a:endParaRPr>
          </a:p>
        </p:txBody>
      </p:sp>
      <p:sp>
        <p:nvSpPr>
          <p:cNvPr id="371" name="Google Shape;371;p15"/>
          <p:cNvSpPr txBox="1"/>
          <p:nvPr/>
        </p:nvSpPr>
        <p:spPr>
          <a:xfrm>
            <a:off x="1201750" y="5257620"/>
            <a:ext cx="2710500" cy="461217"/>
          </a:xfrm>
          <a:prstGeom prst="rect">
            <a:avLst/>
          </a:prstGeom>
          <a:noFill/>
          <a:ln>
            <a:noFill/>
          </a:ln>
        </p:spPr>
        <p:txBody>
          <a:bodyPr spcFirstLastPara="1" wrap="square" lIns="0" tIns="0" rIns="0" bIns="0" anchor="t" anchorCtr="0">
            <a:spAutoFit/>
          </a:bodyPr>
          <a:lstStyle/>
          <a:p>
            <a:pPr marL="0" marR="0" lvl="0" indent="0" algn="l" rtl="0">
              <a:lnSpc>
                <a:spcPct val="111111"/>
              </a:lnSpc>
              <a:spcBef>
                <a:spcPts val="0"/>
              </a:spcBef>
              <a:spcAft>
                <a:spcPts val="0"/>
              </a:spcAft>
              <a:buClr>
                <a:srgbClr val="42738D"/>
              </a:buClr>
              <a:buSzPts val="2700"/>
              <a:buFont typeface="Arial"/>
              <a:buNone/>
            </a:pPr>
            <a:r>
              <a:rPr lang="en-US" sz="2700" b="1" i="0" u="none" strike="noStrike" cap="none">
                <a:solidFill>
                  <a:srgbClr val="42738D"/>
                </a:solidFill>
                <a:latin typeface="Century Gothic" panose="020B0502020202020204" pitchFamily="34" charset="0"/>
                <a:sym typeface="Arial"/>
              </a:rPr>
              <a:t>Security</a:t>
            </a:r>
            <a:endParaRPr sz="1400" b="0" i="0" u="none" strike="noStrike" cap="none">
              <a:solidFill>
                <a:srgbClr val="000000"/>
              </a:solidFill>
              <a:latin typeface="Century Gothic" panose="020B0502020202020204" pitchFamily="34" charset="0"/>
              <a:sym typeface="Arial"/>
            </a:endParaRPr>
          </a:p>
        </p:txBody>
      </p:sp>
      <p:cxnSp>
        <p:nvCxnSpPr>
          <p:cNvPr id="372" name="Google Shape;372;p15"/>
          <p:cNvCxnSpPr/>
          <p:nvPr/>
        </p:nvCxnSpPr>
        <p:spPr>
          <a:xfrm>
            <a:off x="1202266" y="6043709"/>
            <a:ext cx="15212700" cy="0"/>
          </a:xfrm>
          <a:prstGeom prst="straightConnector1">
            <a:avLst/>
          </a:prstGeom>
          <a:noFill/>
          <a:ln w="38100" cap="flat" cmpd="sng">
            <a:solidFill>
              <a:srgbClr val="97A3AE"/>
            </a:solidFill>
            <a:prstDash val="solid"/>
            <a:round/>
            <a:headEnd type="none" w="sm" len="sm"/>
            <a:tailEnd type="none" w="sm" len="sm"/>
          </a:ln>
        </p:spPr>
      </p:cxnSp>
      <p:sp>
        <p:nvSpPr>
          <p:cNvPr id="373" name="Google Shape;373;p15"/>
          <p:cNvSpPr txBox="1"/>
          <p:nvPr/>
        </p:nvSpPr>
        <p:spPr>
          <a:xfrm>
            <a:off x="4329211" y="6319744"/>
            <a:ext cx="9743100" cy="7017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42738D"/>
              </a:buClr>
              <a:buSzPts val="1900"/>
              <a:buFont typeface="Fira Sans"/>
              <a:buNone/>
            </a:pPr>
            <a:r>
              <a:rPr lang="en-US" sz="1900" b="0" i="0" u="none" strike="noStrike" cap="none">
                <a:solidFill>
                  <a:srgbClr val="42738D"/>
                </a:solidFill>
                <a:latin typeface="Century Gothic" panose="020B0502020202020204" pitchFamily="34" charset="0"/>
                <a:ea typeface="Fira Sans"/>
                <a:cs typeface="Fira Sans"/>
                <a:sym typeface="Fira Sans"/>
              </a:rPr>
              <a:t>Short-term and long-term goals are great ways to take steps towards achieving your financial ambitions. </a:t>
            </a:r>
            <a:endParaRPr sz="1400" b="0" i="0" u="none" strike="noStrike" cap="none">
              <a:solidFill>
                <a:srgbClr val="000000"/>
              </a:solidFill>
              <a:latin typeface="Century Gothic" panose="020B0502020202020204" pitchFamily="34" charset="0"/>
              <a:sym typeface="Arial"/>
            </a:endParaRPr>
          </a:p>
        </p:txBody>
      </p:sp>
      <p:sp>
        <p:nvSpPr>
          <p:cNvPr id="374" name="Google Shape;374;p15"/>
          <p:cNvSpPr txBox="1"/>
          <p:nvPr/>
        </p:nvSpPr>
        <p:spPr>
          <a:xfrm>
            <a:off x="1201762" y="6202744"/>
            <a:ext cx="2710500" cy="922432"/>
          </a:xfrm>
          <a:prstGeom prst="rect">
            <a:avLst/>
          </a:prstGeom>
          <a:noFill/>
          <a:ln>
            <a:noFill/>
          </a:ln>
        </p:spPr>
        <p:txBody>
          <a:bodyPr spcFirstLastPara="1" wrap="square" lIns="0" tIns="0" rIns="0" bIns="0" anchor="t" anchorCtr="0">
            <a:spAutoFit/>
          </a:bodyPr>
          <a:lstStyle/>
          <a:p>
            <a:pPr marL="0" marR="0" lvl="0" indent="0" algn="l" rtl="0">
              <a:lnSpc>
                <a:spcPct val="111111"/>
              </a:lnSpc>
              <a:spcBef>
                <a:spcPts val="0"/>
              </a:spcBef>
              <a:spcAft>
                <a:spcPts val="0"/>
              </a:spcAft>
              <a:buClr>
                <a:srgbClr val="42738D"/>
              </a:buClr>
              <a:buSzPts val="2700"/>
              <a:buFont typeface="Arial"/>
              <a:buNone/>
            </a:pPr>
            <a:r>
              <a:rPr lang="en-US" sz="2700" b="1" i="0" u="none" strike="noStrike" cap="none">
                <a:solidFill>
                  <a:srgbClr val="42738D"/>
                </a:solidFill>
                <a:latin typeface="Century Gothic" panose="020B0502020202020204" pitchFamily="34" charset="0"/>
                <a:sym typeface="Arial"/>
              </a:rPr>
              <a:t>Goal Achievement</a:t>
            </a:r>
            <a:endParaRPr sz="1400" b="0" i="0" u="none" strike="noStrike" cap="none">
              <a:solidFill>
                <a:srgbClr val="000000"/>
              </a:solidFill>
              <a:latin typeface="Century Gothic" panose="020B0502020202020204" pitchFamily="34" charset="0"/>
              <a:sym typeface="Arial"/>
            </a:endParaRPr>
          </a:p>
        </p:txBody>
      </p:sp>
      <p:cxnSp>
        <p:nvCxnSpPr>
          <p:cNvPr id="375" name="Google Shape;375;p15"/>
          <p:cNvCxnSpPr/>
          <p:nvPr/>
        </p:nvCxnSpPr>
        <p:spPr>
          <a:xfrm>
            <a:off x="1202266" y="7223842"/>
            <a:ext cx="15212700" cy="0"/>
          </a:xfrm>
          <a:prstGeom prst="straightConnector1">
            <a:avLst/>
          </a:prstGeom>
          <a:noFill/>
          <a:ln w="38100" cap="flat" cmpd="sng">
            <a:solidFill>
              <a:srgbClr val="97A3AE"/>
            </a:solidFill>
            <a:prstDash val="solid"/>
            <a:round/>
            <a:headEnd type="none" w="sm" len="sm"/>
            <a:tailEnd type="none" w="sm" len="sm"/>
          </a:ln>
        </p:spPr>
      </p:cxnSp>
      <p:sp>
        <p:nvSpPr>
          <p:cNvPr id="376" name="Google Shape;376;p15"/>
          <p:cNvSpPr txBox="1"/>
          <p:nvPr/>
        </p:nvSpPr>
        <p:spPr>
          <a:xfrm>
            <a:off x="4329211" y="7494010"/>
            <a:ext cx="9743100" cy="7017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42738D"/>
              </a:buClr>
              <a:buSzPts val="1900"/>
              <a:buFont typeface="Fira Sans"/>
              <a:buNone/>
            </a:pPr>
            <a:r>
              <a:rPr lang="en-US" sz="1900" b="0" i="0" u="none" strike="noStrike" cap="none">
                <a:solidFill>
                  <a:srgbClr val="42738D"/>
                </a:solidFill>
                <a:latin typeface="Century Gothic" panose="020B0502020202020204" pitchFamily="34" charset="0"/>
                <a:ea typeface="Fira Sans"/>
                <a:cs typeface="Fira Sans"/>
                <a:sym typeface="Fira Sans"/>
              </a:rPr>
              <a:t>Money can be a cause of anxiety and stress. Having financial skills helps ease that stress and gives you confidence in your decisions. </a:t>
            </a:r>
            <a:endParaRPr sz="1400" b="0" i="0" u="none" strike="noStrike" cap="none">
              <a:solidFill>
                <a:srgbClr val="000000"/>
              </a:solidFill>
              <a:latin typeface="Century Gothic" panose="020B0502020202020204" pitchFamily="34" charset="0"/>
              <a:sym typeface="Arial"/>
            </a:endParaRPr>
          </a:p>
        </p:txBody>
      </p:sp>
      <p:sp>
        <p:nvSpPr>
          <p:cNvPr id="377" name="Google Shape;377;p15"/>
          <p:cNvSpPr txBox="1"/>
          <p:nvPr/>
        </p:nvSpPr>
        <p:spPr>
          <a:xfrm>
            <a:off x="1201762" y="7377010"/>
            <a:ext cx="2710500" cy="922432"/>
          </a:xfrm>
          <a:prstGeom prst="rect">
            <a:avLst/>
          </a:prstGeom>
          <a:noFill/>
          <a:ln>
            <a:noFill/>
          </a:ln>
        </p:spPr>
        <p:txBody>
          <a:bodyPr spcFirstLastPara="1" wrap="square" lIns="0" tIns="0" rIns="0" bIns="0" anchor="t" anchorCtr="0">
            <a:spAutoFit/>
          </a:bodyPr>
          <a:lstStyle/>
          <a:p>
            <a:pPr marL="0" marR="0" lvl="0" indent="0" algn="l" rtl="0">
              <a:lnSpc>
                <a:spcPct val="111111"/>
              </a:lnSpc>
              <a:spcBef>
                <a:spcPts val="0"/>
              </a:spcBef>
              <a:spcAft>
                <a:spcPts val="0"/>
              </a:spcAft>
              <a:buClr>
                <a:srgbClr val="42738D"/>
              </a:buClr>
              <a:buSzPts val="2700"/>
              <a:buFont typeface="Arial"/>
              <a:buNone/>
            </a:pPr>
            <a:r>
              <a:rPr lang="en-US" sz="2700" b="1" i="0" u="none" strike="noStrike" cap="none" dirty="0">
                <a:solidFill>
                  <a:srgbClr val="42738D"/>
                </a:solidFill>
                <a:latin typeface="Century Gothic" panose="020B0502020202020204" pitchFamily="34" charset="0"/>
                <a:sym typeface="Arial"/>
              </a:rPr>
              <a:t>Stress</a:t>
            </a:r>
          </a:p>
          <a:p>
            <a:pPr marL="0" marR="0" lvl="0" indent="0" algn="l" rtl="0">
              <a:lnSpc>
                <a:spcPct val="111111"/>
              </a:lnSpc>
              <a:spcBef>
                <a:spcPts val="0"/>
              </a:spcBef>
              <a:spcAft>
                <a:spcPts val="0"/>
              </a:spcAft>
              <a:buClr>
                <a:srgbClr val="42738D"/>
              </a:buClr>
              <a:buSzPts val="2700"/>
              <a:buFont typeface="Arial"/>
              <a:buNone/>
            </a:pPr>
            <a:r>
              <a:rPr lang="en-US" sz="2700" b="1" i="0" u="none" strike="noStrike" cap="none" dirty="0">
                <a:solidFill>
                  <a:srgbClr val="42738D"/>
                </a:solidFill>
                <a:latin typeface="Century Gothic" panose="020B0502020202020204" pitchFamily="34" charset="0"/>
                <a:sym typeface="Arial"/>
              </a:rPr>
              <a:t>Reduction</a:t>
            </a:r>
            <a:endParaRPr sz="1400" b="0" i="0" u="none" strike="noStrike" cap="none" dirty="0">
              <a:solidFill>
                <a:srgbClr val="000000"/>
              </a:solidFill>
              <a:latin typeface="Century Gothic" panose="020B0502020202020204" pitchFamily="34" charset="0"/>
              <a:sym typeface="Arial"/>
            </a:endParaRPr>
          </a:p>
        </p:txBody>
      </p:sp>
      <p:cxnSp>
        <p:nvCxnSpPr>
          <p:cNvPr id="378" name="Google Shape;378;p15"/>
          <p:cNvCxnSpPr/>
          <p:nvPr/>
        </p:nvCxnSpPr>
        <p:spPr>
          <a:xfrm>
            <a:off x="1202266" y="8403976"/>
            <a:ext cx="15212700" cy="0"/>
          </a:xfrm>
          <a:prstGeom prst="straightConnector1">
            <a:avLst/>
          </a:prstGeom>
          <a:noFill/>
          <a:ln w="38100" cap="flat" cmpd="sng">
            <a:solidFill>
              <a:srgbClr val="97A3AE"/>
            </a:solidFill>
            <a:prstDash val="solid"/>
            <a:round/>
            <a:headEnd type="none" w="sm" len="sm"/>
            <a:tailEnd type="none" w="sm" len="sm"/>
          </a:ln>
        </p:spPr>
      </p:cxnSp>
      <p:sp>
        <p:nvSpPr>
          <p:cNvPr id="379" name="Google Shape;379;p15"/>
          <p:cNvSpPr txBox="1"/>
          <p:nvPr/>
        </p:nvSpPr>
        <p:spPr>
          <a:xfrm>
            <a:off x="4329210" y="8705102"/>
            <a:ext cx="10410371" cy="7017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42738D"/>
              </a:buClr>
              <a:buSzPts val="1900"/>
              <a:buFont typeface="Fira Sans"/>
              <a:buNone/>
            </a:pPr>
            <a:r>
              <a:rPr lang="en-US" sz="1900" b="0" i="0" u="none" strike="noStrike" cap="none" dirty="0">
                <a:solidFill>
                  <a:srgbClr val="42738D"/>
                </a:solidFill>
                <a:latin typeface="Century Gothic" panose="020B0502020202020204" pitchFamily="34" charset="0"/>
                <a:ea typeface="Fira Sans"/>
                <a:cs typeface="Fira Sans"/>
                <a:sym typeface="Fira Sans"/>
              </a:rPr>
              <a:t>Saving and investing allows you to have a more financially confident future and can lead to early retirement. </a:t>
            </a:r>
            <a:endParaRPr sz="1400" b="0" i="0" u="none" strike="noStrike" cap="none" dirty="0">
              <a:solidFill>
                <a:srgbClr val="000000"/>
              </a:solidFill>
              <a:latin typeface="Century Gothic" panose="020B0502020202020204" pitchFamily="34" charset="0"/>
              <a:sym typeface="Arial"/>
            </a:endParaRPr>
          </a:p>
        </p:txBody>
      </p:sp>
      <p:sp>
        <p:nvSpPr>
          <p:cNvPr id="380" name="Google Shape;380;p15"/>
          <p:cNvSpPr txBox="1"/>
          <p:nvPr/>
        </p:nvSpPr>
        <p:spPr>
          <a:xfrm>
            <a:off x="1201762" y="8588102"/>
            <a:ext cx="2710500" cy="922432"/>
          </a:xfrm>
          <a:prstGeom prst="rect">
            <a:avLst/>
          </a:prstGeom>
          <a:noFill/>
          <a:ln>
            <a:noFill/>
          </a:ln>
        </p:spPr>
        <p:txBody>
          <a:bodyPr spcFirstLastPara="1" wrap="square" lIns="0" tIns="0" rIns="0" bIns="0" anchor="t" anchorCtr="0">
            <a:spAutoFit/>
          </a:bodyPr>
          <a:lstStyle/>
          <a:p>
            <a:pPr marL="0" marR="0" lvl="0" indent="0" algn="l" rtl="0">
              <a:lnSpc>
                <a:spcPct val="111111"/>
              </a:lnSpc>
              <a:spcBef>
                <a:spcPts val="0"/>
              </a:spcBef>
              <a:spcAft>
                <a:spcPts val="0"/>
              </a:spcAft>
              <a:buClr>
                <a:srgbClr val="42738D"/>
              </a:buClr>
              <a:buSzPts val="2700"/>
              <a:buFont typeface="Arial"/>
              <a:buNone/>
            </a:pPr>
            <a:r>
              <a:rPr lang="en-US" sz="2700" b="1" i="0" u="none" strike="noStrike" cap="none">
                <a:solidFill>
                  <a:srgbClr val="42738D"/>
                </a:solidFill>
                <a:latin typeface="Century Gothic" panose="020B0502020202020204" pitchFamily="34" charset="0"/>
                <a:sym typeface="Arial"/>
              </a:rPr>
              <a:t>Wealth Accumulation</a:t>
            </a:r>
            <a:endParaRPr sz="1400" b="0" i="0" u="none" strike="noStrike" cap="none">
              <a:solidFill>
                <a:srgbClr val="000000"/>
              </a:solidFill>
              <a:latin typeface="Century Gothic" panose="020B0502020202020204" pitchFamily="34" charset="0"/>
              <a:sym typeface="Arial"/>
            </a:endParaRPr>
          </a:p>
        </p:txBody>
      </p:sp>
      <p:cxnSp>
        <p:nvCxnSpPr>
          <p:cNvPr id="381" name="Google Shape;381;p15"/>
          <p:cNvCxnSpPr/>
          <p:nvPr/>
        </p:nvCxnSpPr>
        <p:spPr>
          <a:xfrm>
            <a:off x="1202266" y="9584109"/>
            <a:ext cx="15212700" cy="0"/>
          </a:xfrm>
          <a:prstGeom prst="straightConnector1">
            <a:avLst/>
          </a:prstGeom>
          <a:noFill/>
          <a:ln w="38100" cap="flat" cmpd="sng">
            <a:solidFill>
              <a:srgbClr val="97A3AE"/>
            </a:solidFill>
            <a:prstDash val="solid"/>
            <a:round/>
            <a:headEnd type="none" w="sm" len="sm"/>
            <a:tailEnd type="none" w="sm" len="sm"/>
          </a:ln>
        </p:spPr>
      </p:cxnSp>
      <p:sp>
        <p:nvSpPr>
          <p:cNvPr id="382" name="Google Shape;382;p15"/>
          <p:cNvSpPr/>
          <p:nvPr/>
        </p:nvSpPr>
        <p:spPr>
          <a:xfrm>
            <a:off x="15353753" y="3863619"/>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42738D"/>
              </a:buClr>
              <a:buSzPts val="1800"/>
              <a:buFont typeface="Calibri"/>
              <a:buNone/>
            </a:pPr>
            <a:endParaRPr sz="1800" b="0" i="0" u="none" strike="noStrike" cap="none">
              <a:solidFill>
                <a:srgbClr val="42738D"/>
              </a:solidFill>
              <a:latin typeface="Century Gothic" panose="020B0502020202020204" pitchFamily="34" charset="0"/>
              <a:ea typeface="Calibri"/>
              <a:cs typeface="Calibri"/>
              <a:sym typeface="Calibri"/>
            </a:endParaRPr>
          </a:p>
        </p:txBody>
      </p:sp>
      <p:sp>
        <p:nvSpPr>
          <p:cNvPr id="383" name="Google Shape;383;p15"/>
          <p:cNvSpPr txBox="1"/>
          <p:nvPr/>
        </p:nvSpPr>
        <p:spPr>
          <a:xfrm>
            <a:off x="15353741" y="3935254"/>
            <a:ext cx="917700" cy="718787"/>
          </a:xfrm>
          <a:prstGeom prst="rect">
            <a:avLst/>
          </a:prstGeom>
          <a:noFill/>
          <a:ln>
            <a:noFill/>
          </a:ln>
        </p:spPr>
        <p:txBody>
          <a:bodyPr spcFirstLastPara="1" wrap="square" lIns="50800" tIns="50800" rIns="50800" bIns="50800" anchor="ctr" anchorCtr="0">
            <a:spAutoFit/>
          </a:bodyPr>
          <a:lstStyle/>
          <a:p>
            <a:pPr marL="0" marR="0" lvl="0" indent="0" algn="ctr" rtl="0">
              <a:lnSpc>
                <a:spcPct val="142857"/>
              </a:lnSpc>
              <a:spcBef>
                <a:spcPts val="0"/>
              </a:spcBef>
              <a:spcAft>
                <a:spcPts val="0"/>
              </a:spcAft>
              <a:buClr>
                <a:srgbClr val="F8F7F0"/>
              </a:buClr>
              <a:buSzPts val="2800"/>
              <a:buFont typeface="Fira Sans SemiBold"/>
              <a:buNone/>
            </a:pPr>
            <a:r>
              <a:rPr lang="en-US" sz="2800" b="1" i="0" u="none" strike="noStrike" cap="none" dirty="0">
                <a:solidFill>
                  <a:srgbClr val="F8F7F0"/>
                </a:solidFill>
                <a:latin typeface="Century Gothic" panose="020B0502020202020204" pitchFamily="34" charset="0"/>
                <a:ea typeface="Fira Sans SemiBold"/>
                <a:cs typeface="Fira Sans SemiBold"/>
                <a:sym typeface="Fira Sans SemiBold"/>
              </a:rPr>
              <a:t>01</a:t>
            </a:r>
            <a:endParaRPr sz="1400" b="1" i="0" u="none" strike="noStrike" cap="none" dirty="0">
              <a:solidFill>
                <a:srgbClr val="000000"/>
              </a:solidFill>
              <a:latin typeface="Century Gothic" panose="020B0502020202020204" pitchFamily="34" charset="0"/>
              <a:sym typeface="Arial"/>
            </a:endParaRPr>
          </a:p>
        </p:txBody>
      </p:sp>
      <p:sp>
        <p:nvSpPr>
          <p:cNvPr id="384" name="Google Shape;384;p15"/>
          <p:cNvSpPr/>
          <p:nvPr/>
        </p:nvSpPr>
        <p:spPr>
          <a:xfrm>
            <a:off x="15353741" y="5034342"/>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1A428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385" name="Google Shape;385;p15"/>
          <p:cNvSpPr txBox="1"/>
          <p:nvPr/>
        </p:nvSpPr>
        <p:spPr>
          <a:xfrm>
            <a:off x="15353741" y="5114601"/>
            <a:ext cx="917700" cy="701539"/>
          </a:xfrm>
          <a:prstGeom prst="rect">
            <a:avLst/>
          </a:prstGeom>
          <a:noFill/>
          <a:ln>
            <a:noFill/>
          </a:ln>
        </p:spPr>
        <p:txBody>
          <a:bodyPr spcFirstLastPara="1" wrap="square" lIns="50800" tIns="50800" rIns="50800" bIns="50800" anchor="ctr" anchorCtr="0">
            <a:spAutoFit/>
          </a:bodyPr>
          <a:lstStyle/>
          <a:p>
            <a:pPr marL="0" marR="0" lvl="0" indent="0" algn="ctr" rtl="0">
              <a:lnSpc>
                <a:spcPct val="139285"/>
              </a:lnSpc>
              <a:spcBef>
                <a:spcPts val="0"/>
              </a:spcBef>
              <a:spcAft>
                <a:spcPts val="0"/>
              </a:spcAft>
              <a:buClr>
                <a:srgbClr val="F8F7F0"/>
              </a:buClr>
              <a:buSzPts val="2800"/>
              <a:buFont typeface="Arial"/>
              <a:buNone/>
            </a:pPr>
            <a:r>
              <a:rPr lang="en-US" sz="2800" b="1" i="0" u="none" strike="noStrike" cap="none">
                <a:solidFill>
                  <a:srgbClr val="F8F7F0"/>
                </a:solidFill>
                <a:latin typeface="Century Gothic" panose="020B0502020202020204" pitchFamily="34" charset="0"/>
                <a:sym typeface="Arial"/>
              </a:rPr>
              <a:t>02</a:t>
            </a:r>
            <a:endParaRPr sz="1400" b="0" i="0" u="none" strike="noStrike" cap="none">
              <a:solidFill>
                <a:srgbClr val="000000"/>
              </a:solidFill>
              <a:latin typeface="Century Gothic" panose="020B0502020202020204" pitchFamily="34" charset="0"/>
              <a:sym typeface="Arial"/>
            </a:endParaRPr>
          </a:p>
        </p:txBody>
      </p:sp>
      <p:sp>
        <p:nvSpPr>
          <p:cNvPr id="386" name="Google Shape;386;p15"/>
          <p:cNvSpPr/>
          <p:nvPr/>
        </p:nvSpPr>
        <p:spPr>
          <a:xfrm>
            <a:off x="15353741" y="6210466"/>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8E2A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387" name="Google Shape;387;p15"/>
          <p:cNvSpPr txBox="1"/>
          <p:nvPr/>
        </p:nvSpPr>
        <p:spPr>
          <a:xfrm>
            <a:off x="15353741" y="6290725"/>
            <a:ext cx="917700" cy="701539"/>
          </a:xfrm>
          <a:prstGeom prst="rect">
            <a:avLst/>
          </a:prstGeom>
          <a:noFill/>
          <a:ln>
            <a:noFill/>
          </a:ln>
        </p:spPr>
        <p:txBody>
          <a:bodyPr spcFirstLastPara="1" wrap="square" lIns="50800" tIns="50800" rIns="50800" bIns="50800" anchor="ctr" anchorCtr="0">
            <a:spAutoFit/>
          </a:bodyPr>
          <a:lstStyle/>
          <a:p>
            <a:pPr marL="0" marR="0" lvl="0" indent="0" algn="ctr" rtl="0">
              <a:lnSpc>
                <a:spcPct val="139285"/>
              </a:lnSpc>
              <a:spcBef>
                <a:spcPts val="0"/>
              </a:spcBef>
              <a:spcAft>
                <a:spcPts val="0"/>
              </a:spcAft>
              <a:buClr>
                <a:srgbClr val="F8F7F0"/>
              </a:buClr>
              <a:buSzPts val="2800"/>
              <a:buFont typeface="Arial"/>
              <a:buNone/>
            </a:pPr>
            <a:r>
              <a:rPr lang="en-US" sz="2800" b="1" i="0" u="none" strike="noStrike" cap="none">
                <a:solidFill>
                  <a:srgbClr val="F8F7F0"/>
                </a:solidFill>
                <a:latin typeface="Century Gothic" panose="020B0502020202020204" pitchFamily="34" charset="0"/>
                <a:sym typeface="Arial"/>
              </a:rPr>
              <a:t>03</a:t>
            </a:r>
            <a:endParaRPr sz="1400" b="0" i="0" u="none" strike="noStrike" cap="none">
              <a:solidFill>
                <a:srgbClr val="000000"/>
              </a:solidFill>
              <a:latin typeface="Century Gothic" panose="020B0502020202020204" pitchFamily="34" charset="0"/>
              <a:sym typeface="Arial"/>
            </a:endParaRPr>
          </a:p>
        </p:txBody>
      </p:sp>
      <p:sp>
        <p:nvSpPr>
          <p:cNvPr id="388" name="Google Shape;388;p15"/>
          <p:cNvSpPr/>
          <p:nvPr/>
        </p:nvSpPr>
        <p:spPr>
          <a:xfrm>
            <a:off x="15353741" y="7384732"/>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B78B1E"/>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389" name="Google Shape;389;p15"/>
          <p:cNvSpPr txBox="1"/>
          <p:nvPr/>
        </p:nvSpPr>
        <p:spPr>
          <a:xfrm>
            <a:off x="15353741" y="7464991"/>
            <a:ext cx="917700" cy="701539"/>
          </a:xfrm>
          <a:prstGeom prst="rect">
            <a:avLst/>
          </a:prstGeom>
          <a:noFill/>
          <a:ln>
            <a:noFill/>
          </a:ln>
        </p:spPr>
        <p:txBody>
          <a:bodyPr spcFirstLastPara="1" wrap="square" lIns="50800" tIns="50800" rIns="50800" bIns="50800" anchor="ctr" anchorCtr="0">
            <a:spAutoFit/>
          </a:bodyPr>
          <a:lstStyle/>
          <a:p>
            <a:pPr marL="0" marR="0" lvl="0" indent="0" algn="ctr" rtl="0">
              <a:lnSpc>
                <a:spcPct val="139285"/>
              </a:lnSpc>
              <a:spcBef>
                <a:spcPts val="0"/>
              </a:spcBef>
              <a:spcAft>
                <a:spcPts val="0"/>
              </a:spcAft>
              <a:buClr>
                <a:srgbClr val="F8F7F0"/>
              </a:buClr>
              <a:buSzPts val="2800"/>
              <a:buFont typeface="Arial"/>
              <a:buNone/>
            </a:pPr>
            <a:r>
              <a:rPr lang="en-US" sz="2800" b="1" i="0" u="none" strike="noStrike" cap="none">
                <a:solidFill>
                  <a:srgbClr val="F8F7F0"/>
                </a:solidFill>
                <a:latin typeface="Century Gothic" panose="020B0502020202020204" pitchFamily="34" charset="0"/>
                <a:sym typeface="Arial"/>
              </a:rPr>
              <a:t>04</a:t>
            </a:r>
            <a:endParaRPr sz="1400" b="0" i="0" u="none" strike="noStrike" cap="none">
              <a:solidFill>
                <a:srgbClr val="000000"/>
              </a:solidFill>
              <a:latin typeface="Century Gothic" panose="020B0502020202020204" pitchFamily="34" charset="0"/>
              <a:sym typeface="Arial"/>
            </a:endParaRPr>
          </a:p>
        </p:txBody>
      </p:sp>
      <p:sp>
        <p:nvSpPr>
          <p:cNvPr id="390" name="Google Shape;390;p15"/>
          <p:cNvSpPr/>
          <p:nvPr/>
        </p:nvSpPr>
        <p:spPr>
          <a:xfrm>
            <a:off x="15353741" y="8595824"/>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231F20"/>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391" name="Google Shape;391;p15"/>
          <p:cNvSpPr txBox="1"/>
          <p:nvPr/>
        </p:nvSpPr>
        <p:spPr>
          <a:xfrm>
            <a:off x="15353741" y="8676083"/>
            <a:ext cx="917700" cy="701539"/>
          </a:xfrm>
          <a:prstGeom prst="rect">
            <a:avLst/>
          </a:prstGeom>
          <a:noFill/>
          <a:ln>
            <a:noFill/>
          </a:ln>
        </p:spPr>
        <p:txBody>
          <a:bodyPr spcFirstLastPara="1" wrap="square" lIns="50800" tIns="50800" rIns="50800" bIns="50800" anchor="ctr" anchorCtr="0">
            <a:spAutoFit/>
          </a:bodyPr>
          <a:lstStyle/>
          <a:p>
            <a:pPr marL="0" marR="0" lvl="0" indent="0" algn="ctr" rtl="0">
              <a:lnSpc>
                <a:spcPct val="139285"/>
              </a:lnSpc>
              <a:spcBef>
                <a:spcPts val="0"/>
              </a:spcBef>
              <a:spcAft>
                <a:spcPts val="0"/>
              </a:spcAft>
              <a:buClr>
                <a:srgbClr val="F8F7F0"/>
              </a:buClr>
              <a:buSzPts val="2800"/>
              <a:buFont typeface="Arial"/>
              <a:buNone/>
            </a:pPr>
            <a:r>
              <a:rPr lang="en-US" sz="2800" b="1" i="0" u="none" strike="noStrike" cap="none">
                <a:solidFill>
                  <a:srgbClr val="F8F7F0"/>
                </a:solidFill>
                <a:latin typeface="Century Gothic" panose="020B0502020202020204" pitchFamily="34" charset="0"/>
                <a:sym typeface="Arial"/>
              </a:rPr>
              <a:t>05</a:t>
            </a:r>
            <a:endParaRPr sz="1400" b="0" i="0" u="none" strike="noStrike" cap="none">
              <a:solidFill>
                <a:srgbClr val="000000"/>
              </a:solidFill>
              <a:latin typeface="Century Gothic" panose="020B0502020202020204"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Shape 395"/>
        <p:cNvGrpSpPr/>
        <p:nvPr/>
      </p:nvGrpSpPr>
      <p:grpSpPr>
        <a:xfrm>
          <a:off x="0" y="0"/>
          <a:ext cx="0" cy="0"/>
          <a:chOff x="0" y="0"/>
          <a:chExt cx="0" cy="0"/>
        </a:xfrm>
      </p:grpSpPr>
      <p:pic>
        <p:nvPicPr>
          <p:cNvPr id="396" name="Google Shape;396;p16" descr="Image"/>
          <p:cNvPicPr preferRelativeResize="0"/>
          <p:nvPr/>
        </p:nvPicPr>
        <p:blipFill rotWithShape="1">
          <a:blip r:embed="rId3">
            <a:alphaModFix/>
          </a:blip>
          <a:srcRect/>
          <a:stretch/>
        </p:blipFill>
        <p:spPr>
          <a:xfrm flipH="1">
            <a:off x="0" y="0"/>
            <a:ext cx="18288000" cy="10286999"/>
          </a:xfrm>
          <a:prstGeom prst="rect">
            <a:avLst/>
          </a:prstGeom>
          <a:noFill/>
          <a:ln>
            <a:noFill/>
          </a:ln>
        </p:spPr>
      </p:pic>
      <p:sp>
        <p:nvSpPr>
          <p:cNvPr id="397" name="Google Shape;397;p16"/>
          <p:cNvSpPr txBox="1"/>
          <p:nvPr/>
        </p:nvSpPr>
        <p:spPr>
          <a:xfrm>
            <a:off x="1192376" y="995375"/>
            <a:ext cx="6122823" cy="1939500"/>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42738D"/>
              </a:buClr>
              <a:buSzPts val="9000"/>
              <a:buFont typeface="Fira Sans"/>
              <a:buNone/>
            </a:pPr>
            <a:r>
              <a:rPr lang="en-US" sz="9000" b="1" i="0" u="none" strike="noStrike" cap="none" dirty="0">
                <a:solidFill>
                  <a:srgbClr val="42738D"/>
                </a:solidFill>
                <a:latin typeface="Century Gothic" panose="020B0502020202020204" pitchFamily="34" charset="0"/>
                <a:ea typeface="Fira Sans"/>
                <a:cs typeface="Fira Sans"/>
                <a:sym typeface="Fira Sans"/>
              </a:rPr>
              <a:t>FINANCIAL TIPS</a:t>
            </a:r>
            <a:endParaRPr sz="1400" b="0" i="0" u="none" strike="noStrike" cap="none" dirty="0">
              <a:solidFill>
                <a:srgbClr val="000000"/>
              </a:solidFill>
              <a:latin typeface="Century Gothic" panose="020B0502020202020204" pitchFamily="34" charset="0"/>
              <a:sym typeface="Arial"/>
            </a:endParaRPr>
          </a:p>
        </p:txBody>
      </p:sp>
      <p:pic>
        <p:nvPicPr>
          <p:cNvPr id="398" name="Google Shape;398;p16"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cxnSp>
        <p:nvCxnSpPr>
          <p:cNvPr id="401" name="Google Shape;401;p16"/>
          <p:cNvCxnSpPr>
            <a:cxnSpLocks/>
          </p:cNvCxnSpPr>
          <p:nvPr/>
        </p:nvCxnSpPr>
        <p:spPr>
          <a:xfrm>
            <a:off x="1202266" y="6094509"/>
            <a:ext cx="15212700" cy="0"/>
          </a:xfrm>
          <a:prstGeom prst="straightConnector1">
            <a:avLst/>
          </a:prstGeom>
          <a:noFill/>
          <a:ln w="38100" cap="flat" cmpd="sng">
            <a:solidFill>
              <a:srgbClr val="97A3AE"/>
            </a:solidFill>
            <a:prstDash val="solid"/>
            <a:round/>
            <a:headEnd type="none" w="sm" len="sm"/>
            <a:tailEnd type="none" w="sm" len="sm"/>
          </a:ln>
        </p:spPr>
      </p:cxnSp>
      <p:cxnSp>
        <p:nvCxnSpPr>
          <p:cNvPr id="402" name="Google Shape;402;p16"/>
          <p:cNvCxnSpPr>
            <a:cxnSpLocks/>
          </p:cNvCxnSpPr>
          <p:nvPr/>
        </p:nvCxnSpPr>
        <p:spPr>
          <a:xfrm>
            <a:off x="1202266" y="7322896"/>
            <a:ext cx="15212700" cy="0"/>
          </a:xfrm>
          <a:prstGeom prst="straightConnector1">
            <a:avLst/>
          </a:prstGeom>
          <a:noFill/>
          <a:ln w="38100" cap="flat" cmpd="sng">
            <a:solidFill>
              <a:srgbClr val="97A3AE"/>
            </a:solidFill>
            <a:prstDash val="solid"/>
            <a:round/>
            <a:headEnd type="none" w="sm" len="sm"/>
            <a:tailEnd type="none" w="sm" len="sm"/>
          </a:ln>
        </p:spPr>
      </p:cxnSp>
      <p:cxnSp>
        <p:nvCxnSpPr>
          <p:cNvPr id="403" name="Google Shape;403;p16"/>
          <p:cNvCxnSpPr>
            <a:cxnSpLocks/>
          </p:cNvCxnSpPr>
          <p:nvPr/>
        </p:nvCxnSpPr>
        <p:spPr>
          <a:xfrm>
            <a:off x="1202266" y="8942575"/>
            <a:ext cx="15212700" cy="0"/>
          </a:xfrm>
          <a:prstGeom prst="straightConnector1">
            <a:avLst/>
          </a:prstGeom>
          <a:noFill/>
          <a:ln w="38100" cap="flat" cmpd="sng">
            <a:solidFill>
              <a:srgbClr val="97A3AE"/>
            </a:solidFill>
            <a:prstDash val="solid"/>
            <a:round/>
            <a:headEnd type="none" w="sm" len="sm"/>
            <a:tailEnd type="none" w="sm" len="sm"/>
          </a:ln>
        </p:spPr>
      </p:cxnSp>
      <p:grpSp>
        <p:nvGrpSpPr>
          <p:cNvPr id="404" name="Google Shape;404;p16"/>
          <p:cNvGrpSpPr/>
          <p:nvPr/>
        </p:nvGrpSpPr>
        <p:grpSpPr>
          <a:xfrm>
            <a:off x="1198306" y="4814122"/>
            <a:ext cx="917700" cy="862065"/>
            <a:chOff x="0" y="0"/>
            <a:chExt cx="917700" cy="862065"/>
          </a:xfrm>
        </p:grpSpPr>
        <p:sp>
          <p:nvSpPr>
            <p:cNvPr id="405" name="Google Shape;405;p16"/>
            <p:cNvSpPr/>
            <p:nvPr/>
          </p:nvSpPr>
          <p:spPr>
            <a:xfrm>
              <a:off x="0" y="0"/>
              <a:ext cx="917685" cy="862065"/>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42738D"/>
                </a:buClr>
                <a:buSzPts val="1800"/>
                <a:buFont typeface="Calibri"/>
                <a:buNone/>
              </a:pPr>
              <a:endParaRPr sz="1800" b="0" i="0" u="none" strike="noStrike" cap="none">
                <a:solidFill>
                  <a:srgbClr val="42738D"/>
                </a:solidFill>
                <a:latin typeface="Century Gothic" panose="020B0502020202020204" pitchFamily="34" charset="0"/>
                <a:ea typeface="Calibri"/>
                <a:cs typeface="Calibri"/>
                <a:sym typeface="Calibri"/>
              </a:endParaRPr>
            </a:p>
          </p:txBody>
        </p:sp>
        <p:sp>
          <p:nvSpPr>
            <p:cNvPr id="406" name="Google Shape;406;p16"/>
            <p:cNvSpPr txBox="1"/>
            <p:nvPr/>
          </p:nvSpPr>
          <p:spPr>
            <a:xfrm>
              <a:off x="0" y="37371"/>
              <a:ext cx="917700" cy="718787"/>
            </a:xfrm>
            <a:prstGeom prst="rect">
              <a:avLst/>
            </a:prstGeom>
            <a:noFill/>
            <a:ln>
              <a:noFill/>
            </a:ln>
          </p:spPr>
          <p:txBody>
            <a:bodyPr spcFirstLastPara="1" wrap="square" lIns="50800" tIns="50800" rIns="50800" bIns="50800" anchor="ctr" anchorCtr="0">
              <a:spAutoFit/>
            </a:bodyPr>
            <a:lstStyle/>
            <a:p>
              <a:pPr marL="0" marR="0" lvl="0" indent="0" algn="ctr" rtl="0">
                <a:lnSpc>
                  <a:spcPct val="142857"/>
                </a:lnSpc>
                <a:spcBef>
                  <a:spcPts val="0"/>
                </a:spcBef>
                <a:spcAft>
                  <a:spcPts val="0"/>
                </a:spcAft>
                <a:buClr>
                  <a:srgbClr val="F8F7F0"/>
                </a:buClr>
                <a:buSzPts val="2800"/>
                <a:buFont typeface="Fira Sans SemiBold"/>
                <a:buNone/>
              </a:pPr>
              <a:r>
                <a:rPr lang="en-US" sz="2800" b="1" i="0" u="none" strike="noStrike" cap="none" dirty="0">
                  <a:solidFill>
                    <a:srgbClr val="F8F7F0"/>
                  </a:solidFill>
                  <a:latin typeface="Century Gothic" panose="020B0502020202020204" pitchFamily="34" charset="0"/>
                  <a:ea typeface="Fira Sans SemiBold"/>
                  <a:cs typeface="Fira Sans SemiBold"/>
                  <a:sym typeface="Fira Sans SemiBold"/>
                </a:rPr>
                <a:t>01</a:t>
              </a:r>
              <a:endParaRPr sz="1400" b="1" i="0" u="none" strike="noStrike" cap="none" dirty="0">
                <a:solidFill>
                  <a:srgbClr val="000000"/>
                </a:solidFill>
                <a:latin typeface="Century Gothic" panose="020B0502020202020204" pitchFamily="34" charset="0"/>
                <a:sym typeface="Arial"/>
              </a:endParaRPr>
            </a:p>
          </p:txBody>
        </p:sp>
      </p:grpSp>
      <p:sp>
        <p:nvSpPr>
          <p:cNvPr id="407" name="Google Shape;407;p16"/>
          <p:cNvSpPr/>
          <p:nvPr/>
        </p:nvSpPr>
        <p:spPr>
          <a:xfrm>
            <a:off x="1198306" y="6246544"/>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1A428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408" name="Google Shape;408;p16"/>
          <p:cNvSpPr txBox="1"/>
          <p:nvPr/>
        </p:nvSpPr>
        <p:spPr>
          <a:xfrm>
            <a:off x="1198306" y="6303843"/>
            <a:ext cx="917700" cy="701539"/>
          </a:xfrm>
          <a:prstGeom prst="rect">
            <a:avLst/>
          </a:prstGeom>
          <a:noFill/>
          <a:ln>
            <a:noFill/>
          </a:ln>
        </p:spPr>
        <p:txBody>
          <a:bodyPr spcFirstLastPara="1" wrap="square" lIns="50800" tIns="50800" rIns="50800" bIns="50800" anchor="ctr" anchorCtr="0">
            <a:spAutoFit/>
          </a:bodyPr>
          <a:lstStyle/>
          <a:p>
            <a:pPr marL="0" marR="0" lvl="0" indent="0" algn="ctr" rtl="0">
              <a:lnSpc>
                <a:spcPct val="139285"/>
              </a:lnSpc>
              <a:spcBef>
                <a:spcPts val="0"/>
              </a:spcBef>
              <a:spcAft>
                <a:spcPts val="0"/>
              </a:spcAft>
              <a:buClr>
                <a:srgbClr val="F8F7F0"/>
              </a:buClr>
              <a:buSzPts val="2800"/>
              <a:buFont typeface="Arial"/>
              <a:buNone/>
            </a:pPr>
            <a:r>
              <a:rPr lang="en-US" sz="2800" b="1" i="0" u="none" strike="noStrike" cap="none">
                <a:solidFill>
                  <a:srgbClr val="F8F7F0"/>
                </a:solidFill>
                <a:latin typeface="Century Gothic" panose="020B0502020202020204" pitchFamily="34" charset="0"/>
                <a:sym typeface="Arial"/>
              </a:rPr>
              <a:t>02</a:t>
            </a:r>
            <a:endParaRPr sz="1400" b="0" i="0" u="none" strike="noStrike" cap="none">
              <a:solidFill>
                <a:srgbClr val="000000"/>
              </a:solidFill>
              <a:latin typeface="Century Gothic" panose="020B0502020202020204" pitchFamily="34" charset="0"/>
              <a:sym typeface="Arial"/>
            </a:endParaRPr>
          </a:p>
        </p:txBody>
      </p:sp>
      <p:sp>
        <p:nvSpPr>
          <p:cNvPr id="409" name="Google Shape;409;p16"/>
          <p:cNvSpPr/>
          <p:nvPr/>
        </p:nvSpPr>
        <p:spPr>
          <a:xfrm>
            <a:off x="1198306" y="7696734"/>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8E2A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410" name="Google Shape;410;p16"/>
          <p:cNvSpPr txBox="1"/>
          <p:nvPr/>
        </p:nvSpPr>
        <p:spPr>
          <a:xfrm>
            <a:off x="1198306" y="7776993"/>
            <a:ext cx="917700" cy="701539"/>
          </a:xfrm>
          <a:prstGeom prst="rect">
            <a:avLst/>
          </a:prstGeom>
          <a:noFill/>
          <a:ln>
            <a:noFill/>
          </a:ln>
        </p:spPr>
        <p:txBody>
          <a:bodyPr spcFirstLastPara="1" wrap="square" lIns="50800" tIns="50800" rIns="50800" bIns="50800" anchor="ctr" anchorCtr="0">
            <a:spAutoFit/>
          </a:bodyPr>
          <a:lstStyle/>
          <a:p>
            <a:pPr marL="0" marR="0" lvl="0" indent="0" algn="ctr" rtl="0">
              <a:lnSpc>
                <a:spcPct val="139285"/>
              </a:lnSpc>
              <a:spcBef>
                <a:spcPts val="0"/>
              </a:spcBef>
              <a:spcAft>
                <a:spcPts val="0"/>
              </a:spcAft>
              <a:buClr>
                <a:srgbClr val="F8F7F0"/>
              </a:buClr>
              <a:buSzPts val="2800"/>
              <a:buFont typeface="Arial"/>
              <a:buNone/>
            </a:pPr>
            <a:r>
              <a:rPr lang="en-US" sz="2800" b="1" i="0" u="none" strike="noStrike" cap="none">
                <a:solidFill>
                  <a:srgbClr val="F8F7F0"/>
                </a:solidFill>
                <a:latin typeface="Century Gothic" panose="020B0502020202020204" pitchFamily="34" charset="0"/>
                <a:sym typeface="Arial"/>
              </a:rPr>
              <a:t>03</a:t>
            </a:r>
            <a:endParaRPr sz="1400" b="0" i="0" u="none" strike="noStrike" cap="none">
              <a:solidFill>
                <a:srgbClr val="000000"/>
              </a:solidFill>
              <a:latin typeface="Century Gothic" panose="020B0502020202020204" pitchFamily="34" charset="0"/>
              <a:sym typeface="Arial"/>
            </a:endParaRPr>
          </a:p>
        </p:txBody>
      </p:sp>
      <p:sp>
        <p:nvSpPr>
          <p:cNvPr id="411" name="Google Shape;411;p16"/>
          <p:cNvSpPr txBox="1"/>
          <p:nvPr/>
        </p:nvSpPr>
        <p:spPr>
          <a:xfrm>
            <a:off x="2438425" y="4575554"/>
            <a:ext cx="13518900" cy="1383649"/>
          </a:xfrm>
          <a:prstGeom prst="rect">
            <a:avLst/>
          </a:prstGeom>
          <a:noFill/>
          <a:ln>
            <a:noFill/>
          </a:ln>
        </p:spPr>
        <p:txBody>
          <a:bodyPr spcFirstLastPara="1" wrap="square" lIns="0" tIns="0" rIns="0" bIns="0" anchor="t" anchorCtr="0">
            <a:spAutoFit/>
          </a:bodyPr>
          <a:lstStyle/>
          <a:p>
            <a:pPr marL="0" marR="0" lvl="0" indent="0" algn="l" rtl="0">
              <a:lnSpc>
                <a:spcPct val="111111"/>
              </a:lnSpc>
              <a:spcBef>
                <a:spcPts val="0"/>
              </a:spcBef>
              <a:spcAft>
                <a:spcPts val="0"/>
              </a:spcAft>
              <a:buClr>
                <a:srgbClr val="42738D"/>
              </a:buClr>
              <a:buSzPts val="2700"/>
              <a:buFont typeface="Arial"/>
              <a:buNone/>
            </a:pPr>
            <a:r>
              <a:rPr lang="en-US" sz="2700" b="1" i="0" u="none" strike="noStrike" cap="none" dirty="0">
                <a:solidFill>
                  <a:srgbClr val="42738D"/>
                </a:solidFill>
                <a:latin typeface="Century Gothic" panose="020B0502020202020204" pitchFamily="34" charset="0"/>
                <a:ea typeface="Fira Sans"/>
                <a:cs typeface="Fira Sans"/>
                <a:sym typeface="Fira Sans"/>
              </a:rPr>
              <a:t>At least once a year, reevaluate your financial plan. Perhaps you are earning more income, or your budget is too restrictive. It is okay to make changes that fit your personal financial goals. </a:t>
            </a:r>
            <a:endParaRPr sz="1400" b="1" i="0" u="none" strike="noStrike" cap="none" dirty="0">
              <a:solidFill>
                <a:srgbClr val="000000"/>
              </a:solidFill>
              <a:latin typeface="Century Gothic" panose="020B0502020202020204" pitchFamily="34" charset="0"/>
              <a:ea typeface="Fira Sans"/>
              <a:cs typeface="Fira Sans"/>
              <a:sym typeface="Fira Sans"/>
            </a:endParaRPr>
          </a:p>
        </p:txBody>
      </p:sp>
      <p:sp>
        <p:nvSpPr>
          <p:cNvPr id="412" name="Google Shape;412;p16"/>
          <p:cNvSpPr txBox="1"/>
          <p:nvPr/>
        </p:nvSpPr>
        <p:spPr>
          <a:xfrm>
            <a:off x="2438425" y="6238826"/>
            <a:ext cx="13518900" cy="922432"/>
          </a:xfrm>
          <a:prstGeom prst="rect">
            <a:avLst/>
          </a:prstGeom>
          <a:noFill/>
          <a:ln>
            <a:noFill/>
          </a:ln>
        </p:spPr>
        <p:txBody>
          <a:bodyPr spcFirstLastPara="1" wrap="square" lIns="0" tIns="0" rIns="0" bIns="0" anchor="t" anchorCtr="0">
            <a:spAutoFit/>
          </a:bodyPr>
          <a:lstStyle/>
          <a:p>
            <a:pPr marL="0" marR="0" lvl="0" indent="0" algn="l" rtl="0">
              <a:lnSpc>
                <a:spcPct val="111111"/>
              </a:lnSpc>
              <a:spcBef>
                <a:spcPts val="0"/>
              </a:spcBef>
              <a:spcAft>
                <a:spcPts val="0"/>
              </a:spcAft>
              <a:buClr>
                <a:srgbClr val="42738D"/>
              </a:buClr>
              <a:buSzPts val="2700"/>
              <a:buFont typeface="Arial"/>
              <a:buNone/>
            </a:pPr>
            <a:r>
              <a:rPr lang="en-US" sz="2700" b="1" i="0" u="none" strike="noStrike" cap="none">
                <a:solidFill>
                  <a:srgbClr val="42738D"/>
                </a:solidFill>
                <a:latin typeface="Century Gothic" panose="020B0502020202020204" pitchFamily="34" charset="0"/>
                <a:ea typeface="Fira Sans"/>
                <a:cs typeface="Fira Sans"/>
                <a:sym typeface="Fira Sans"/>
              </a:rPr>
              <a:t>Small changes can make a big difference over time. For example, put a little bit more income into savings each month or decrease how often you go out to eat.</a:t>
            </a:r>
            <a:endParaRPr sz="1400" b="1" i="0" u="none" strike="noStrike" cap="none">
              <a:solidFill>
                <a:srgbClr val="000000"/>
              </a:solidFill>
              <a:latin typeface="Century Gothic" panose="020B0502020202020204" pitchFamily="34" charset="0"/>
              <a:ea typeface="Fira Sans"/>
              <a:cs typeface="Fira Sans"/>
              <a:sym typeface="Fira Sans"/>
            </a:endParaRPr>
          </a:p>
        </p:txBody>
      </p:sp>
      <p:sp>
        <p:nvSpPr>
          <p:cNvPr id="413" name="Google Shape;413;p16"/>
          <p:cNvSpPr txBox="1"/>
          <p:nvPr/>
        </p:nvSpPr>
        <p:spPr>
          <a:xfrm>
            <a:off x="2438425" y="7458162"/>
            <a:ext cx="13518900" cy="1383649"/>
          </a:xfrm>
          <a:prstGeom prst="rect">
            <a:avLst/>
          </a:prstGeom>
          <a:noFill/>
          <a:ln>
            <a:noFill/>
          </a:ln>
        </p:spPr>
        <p:txBody>
          <a:bodyPr spcFirstLastPara="1" wrap="square" lIns="0" tIns="0" rIns="0" bIns="0" anchor="t" anchorCtr="0">
            <a:spAutoFit/>
          </a:bodyPr>
          <a:lstStyle/>
          <a:p>
            <a:pPr marL="0" marR="0" lvl="0" indent="0" algn="l" rtl="0">
              <a:lnSpc>
                <a:spcPct val="111111"/>
              </a:lnSpc>
              <a:spcBef>
                <a:spcPts val="0"/>
              </a:spcBef>
              <a:spcAft>
                <a:spcPts val="0"/>
              </a:spcAft>
              <a:buClr>
                <a:srgbClr val="42738D"/>
              </a:buClr>
              <a:buSzPts val="2700"/>
              <a:buFont typeface="Arial"/>
              <a:buNone/>
            </a:pPr>
            <a:r>
              <a:rPr lang="en-US" sz="2700" b="1" i="0" u="none" strike="noStrike" cap="none">
                <a:solidFill>
                  <a:srgbClr val="42738D"/>
                </a:solidFill>
                <a:latin typeface="Century Gothic" panose="020B0502020202020204" pitchFamily="34" charset="0"/>
                <a:ea typeface="Fira Sans"/>
                <a:cs typeface="Fira Sans"/>
                <a:sym typeface="Fira Sans"/>
              </a:rPr>
              <a:t>Create a positive financial mindset. Thinking about finances doesn’t need to be overwhelming. Be aware of your spending habits. Take note of your strengths and areas where you can improve.</a:t>
            </a:r>
            <a:endParaRPr sz="1400" b="1" i="0" u="none" strike="noStrike" cap="none">
              <a:solidFill>
                <a:srgbClr val="000000"/>
              </a:solidFill>
              <a:latin typeface="Century Gothic" panose="020B0502020202020204" pitchFamily="34" charset="0"/>
              <a:ea typeface="Fira Sans"/>
              <a:cs typeface="Fira Sans"/>
              <a:sym typeface="Fira Sans"/>
            </a:endParaRPr>
          </a:p>
        </p:txBody>
      </p:sp>
      <p:pic>
        <p:nvPicPr>
          <p:cNvPr id="414" name="Google Shape;414;p16" descr="Image"/>
          <p:cNvPicPr preferRelativeResize="0"/>
          <p:nvPr/>
        </p:nvPicPr>
        <p:blipFill rotWithShape="1">
          <a:blip r:embed="rId5">
            <a:alphaModFix/>
          </a:blip>
          <a:srcRect/>
          <a:stretch/>
        </p:blipFill>
        <p:spPr>
          <a:xfrm>
            <a:off x="6764866" y="-1213220"/>
            <a:ext cx="9954208" cy="52492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2">
          <a:extLst>
            <a:ext uri="{FF2B5EF4-FFF2-40B4-BE49-F238E27FC236}">
              <a16:creationId xmlns:a16="http://schemas.microsoft.com/office/drawing/2014/main" id="{32B29A4D-CAE4-EA27-DEE1-C82AAA519EE4}"/>
            </a:ext>
          </a:extLst>
        </p:cNvPr>
        <p:cNvGrpSpPr/>
        <p:nvPr/>
      </p:nvGrpSpPr>
      <p:grpSpPr>
        <a:xfrm>
          <a:off x="0" y="0"/>
          <a:ext cx="0" cy="0"/>
          <a:chOff x="0" y="0"/>
          <a:chExt cx="0" cy="0"/>
        </a:xfrm>
      </p:grpSpPr>
      <p:pic>
        <p:nvPicPr>
          <p:cNvPr id="733" name="Google Shape;733;p40" descr="Image">
            <a:extLst>
              <a:ext uri="{FF2B5EF4-FFF2-40B4-BE49-F238E27FC236}">
                <a16:creationId xmlns:a16="http://schemas.microsoft.com/office/drawing/2014/main" id="{57EC97A2-ADFF-ABA1-D808-432A91516069}"/>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287161" y="-161529"/>
            <a:ext cx="18862322" cy="10610058"/>
          </a:xfrm>
          <a:prstGeom prst="rect">
            <a:avLst/>
          </a:prstGeom>
          <a:noFill/>
          <a:ln>
            <a:noFill/>
          </a:ln>
        </p:spPr>
      </p:pic>
      <p:sp>
        <p:nvSpPr>
          <p:cNvPr id="7" name="Google Shape;313;p13">
            <a:extLst>
              <a:ext uri="{FF2B5EF4-FFF2-40B4-BE49-F238E27FC236}">
                <a16:creationId xmlns:a16="http://schemas.microsoft.com/office/drawing/2014/main" id="{A16CA765-213B-EABF-60C1-DE8A83934325}"/>
              </a:ext>
            </a:extLst>
          </p:cNvPr>
          <p:cNvSpPr/>
          <p:nvPr/>
        </p:nvSpPr>
        <p:spPr>
          <a:xfrm>
            <a:off x="-287161" y="3147951"/>
            <a:ext cx="12947080" cy="5471663"/>
          </a:xfrm>
          <a:prstGeom prst="rect">
            <a:avLst/>
          </a:prstGeom>
          <a:solidFill>
            <a:schemeClr val="bg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738" name="Google Shape;738;p40">
            <a:extLst>
              <a:ext uri="{FF2B5EF4-FFF2-40B4-BE49-F238E27FC236}">
                <a16:creationId xmlns:a16="http://schemas.microsoft.com/office/drawing/2014/main" id="{1DA10B7A-8531-826A-3887-B5A02661B462}"/>
              </a:ext>
            </a:extLst>
          </p:cNvPr>
          <p:cNvSpPr txBox="1"/>
          <p:nvPr/>
        </p:nvSpPr>
        <p:spPr>
          <a:xfrm>
            <a:off x="2112601" y="9159995"/>
            <a:ext cx="14062793" cy="748154"/>
          </a:xfrm>
          <a:prstGeom prst="rect">
            <a:avLst/>
          </a:prstGeom>
          <a:noFill/>
          <a:ln>
            <a:noFill/>
          </a:ln>
        </p:spPr>
        <p:txBody>
          <a:bodyPr spcFirstLastPara="1" wrap="square" lIns="0" tIns="0" rIns="0" bIns="0" anchor="ctr" anchorCtr="0">
            <a:spAutoFit/>
          </a:bodyPr>
          <a:lstStyle/>
          <a:p>
            <a:pPr lvl="0" algn="ctr">
              <a:lnSpc>
                <a:spcPct val="221428"/>
              </a:lnSpc>
              <a:buClr>
                <a:srgbClr val="42738D"/>
              </a:buClr>
              <a:buSzPts val="1400"/>
            </a:pPr>
            <a:r>
              <a:rPr lang="en-US" sz="1100" dirty="0">
                <a:latin typeface="Century Gothic" panose="020B0502020202020204" pitchFamily="34" charset="0"/>
              </a:rPr>
              <a:t>Securities offered through LPL Financial, Member FINRA/SIPC. Investment advice offered through Strategic Financial Concepts, LLC, a registered investment advisor. Strategic Financial Concepts LLC, NFA Wealth Management, National Financial Alliance, NFA Institutional Services, and NFA Insurance are separate entities from LPL Financial.</a:t>
            </a:r>
            <a:endParaRPr b="0" i="0" u="none" strike="noStrike" cap="none" dirty="0">
              <a:solidFill>
                <a:srgbClr val="000000"/>
              </a:solidFill>
              <a:latin typeface="Century Gothic" panose="020B0502020202020204" pitchFamily="34" charset="0"/>
              <a:sym typeface="Arial"/>
            </a:endParaRPr>
          </a:p>
        </p:txBody>
      </p:sp>
      <p:sp>
        <p:nvSpPr>
          <p:cNvPr id="4" name="Google Shape;329;p14">
            <a:extLst>
              <a:ext uri="{FF2B5EF4-FFF2-40B4-BE49-F238E27FC236}">
                <a16:creationId xmlns:a16="http://schemas.microsoft.com/office/drawing/2014/main" id="{B510EBC4-616C-4105-66D6-02F784858EE0}"/>
              </a:ext>
            </a:extLst>
          </p:cNvPr>
          <p:cNvSpPr txBox="1"/>
          <p:nvPr/>
        </p:nvSpPr>
        <p:spPr>
          <a:xfrm>
            <a:off x="1147498" y="838434"/>
            <a:ext cx="7996500" cy="969496"/>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42738D"/>
              </a:buClr>
              <a:buSzPts val="9000"/>
              <a:buFont typeface="Fira Sans"/>
              <a:buNone/>
            </a:pPr>
            <a:r>
              <a:rPr lang="en-US" sz="9000" b="1" i="0" u="none" strike="noStrike" cap="none" dirty="0">
                <a:solidFill>
                  <a:schemeClr val="bg1"/>
                </a:solidFill>
                <a:latin typeface="Century Gothic" panose="020B0502020202020204" pitchFamily="34" charset="0"/>
                <a:ea typeface="Fira Sans"/>
                <a:cs typeface="Fira Sans"/>
                <a:sym typeface="Fira Sans"/>
              </a:rPr>
              <a:t>CONTACT US</a:t>
            </a:r>
            <a:endParaRPr sz="1400" b="0" i="0" u="none" strike="noStrike" cap="none" dirty="0">
              <a:solidFill>
                <a:schemeClr val="bg1"/>
              </a:solidFill>
              <a:latin typeface="Century Gothic" panose="020B0502020202020204" pitchFamily="34" charset="0"/>
              <a:sym typeface="Arial"/>
            </a:endParaRPr>
          </a:p>
        </p:txBody>
      </p:sp>
      <p:sp>
        <p:nvSpPr>
          <p:cNvPr id="8" name="Google Shape;330;p14">
            <a:extLst>
              <a:ext uri="{FF2B5EF4-FFF2-40B4-BE49-F238E27FC236}">
                <a16:creationId xmlns:a16="http://schemas.microsoft.com/office/drawing/2014/main" id="{ADF66887-D710-5D9B-AA5A-5CFA39685677}"/>
              </a:ext>
            </a:extLst>
          </p:cNvPr>
          <p:cNvSpPr txBox="1"/>
          <p:nvPr/>
        </p:nvSpPr>
        <p:spPr>
          <a:xfrm>
            <a:off x="6333557" y="3620509"/>
            <a:ext cx="5171702" cy="465358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400"/>
              <a:buFont typeface="Fira Sans"/>
              <a:buNone/>
            </a:pPr>
            <a:r>
              <a:rPr lang="en-US" sz="2400" b="1" i="0" u="none" strike="noStrike" cap="none" dirty="0">
                <a:solidFill>
                  <a:schemeClr val="tx1"/>
                </a:solidFill>
                <a:latin typeface="Century Gothic" panose="020B0502020202020204" pitchFamily="34" charset="0"/>
                <a:sym typeface="Fira Sans"/>
              </a:rPr>
              <a:t>NATIONAL FINANCIAL ALLIANCE</a:t>
            </a:r>
          </a:p>
          <a:p>
            <a:pPr marL="0" marR="0" lvl="0" indent="0" algn="l" rtl="0">
              <a:lnSpc>
                <a:spcPct val="140000"/>
              </a:lnSpc>
              <a:spcBef>
                <a:spcPts val="0"/>
              </a:spcBef>
              <a:spcAft>
                <a:spcPts val="0"/>
              </a:spcAft>
              <a:buClr>
                <a:srgbClr val="42738D"/>
              </a:buClr>
              <a:buSzPts val="2400"/>
              <a:buFont typeface="Fira Sans"/>
              <a:buNone/>
            </a:pPr>
            <a:endParaRPr lang="en-US" sz="2400" b="1" dirty="0">
              <a:solidFill>
                <a:schemeClr val="tx1"/>
              </a:solidFill>
              <a:latin typeface="Century Gothic" panose="020B0502020202020204" pitchFamily="34" charset="0"/>
              <a:sym typeface="Fira Sans"/>
            </a:endParaRPr>
          </a:p>
          <a:p>
            <a:pPr marL="0" marR="0" lvl="0" indent="0" algn="l" rtl="0">
              <a:lnSpc>
                <a:spcPct val="140000"/>
              </a:lnSpc>
              <a:spcBef>
                <a:spcPts val="0"/>
              </a:spcBef>
              <a:spcAft>
                <a:spcPts val="0"/>
              </a:spcAft>
              <a:buClr>
                <a:srgbClr val="42738D"/>
              </a:buClr>
              <a:buSzPts val="2400"/>
              <a:buFont typeface="Fira Sans"/>
              <a:buNone/>
            </a:pPr>
            <a:r>
              <a:rPr lang="en-US" sz="2400" b="1" i="0" u="none" strike="noStrike" cap="none" dirty="0">
                <a:solidFill>
                  <a:schemeClr val="tx1"/>
                </a:solidFill>
                <a:latin typeface="Century Gothic" panose="020B0502020202020204" pitchFamily="34" charset="0"/>
                <a:sym typeface="Fira Sans"/>
              </a:rPr>
              <a:t>PH. 210-737-7800</a:t>
            </a:r>
          </a:p>
          <a:p>
            <a:pPr marL="0" marR="0" lvl="0" indent="0" algn="l" rtl="0">
              <a:lnSpc>
                <a:spcPct val="140000"/>
              </a:lnSpc>
              <a:spcBef>
                <a:spcPts val="0"/>
              </a:spcBef>
              <a:spcAft>
                <a:spcPts val="0"/>
              </a:spcAft>
              <a:buClr>
                <a:srgbClr val="42738D"/>
              </a:buClr>
              <a:buSzPts val="2400"/>
              <a:buFont typeface="Fira Sans"/>
              <a:buNone/>
            </a:pPr>
            <a:r>
              <a:rPr lang="en-US" sz="2400" b="1" dirty="0">
                <a:solidFill>
                  <a:schemeClr val="tx1"/>
                </a:solidFill>
                <a:latin typeface="Century Gothic" panose="020B0502020202020204" pitchFamily="34" charset="0"/>
                <a:sym typeface="Fira Sans"/>
                <a:hlinkClick r:id="rId4">
                  <a:extLst>
                    <a:ext uri="{A12FA001-AC4F-418D-AE19-62706E023703}">
                      <ahyp:hlinkClr xmlns:ahyp="http://schemas.microsoft.com/office/drawing/2018/hyperlinkcolor" val="tx"/>
                    </a:ext>
                  </a:extLst>
                </a:hlinkClick>
              </a:rPr>
              <a:t>NFAEMPOWERS@TNFA.NET</a:t>
            </a:r>
            <a:endParaRPr lang="en-US" sz="2400" b="1" dirty="0">
              <a:solidFill>
                <a:schemeClr val="tx1"/>
              </a:solidFill>
              <a:latin typeface="Century Gothic" panose="020B0502020202020204" pitchFamily="34" charset="0"/>
              <a:sym typeface="Fira Sans"/>
            </a:endParaRPr>
          </a:p>
          <a:p>
            <a:pPr marL="0" marR="0" lvl="0" indent="0" algn="l" rtl="0">
              <a:lnSpc>
                <a:spcPct val="140000"/>
              </a:lnSpc>
              <a:spcBef>
                <a:spcPts val="0"/>
              </a:spcBef>
              <a:spcAft>
                <a:spcPts val="0"/>
              </a:spcAft>
              <a:buClr>
                <a:srgbClr val="42738D"/>
              </a:buClr>
              <a:buSzPts val="2400"/>
              <a:buFont typeface="Fira Sans"/>
              <a:buNone/>
            </a:pPr>
            <a:endParaRPr lang="en-US" sz="2400" b="1" i="0" u="none" strike="noStrike" cap="none" dirty="0">
              <a:solidFill>
                <a:schemeClr val="tx1"/>
              </a:solidFill>
              <a:latin typeface="Century Gothic" panose="020B0502020202020204" pitchFamily="34" charset="0"/>
              <a:sym typeface="Fira Sans"/>
            </a:endParaRPr>
          </a:p>
          <a:p>
            <a:pPr marL="0" marR="0" lvl="0" indent="0" algn="l" rtl="0">
              <a:lnSpc>
                <a:spcPct val="140000"/>
              </a:lnSpc>
              <a:spcBef>
                <a:spcPts val="0"/>
              </a:spcBef>
              <a:spcAft>
                <a:spcPts val="0"/>
              </a:spcAft>
              <a:buClr>
                <a:srgbClr val="42738D"/>
              </a:buClr>
              <a:buSzPts val="2400"/>
              <a:buFont typeface="Fira Sans"/>
              <a:buNone/>
            </a:pPr>
            <a:r>
              <a:rPr lang="en-US" sz="2400" b="1" dirty="0">
                <a:solidFill>
                  <a:schemeClr val="tx1"/>
                </a:solidFill>
                <a:latin typeface="Century Gothic" panose="020B0502020202020204" pitchFamily="34" charset="0"/>
                <a:sym typeface="Fira Sans"/>
              </a:rPr>
              <a:t>901 NE LOOP 410, STE. 100</a:t>
            </a:r>
          </a:p>
          <a:p>
            <a:pPr marL="0" marR="0" lvl="0" indent="0" algn="l" rtl="0">
              <a:lnSpc>
                <a:spcPct val="140000"/>
              </a:lnSpc>
              <a:spcBef>
                <a:spcPts val="0"/>
              </a:spcBef>
              <a:spcAft>
                <a:spcPts val="0"/>
              </a:spcAft>
              <a:buClr>
                <a:srgbClr val="42738D"/>
              </a:buClr>
              <a:buSzPts val="2400"/>
              <a:buFont typeface="Fira Sans"/>
              <a:buNone/>
            </a:pPr>
            <a:r>
              <a:rPr lang="en-US" sz="2400" b="1" i="0" u="none" strike="noStrike" cap="none" dirty="0">
                <a:solidFill>
                  <a:schemeClr val="tx1"/>
                </a:solidFill>
                <a:latin typeface="Century Gothic" panose="020B0502020202020204" pitchFamily="34" charset="0"/>
                <a:sym typeface="Fira Sans"/>
              </a:rPr>
              <a:t>SAN ANTONIO, TEXAS 78209</a:t>
            </a:r>
          </a:p>
          <a:p>
            <a:pPr marL="0" marR="0" lvl="0" indent="0" algn="l" rtl="0">
              <a:lnSpc>
                <a:spcPct val="140000"/>
              </a:lnSpc>
              <a:spcBef>
                <a:spcPts val="0"/>
              </a:spcBef>
              <a:spcAft>
                <a:spcPts val="0"/>
              </a:spcAft>
              <a:buClr>
                <a:srgbClr val="42738D"/>
              </a:buClr>
              <a:buSzPts val="2400"/>
              <a:buFont typeface="Fira Sans"/>
              <a:buNone/>
            </a:pPr>
            <a:endParaRPr lang="en-US" sz="2400" b="1" dirty="0">
              <a:solidFill>
                <a:schemeClr val="tx1"/>
              </a:solidFill>
              <a:latin typeface="Century Gothic" panose="020B0502020202020204" pitchFamily="34" charset="0"/>
              <a:sym typeface="Fira Sans"/>
            </a:endParaRPr>
          </a:p>
          <a:p>
            <a:pPr marL="0" marR="0" lvl="0" indent="0" algn="l" rtl="0">
              <a:lnSpc>
                <a:spcPct val="140000"/>
              </a:lnSpc>
              <a:spcBef>
                <a:spcPts val="0"/>
              </a:spcBef>
              <a:spcAft>
                <a:spcPts val="0"/>
              </a:spcAft>
              <a:buClr>
                <a:srgbClr val="42738D"/>
              </a:buClr>
              <a:buSzPts val="2400"/>
              <a:buFont typeface="Fira Sans"/>
              <a:buNone/>
            </a:pPr>
            <a:r>
              <a:rPr lang="en-US" sz="2400" b="1" i="0" u="none" strike="noStrike" cap="none" dirty="0">
                <a:solidFill>
                  <a:schemeClr val="tx1"/>
                </a:solidFill>
                <a:latin typeface="Century Gothic" panose="020B0502020202020204" pitchFamily="34" charset="0"/>
                <a:sym typeface="Fira Sans"/>
              </a:rPr>
              <a:t>WWW.TNFA.NET</a:t>
            </a:r>
            <a:endParaRPr sz="1400" b="1" i="0" u="none" strike="noStrike" cap="none" dirty="0">
              <a:solidFill>
                <a:schemeClr val="tx1"/>
              </a:solidFill>
              <a:latin typeface="Century Gothic" panose="020B0502020202020204" pitchFamily="34" charset="0"/>
              <a:sym typeface="Arial"/>
            </a:endParaRPr>
          </a:p>
        </p:txBody>
      </p:sp>
      <p:pic>
        <p:nvPicPr>
          <p:cNvPr id="3" name="Picture 2" descr="A qr code with blue squares&#10;&#10;AI-generated content may be incorrect.">
            <a:extLst>
              <a:ext uri="{FF2B5EF4-FFF2-40B4-BE49-F238E27FC236}">
                <a16:creationId xmlns:a16="http://schemas.microsoft.com/office/drawing/2014/main" id="{B2896A65-7015-0B20-BD88-D9A640DA9AAB}"/>
              </a:ext>
            </a:extLst>
          </p:cNvPr>
          <p:cNvPicPr>
            <a:picLocks noChangeAspect="1"/>
          </p:cNvPicPr>
          <p:nvPr/>
        </p:nvPicPr>
        <p:blipFill>
          <a:blip r:embed="rId5"/>
          <a:stretch>
            <a:fillRect/>
          </a:stretch>
        </p:blipFill>
        <p:spPr>
          <a:xfrm>
            <a:off x="1147498" y="3737744"/>
            <a:ext cx="4419113" cy="4419113"/>
          </a:xfrm>
          <a:prstGeom prst="rect">
            <a:avLst/>
          </a:prstGeom>
        </p:spPr>
      </p:pic>
      <p:pic>
        <p:nvPicPr>
          <p:cNvPr id="2" name="Google Shape;346;p14" descr="Image">
            <a:extLst>
              <a:ext uri="{FF2B5EF4-FFF2-40B4-BE49-F238E27FC236}">
                <a16:creationId xmlns:a16="http://schemas.microsoft.com/office/drawing/2014/main" id="{18C92432-DCAE-F3DB-57CB-1A7DD33AD156}"/>
              </a:ext>
            </a:extLst>
          </p:cNvPr>
          <p:cNvPicPr preferRelativeResize="0"/>
          <p:nvPr/>
        </p:nvPicPr>
        <p:blipFill rotWithShape="1">
          <a:blip r:embed="rId6">
            <a:alphaModFix/>
          </a:blip>
          <a:srcRect/>
          <a:stretch/>
        </p:blipFill>
        <p:spPr>
          <a:xfrm>
            <a:off x="14903116" y="378851"/>
            <a:ext cx="2999497" cy="2992198"/>
          </a:xfrm>
          <a:prstGeom prst="rect">
            <a:avLst/>
          </a:prstGeom>
          <a:noFill/>
          <a:ln>
            <a:noFill/>
          </a:ln>
        </p:spPr>
      </p:pic>
    </p:spTree>
    <p:extLst>
      <p:ext uri="{BB962C8B-B14F-4D97-AF65-F5344CB8AC3E}">
        <p14:creationId xmlns:p14="http://schemas.microsoft.com/office/powerpoint/2010/main" val="1759935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p:nvPr/>
        </p:nvSpPr>
        <p:spPr>
          <a:xfrm>
            <a:off x="6757100" y="0"/>
            <a:ext cx="11530800" cy="10287000"/>
          </a:xfrm>
          <a:prstGeom prst="rect">
            <a:avLst/>
          </a:prstGeom>
          <a:solidFill>
            <a:srgbClr val="97A3AE">
              <a:alpha val="9411"/>
            </a:srgbClr>
          </a:solidFill>
          <a:ln>
            <a:noFill/>
          </a:ln>
          <a:effectLst>
            <a:outerShdw blurRad="38100" dist="23000" dir="5400000" rotWithShape="0">
              <a:srgbClr val="000000">
                <a:alpha val="34509"/>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61" name="Google Shape;61;p2" descr="Image"/>
          <p:cNvPicPr preferRelativeResize="0"/>
          <p:nvPr/>
        </p:nvPicPr>
        <p:blipFill rotWithShape="1">
          <a:blip r:embed="rId3">
            <a:alphaModFix/>
          </a:blip>
          <a:srcRect/>
          <a:stretch/>
        </p:blipFill>
        <p:spPr>
          <a:xfrm>
            <a:off x="-2174154" y="-88727"/>
            <a:ext cx="11679096" cy="13031806"/>
          </a:xfrm>
          <a:prstGeom prst="rect">
            <a:avLst/>
          </a:prstGeom>
          <a:noFill/>
          <a:ln>
            <a:noFill/>
          </a:ln>
        </p:spPr>
      </p:pic>
      <p:sp>
        <p:nvSpPr>
          <p:cNvPr id="62" name="Google Shape;62;p2"/>
          <p:cNvSpPr txBox="1"/>
          <p:nvPr/>
        </p:nvSpPr>
        <p:spPr>
          <a:xfrm>
            <a:off x="1136486" y="1207892"/>
            <a:ext cx="6696000" cy="1939500"/>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42738D"/>
              </a:buClr>
              <a:buSzPts val="9000"/>
              <a:buFont typeface="Fira Sans"/>
              <a:buNone/>
            </a:pPr>
            <a:r>
              <a:rPr lang="en-US" sz="9000" b="1" i="0" u="none" strike="noStrike" cap="none" dirty="0">
                <a:solidFill>
                  <a:srgbClr val="42738D"/>
                </a:solidFill>
                <a:latin typeface="Century Gothic" panose="020B0502020202020204" pitchFamily="34" charset="0"/>
                <a:ea typeface="Fira Sans"/>
                <a:cs typeface="Fira Sans"/>
                <a:sym typeface="Fira Sans"/>
              </a:rPr>
              <a:t>LESSON OUTLINE</a:t>
            </a:r>
            <a:endParaRPr sz="1400" b="0" i="0" u="none" strike="noStrike" cap="none" dirty="0">
              <a:solidFill>
                <a:srgbClr val="000000"/>
              </a:solidFill>
              <a:latin typeface="Century Gothic" panose="020B0502020202020204" pitchFamily="34" charset="0"/>
              <a:sym typeface="Arial"/>
            </a:endParaRPr>
          </a:p>
        </p:txBody>
      </p:sp>
      <p:cxnSp>
        <p:nvCxnSpPr>
          <p:cNvPr id="63" name="Google Shape;63;p2"/>
          <p:cNvCxnSpPr/>
          <p:nvPr/>
        </p:nvCxnSpPr>
        <p:spPr>
          <a:xfrm>
            <a:off x="9144000" y="6681906"/>
            <a:ext cx="6492241" cy="1"/>
          </a:xfrm>
          <a:prstGeom prst="straightConnector1">
            <a:avLst/>
          </a:prstGeom>
          <a:noFill/>
          <a:ln w="38100" cap="flat" cmpd="sng">
            <a:solidFill>
              <a:srgbClr val="97A3AE"/>
            </a:solidFill>
            <a:prstDash val="solid"/>
            <a:round/>
            <a:headEnd type="none" w="sm" len="sm"/>
            <a:tailEnd type="none" w="sm" len="sm"/>
          </a:ln>
        </p:spPr>
      </p:cxnSp>
      <p:cxnSp>
        <p:nvCxnSpPr>
          <p:cNvPr id="64" name="Google Shape;64;p2"/>
          <p:cNvCxnSpPr/>
          <p:nvPr/>
        </p:nvCxnSpPr>
        <p:spPr>
          <a:xfrm>
            <a:off x="9144000" y="7763768"/>
            <a:ext cx="6492241" cy="1"/>
          </a:xfrm>
          <a:prstGeom prst="straightConnector1">
            <a:avLst/>
          </a:prstGeom>
          <a:noFill/>
          <a:ln w="38100" cap="flat" cmpd="sng">
            <a:solidFill>
              <a:srgbClr val="97A3AE"/>
            </a:solidFill>
            <a:prstDash val="solid"/>
            <a:round/>
            <a:headEnd type="none" w="sm" len="sm"/>
            <a:tailEnd type="none" w="sm" len="sm"/>
          </a:ln>
        </p:spPr>
      </p:cxnSp>
      <p:cxnSp>
        <p:nvCxnSpPr>
          <p:cNvPr id="65" name="Google Shape;65;p2"/>
          <p:cNvCxnSpPr/>
          <p:nvPr/>
        </p:nvCxnSpPr>
        <p:spPr>
          <a:xfrm>
            <a:off x="9144000" y="2376292"/>
            <a:ext cx="6492241" cy="1"/>
          </a:xfrm>
          <a:prstGeom prst="straightConnector1">
            <a:avLst/>
          </a:prstGeom>
          <a:noFill/>
          <a:ln w="38100" cap="flat" cmpd="sng">
            <a:solidFill>
              <a:srgbClr val="97A3AE"/>
            </a:solidFill>
            <a:prstDash val="solid"/>
            <a:round/>
            <a:headEnd type="none" w="sm" len="sm"/>
            <a:tailEnd type="none" w="sm" len="sm"/>
          </a:ln>
        </p:spPr>
      </p:cxnSp>
      <p:cxnSp>
        <p:nvCxnSpPr>
          <p:cNvPr id="66" name="Google Shape;66;p2"/>
          <p:cNvCxnSpPr/>
          <p:nvPr/>
        </p:nvCxnSpPr>
        <p:spPr>
          <a:xfrm>
            <a:off x="9144000" y="3451983"/>
            <a:ext cx="6492241" cy="1"/>
          </a:xfrm>
          <a:prstGeom prst="straightConnector1">
            <a:avLst/>
          </a:prstGeom>
          <a:noFill/>
          <a:ln w="38100" cap="flat" cmpd="sng">
            <a:solidFill>
              <a:srgbClr val="97A3AE"/>
            </a:solidFill>
            <a:prstDash val="solid"/>
            <a:round/>
            <a:headEnd type="none" w="sm" len="sm"/>
            <a:tailEnd type="none" w="sm" len="sm"/>
          </a:ln>
        </p:spPr>
      </p:cxnSp>
      <p:cxnSp>
        <p:nvCxnSpPr>
          <p:cNvPr id="67" name="Google Shape;67;p2"/>
          <p:cNvCxnSpPr/>
          <p:nvPr/>
        </p:nvCxnSpPr>
        <p:spPr>
          <a:xfrm>
            <a:off x="9144000" y="4529730"/>
            <a:ext cx="6492241" cy="1"/>
          </a:xfrm>
          <a:prstGeom prst="straightConnector1">
            <a:avLst/>
          </a:prstGeom>
          <a:noFill/>
          <a:ln w="38100" cap="flat" cmpd="sng">
            <a:solidFill>
              <a:srgbClr val="97A3AE"/>
            </a:solidFill>
            <a:prstDash val="solid"/>
            <a:round/>
            <a:headEnd type="none" w="sm" len="sm"/>
            <a:tailEnd type="none" w="sm" len="sm"/>
          </a:ln>
        </p:spPr>
      </p:cxnSp>
      <p:sp>
        <p:nvSpPr>
          <p:cNvPr id="68" name="Google Shape;68;p2"/>
          <p:cNvSpPr txBox="1"/>
          <p:nvPr/>
        </p:nvSpPr>
        <p:spPr>
          <a:xfrm>
            <a:off x="14270691" y="1702625"/>
            <a:ext cx="1365549"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01</a:t>
            </a:r>
            <a:endParaRPr sz="1400" b="0" i="0" u="none" strike="noStrike" cap="none">
              <a:solidFill>
                <a:srgbClr val="000000"/>
              </a:solidFill>
              <a:latin typeface="Century Gothic" panose="020B0502020202020204" pitchFamily="34" charset="0"/>
              <a:sym typeface="Arial"/>
            </a:endParaRPr>
          </a:p>
        </p:txBody>
      </p:sp>
      <p:sp>
        <p:nvSpPr>
          <p:cNvPr id="69" name="Google Shape;69;p2"/>
          <p:cNvSpPr txBox="1"/>
          <p:nvPr/>
        </p:nvSpPr>
        <p:spPr>
          <a:xfrm>
            <a:off x="9144000" y="1702625"/>
            <a:ext cx="497028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Introduction</a:t>
            </a:r>
            <a:endParaRPr sz="1400" b="0" i="0" u="none" strike="noStrike" cap="none">
              <a:solidFill>
                <a:srgbClr val="000000"/>
              </a:solidFill>
              <a:latin typeface="Century Gothic" panose="020B0502020202020204" pitchFamily="34" charset="0"/>
              <a:sym typeface="Arial"/>
            </a:endParaRPr>
          </a:p>
        </p:txBody>
      </p:sp>
      <p:sp>
        <p:nvSpPr>
          <p:cNvPr id="70" name="Google Shape;70;p2"/>
          <p:cNvSpPr txBox="1"/>
          <p:nvPr/>
        </p:nvSpPr>
        <p:spPr>
          <a:xfrm>
            <a:off x="14270691" y="2776342"/>
            <a:ext cx="1365549"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02</a:t>
            </a:r>
            <a:endParaRPr sz="1400" b="0" i="0" u="none" strike="noStrike" cap="none">
              <a:solidFill>
                <a:srgbClr val="000000"/>
              </a:solidFill>
              <a:latin typeface="Century Gothic" panose="020B0502020202020204" pitchFamily="34" charset="0"/>
              <a:sym typeface="Arial"/>
            </a:endParaRPr>
          </a:p>
        </p:txBody>
      </p:sp>
      <p:sp>
        <p:nvSpPr>
          <p:cNvPr id="71" name="Google Shape;71;p2"/>
          <p:cNvSpPr txBox="1"/>
          <p:nvPr/>
        </p:nvSpPr>
        <p:spPr>
          <a:xfrm>
            <a:off x="9144000" y="2776342"/>
            <a:ext cx="497028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Four Cornerstones</a:t>
            </a:r>
            <a:endParaRPr sz="1400" b="0" i="0" u="none" strike="noStrike" cap="none">
              <a:solidFill>
                <a:srgbClr val="000000"/>
              </a:solidFill>
              <a:latin typeface="Century Gothic" panose="020B0502020202020204" pitchFamily="34" charset="0"/>
              <a:sym typeface="Arial"/>
            </a:endParaRPr>
          </a:p>
        </p:txBody>
      </p:sp>
      <p:sp>
        <p:nvSpPr>
          <p:cNvPr id="72" name="Google Shape;72;p2"/>
          <p:cNvSpPr txBox="1"/>
          <p:nvPr/>
        </p:nvSpPr>
        <p:spPr>
          <a:xfrm>
            <a:off x="14270691" y="3852033"/>
            <a:ext cx="1365549"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03</a:t>
            </a:r>
            <a:endParaRPr sz="1400" b="0" i="0" u="none" strike="noStrike" cap="none">
              <a:solidFill>
                <a:srgbClr val="000000"/>
              </a:solidFill>
              <a:latin typeface="Century Gothic" panose="020B0502020202020204" pitchFamily="34" charset="0"/>
              <a:sym typeface="Arial"/>
            </a:endParaRPr>
          </a:p>
        </p:txBody>
      </p:sp>
      <p:sp>
        <p:nvSpPr>
          <p:cNvPr id="73" name="Google Shape;73;p2"/>
          <p:cNvSpPr txBox="1"/>
          <p:nvPr/>
        </p:nvSpPr>
        <p:spPr>
          <a:xfrm>
            <a:off x="9144000" y="3852033"/>
            <a:ext cx="497028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Buckets of Money</a:t>
            </a:r>
            <a:endParaRPr sz="1400" b="0" i="0" u="none" strike="noStrike" cap="none">
              <a:solidFill>
                <a:srgbClr val="000000"/>
              </a:solidFill>
              <a:latin typeface="Century Gothic" panose="020B0502020202020204" pitchFamily="34" charset="0"/>
              <a:sym typeface="Arial"/>
            </a:endParaRPr>
          </a:p>
        </p:txBody>
      </p:sp>
      <p:sp>
        <p:nvSpPr>
          <p:cNvPr id="74" name="Google Shape;74;p2"/>
          <p:cNvSpPr txBox="1"/>
          <p:nvPr/>
        </p:nvSpPr>
        <p:spPr>
          <a:xfrm>
            <a:off x="14270691" y="6005867"/>
            <a:ext cx="1365549"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05</a:t>
            </a:r>
            <a:endParaRPr sz="1400" b="0" i="0" u="none" strike="noStrike" cap="none">
              <a:solidFill>
                <a:srgbClr val="000000"/>
              </a:solidFill>
              <a:latin typeface="Century Gothic" panose="020B0502020202020204" pitchFamily="34" charset="0"/>
              <a:sym typeface="Arial"/>
            </a:endParaRPr>
          </a:p>
        </p:txBody>
      </p:sp>
      <p:sp>
        <p:nvSpPr>
          <p:cNvPr id="75" name="Google Shape;75;p2"/>
          <p:cNvSpPr txBox="1"/>
          <p:nvPr/>
        </p:nvSpPr>
        <p:spPr>
          <a:xfrm>
            <a:off x="9144000" y="6005867"/>
            <a:ext cx="497028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Money Management</a:t>
            </a:r>
            <a:endParaRPr sz="1400" b="0" i="0" u="none" strike="noStrike" cap="none">
              <a:solidFill>
                <a:srgbClr val="000000"/>
              </a:solidFill>
              <a:latin typeface="Century Gothic" panose="020B0502020202020204" pitchFamily="34" charset="0"/>
              <a:sym typeface="Arial"/>
            </a:endParaRPr>
          </a:p>
        </p:txBody>
      </p:sp>
      <p:sp>
        <p:nvSpPr>
          <p:cNvPr id="76" name="Google Shape;76;p2"/>
          <p:cNvSpPr txBox="1"/>
          <p:nvPr/>
        </p:nvSpPr>
        <p:spPr>
          <a:xfrm>
            <a:off x="14270691" y="7081956"/>
            <a:ext cx="1365549"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06</a:t>
            </a:r>
            <a:endParaRPr sz="1400" b="0" i="0" u="none" strike="noStrike" cap="none">
              <a:solidFill>
                <a:srgbClr val="000000"/>
              </a:solidFill>
              <a:latin typeface="Century Gothic" panose="020B0502020202020204" pitchFamily="34" charset="0"/>
              <a:sym typeface="Arial"/>
            </a:endParaRPr>
          </a:p>
        </p:txBody>
      </p:sp>
      <p:sp>
        <p:nvSpPr>
          <p:cNvPr id="77" name="Google Shape;77;p2"/>
          <p:cNvSpPr txBox="1"/>
          <p:nvPr/>
        </p:nvSpPr>
        <p:spPr>
          <a:xfrm>
            <a:off x="9144000" y="7081956"/>
            <a:ext cx="497028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Benefits</a:t>
            </a:r>
            <a:endParaRPr sz="1400" b="0" i="0" u="none" strike="noStrike" cap="none">
              <a:solidFill>
                <a:srgbClr val="000000"/>
              </a:solidFill>
              <a:latin typeface="Century Gothic" panose="020B0502020202020204" pitchFamily="34" charset="0"/>
              <a:sym typeface="Arial"/>
            </a:endParaRPr>
          </a:p>
        </p:txBody>
      </p:sp>
      <p:cxnSp>
        <p:nvCxnSpPr>
          <p:cNvPr id="78" name="Google Shape;78;p2"/>
          <p:cNvCxnSpPr/>
          <p:nvPr/>
        </p:nvCxnSpPr>
        <p:spPr>
          <a:xfrm>
            <a:off x="9144000" y="8845632"/>
            <a:ext cx="6492241" cy="1"/>
          </a:xfrm>
          <a:prstGeom prst="straightConnector1">
            <a:avLst/>
          </a:prstGeom>
          <a:noFill/>
          <a:ln w="38100" cap="flat" cmpd="sng">
            <a:solidFill>
              <a:srgbClr val="97A3AE"/>
            </a:solidFill>
            <a:prstDash val="solid"/>
            <a:round/>
            <a:headEnd type="none" w="sm" len="sm"/>
            <a:tailEnd type="none" w="sm" len="sm"/>
          </a:ln>
        </p:spPr>
      </p:cxnSp>
      <p:sp>
        <p:nvSpPr>
          <p:cNvPr id="79" name="Google Shape;79;p2"/>
          <p:cNvSpPr txBox="1"/>
          <p:nvPr/>
        </p:nvSpPr>
        <p:spPr>
          <a:xfrm>
            <a:off x="14270691" y="8163818"/>
            <a:ext cx="1365549"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07</a:t>
            </a:r>
            <a:endParaRPr sz="1400" b="0" i="0" u="none" strike="noStrike" cap="none">
              <a:solidFill>
                <a:srgbClr val="000000"/>
              </a:solidFill>
              <a:latin typeface="Century Gothic" panose="020B0502020202020204" pitchFamily="34" charset="0"/>
              <a:sym typeface="Arial"/>
            </a:endParaRPr>
          </a:p>
        </p:txBody>
      </p:sp>
      <p:sp>
        <p:nvSpPr>
          <p:cNvPr id="80" name="Google Shape;80;p2"/>
          <p:cNvSpPr txBox="1"/>
          <p:nvPr/>
        </p:nvSpPr>
        <p:spPr>
          <a:xfrm>
            <a:off x="9144000" y="8163818"/>
            <a:ext cx="497028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Financial Tips</a:t>
            </a:r>
            <a:endParaRPr sz="1400" b="0" i="0" u="none" strike="noStrike" cap="none">
              <a:solidFill>
                <a:srgbClr val="000000"/>
              </a:solidFill>
              <a:latin typeface="Century Gothic" panose="020B0502020202020204" pitchFamily="34" charset="0"/>
              <a:sym typeface="Arial"/>
            </a:endParaRPr>
          </a:p>
        </p:txBody>
      </p:sp>
      <p:cxnSp>
        <p:nvCxnSpPr>
          <p:cNvPr id="81" name="Google Shape;81;p2"/>
          <p:cNvCxnSpPr/>
          <p:nvPr/>
        </p:nvCxnSpPr>
        <p:spPr>
          <a:xfrm>
            <a:off x="9144000" y="5605817"/>
            <a:ext cx="6492241" cy="1"/>
          </a:xfrm>
          <a:prstGeom prst="straightConnector1">
            <a:avLst/>
          </a:prstGeom>
          <a:noFill/>
          <a:ln w="38100" cap="flat" cmpd="sng">
            <a:solidFill>
              <a:srgbClr val="97A3AE"/>
            </a:solidFill>
            <a:prstDash val="solid"/>
            <a:round/>
            <a:headEnd type="none" w="sm" len="sm"/>
            <a:tailEnd type="none" w="sm" len="sm"/>
          </a:ln>
        </p:spPr>
      </p:cxnSp>
      <p:sp>
        <p:nvSpPr>
          <p:cNvPr id="82" name="Google Shape;82;p2"/>
          <p:cNvSpPr txBox="1"/>
          <p:nvPr/>
        </p:nvSpPr>
        <p:spPr>
          <a:xfrm>
            <a:off x="14270691" y="4926062"/>
            <a:ext cx="1365549"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04</a:t>
            </a:r>
            <a:endParaRPr sz="1400" b="0" i="0" u="none" strike="noStrike" cap="none">
              <a:solidFill>
                <a:srgbClr val="000000"/>
              </a:solidFill>
              <a:latin typeface="Century Gothic" panose="020B0502020202020204" pitchFamily="34" charset="0"/>
              <a:sym typeface="Arial"/>
            </a:endParaRPr>
          </a:p>
        </p:txBody>
      </p:sp>
      <p:sp>
        <p:nvSpPr>
          <p:cNvPr id="83" name="Google Shape;83;p2"/>
          <p:cNvSpPr txBox="1"/>
          <p:nvPr/>
        </p:nvSpPr>
        <p:spPr>
          <a:xfrm>
            <a:off x="9144000" y="4926062"/>
            <a:ext cx="497028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Time Value of Money</a:t>
            </a:r>
            <a:endParaRPr sz="1400" b="0" i="0" u="none" strike="noStrike" cap="none">
              <a:solidFill>
                <a:srgbClr val="000000"/>
              </a:solidFill>
              <a:latin typeface="Century Gothic" panose="020B0502020202020204" pitchFamily="34" charset="0"/>
              <a:sym typeface="Arial"/>
            </a:endParaRPr>
          </a:p>
        </p:txBody>
      </p:sp>
      <p:pic>
        <p:nvPicPr>
          <p:cNvPr id="84" name="Google Shape;84;p2"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7A3AE"/>
        </a:solidFill>
        <a:effectLst/>
      </p:bgPr>
    </p:bg>
    <p:spTree>
      <p:nvGrpSpPr>
        <p:cNvPr id="1" name="Shape 90"/>
        <p:cNvGrpSpPr/>
        <p:nvPr/>
      </p:nvGrpSpPr>
      <p:grpSpPr>
        <a:xfrm>
          <a:off x="0" y="0"/>
          <a:ext cx="0" cy="0"/>
          <a:chOff x="0" y="0"/>
          <a:chExt cx="0" cy="0"/>
        </a:xfrm>
      </p:grpSpPr>
      <p:pic>
        <p:nvPicPr>
          <p:cNvPr id="91" name="Google Shape;91;p3" descr="Image"/>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92" name="Google Shape;92;p3"/>
          <p:cNvSpPr txBox="1"/>
          <p:nvPr/>
        </p:nvSpPr>
        <p:spPr>
          <a:xfrm>
            <a:off x="1184150" y="1140750"/>
            <a:ext cx="9851700" cy="831300"/>
          </a:xfrm>
          <a:prstGeom prst="rect">
            <a:avLst/>
          </a:prstGeom>
          <a:noFill/>
          <a:ln>
            <a:noFill/>
          </a:ln>
        </p:spPr>
        <p:txBody>
          <a:bodyPr spcFirstLastPara="1" wrap="square" lIns="0" tIns="0" rIns="0" bIns="0" anchor="t" anchorCtr="0">
            <a:spAutoFit/>
          </a:bodyPr>
          <a:lstStyle/>
          <a:p>
            <a:pPr marL="0" marR="0" lvl="0" indent="0" algn="l" rtl="0">
              <a:lnSpc>
                <a:spcPct val="60000"/>
              </a:lnSpc>
              <a:spcBef>
                <a:spcPts val="0"/>
              </a:spcBef>
              <a:spcAft>
                <a:spcPts val="0"/>
              </a:spcAft>
              <a:buClr>
                <a:srgbClr val="42738D"/>
              </a:buClr>
              <a:buSzPts val="9000"/>
              <a:buFont typeface="Fira Sans"/>
              <a:buNone/>
            </a:pPr>
            <a:r>
              <a:rPr lang="en-US" sz="9000" b="1" i="0" u="none" strike="noStrike" cap="none">
                <a:solidFill>
                  <a:srgbClr val="42738D"/>
                </a:solidFill>
                <a:latin typeface="Century Gothic" panose="020B0502020202020204" pitchFamily="34" charset="0"/>
                <a:ea typeface="Fira Sans"/>
                <a:cs typeface="Fira Sans"/>
                <a:sym typeface="Fira Sans"/>
              </a:rPr>
              <a:t>INTRODUCTION</a:t>
            </a:r>
            <a:endParaRPr sz="1400" b="0" i="0" u="none" strike="noStrike" cap="none">
              <a:solidFill>
                <a:srgbClr val="000000"/>
              </a:solidFill>
              <a:latin typeface="Century Gothic" panose="020B0502020202020204" pitchFamily="34" charset="0"/>
              <a:sym typeface="Arial"/>
            </a:endParaRPr>
          </a:p>
        </p:txBody>
      </p:sp>
      <p:sp>
        <p:nvSpPr>
          <p:cNvPr id="93" name="Google Shape;93;p3"/>
          <p:cNvSpPr/>
          <p:nvPr/>
        </p:nvSpPr>
        <p:spPr>
          <a:xfrm>
            <a:off x="1" y="2492125"/>
            <a:ext cx="16948200" cy="4560000"/>
          </a:xfrm>
          <a:prstGeom prst="rect">
            <a:avLst/>
          </a:prstGeom>
          <a:solidFill>
            <a:srgbClr val="42738D"/>
          </a:solidFill>
          <a:ln>
            <a:noFill/>
          </a:ln>
          <a:effectLst>
            <a:outerShdw blurRad="38100" dist="23000" dir="5400000" rotWithShape="0">
              <a:srgbClr val="000000">
                <a:alpha val="34509"/>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94" name="Google Shape;94;p3"/>
          <p:cNvSpPr txBox="1"/>
          <p:nvPr/>
        </p:nvSpPr>
        <p:spPr>
          <a:xfrm>
            <a:off x="1166425" y="3351852"/>
            <a:ext cx="6480300" cy="2327400"/>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FFFFFF"/>
              </a:buClr>
              <a:buSzPts val="7200"/>
              <a:buFont typeface="Fira Sans"/>
              <a:buNone/>
            </a:pPr>
            <a:r>
              <a:rPr lang="en-US" sz="7200" b="1" i="0" u="none" strike="noStrike" cap="none">
                <a:solidFill>
                  <a:srgbClr val="FFFFFF"/>
                </a:solidFill>
                <a:latin typeface="Century Gothic" panose="020B0502020202020204" pitchFamily="34" charset="0"/>
                <a:ea typeface="Fira Sans"/>
                <a:cs typeface="Fira Sans"/>
                <a:sym typeface="Fira Sans"/>
              </a:rPr>
              <a:t>WHAT IS FINANCIAL LITERACY?</a:t>
            </a:r>
            <a:endParaRPr sz="1400" b="0" i="0" u="none" strike="noStrike" cap="none">
              <a:solidFill>
                <a:srgbClr val="000000"/>
              </a:solidFill>
              <a:latin typeface="Century Gothic" panose="020B0502020202020204" pitchFamily="34" charset="0"/>
              <a:sym typeface="Arial"/>
            </a:endParaRPr>
          </a:p>
        </p:txBody>
      </p:sp>
      <p:sp>
        <p:nvSpPr>
          <p:cNvPr id="95" name="Google Shape;95;p3"/>
          <p:cNvSpPr txBox="1"/>
          <p:nvPr/>
        </p:nvSpPr>
        <p:spPr>
          <a:xfrm>
            <a:off x="1165306" y="7893652"/>
            <a:ext cx="7507656" cy="206825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400"/>
              <a:buFont typeface="Fira Sans"/>
              <a:buNone/>
            </a:pPr>
            <a:r>
              <a:rPr lang="en-US" sz="2400" b="0" i="0" u="none" strike="noStrike" cap="none" dirty="0">
                <a:solidFill>
                  <a:srgbClr val="42738D"/>
                </a:solidFill>
                <a:latin typeface="Century Gothic" panose="020B0502020202020204" pitchFamily="34" charset="0"/>
                <a:ea typeface="Fira Sans"/>
                <a:cs typeface="Fira Sans"/>
                <a:sym typeface="Fira Sans"/>
              </a:rPr>
              <a:t>Financial literacy is the knowledge and understanding of various financial concepts, tools, and practices needed to navigate the financial world and make informed financial choices.</a:t>
            </a:r>
            <a:endParaRPr sz="1400" b="0" i="0" u="none" strike="noStrike" cap="none" dirty="0">
              <a:solidFill>
                <a:srgbClr val="000000"/>
              </a:solidFill>
              <a:latin typeface="Century Gothic" panose="020B0502020202020204" pitchFamily="34" charset="0"/>
              <a:sym typeface="Arial"/>
            </a:endParaRPr>
          </a:p>
        </p:txBody>
      </p:sp>
      <p:pic>
        <p:nvPicPr>
          <p:cNvPr id="96" name="Google Shape;96;p3"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pic>
        <p:nvPicPr>
          <p:cNvPr id="99" name="Google Shape;99;p3" descr="Image"/>
          <p:cNvPicPr preferRelativeResize="0"/>
          <p:nvPr/>
        </p:nvPicPr>
        <p:blipFill rotWithShape="1">
          <a:blip r:embed="rId5">
            <a:alphaModFix/>
          </a:blip>
          <a:srcRect/>
          <a:stretch/>
        </p:blipFill>
        <p:spPr>
          <a:xfrm>
            <a:off x="7864394" y="1991306"/>
            <a:ext cx="9851703" cy="5373654"/>
          </a:xfrm>
          <a:prstGeom prst="rect">
            <a:avLst/>
          </a:prstGeom>
          <a:noFill/>
          <a:ln>
            <a:noFill/>
          </a:ln>
          <a:effectLst>
            <a:outerShdw blurRad="190500" dist="381000" dir="10818994" rotWithShape="0">
              <a:srgbClr val="000000">
                <a:alpha val="34117"/>
              </a:srgbClr>
            </a:outerShdw>
          </a:effectLst>
        </p:spPr>
      </p:pic>
      <p:sp>
        <p:nvSpPr>
          <p:cNvPr id="100" name="Google Shape;100;p3"/>
          <p:cNvSpPr txBox="1"/>
          <p:nvPr/>
        </p:nvSpPr>
        <p:spPr>
          <a:xfrm>
            <a:off x="9429979" y="7893652"/>
            <a:ext cx="5229991" cy="206825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400"/>
              <a:buFont typeface="Fira Sans"/>
              <a:buNone/>
            </a:pPr>
            <a:r>
              <a:rPr lang="en-US" sz="2400" b="0" i="0" u="none" strike="noStrike" cap="none" dirty="0">
                <a:solidFill>
                  <a:srgbClr val="42738D"/>
                </a:solidFill>
                <a:latin typeface="Century Gothic" panose="020B0502020202020204" pitchFamily="34" charset="0"/>
                <a:ea typeface="Fira Sans"/>
                <a:cs typeface="Fira Sans"/>
                <a:sym typeface="Fira Sans"/>
              </a:rPr>
              <a:t>Understanding personal finance helps </a:t>
            </a:r>
            <a:r>
              <a:rPr lang="en-US" sz="2400" dirty="0">
                <a:solidFill>
                  <a:srgbClr val="42738D"/>
                </a:solidFill>
                <a:latin typeface="Century Gothic" panose="020B0502020202020204" pitchFamily="34" charset="0"/>
                <a:ea typeface="Fira Sans"/>
                <a:cs typeface="Fira Sans"/>
                <a:sym typeface="Fira Sans"/>
              </a:rPr>
              <a:t>individuals</a:t>
            </a:r>
            <a:r>
              <a:rPr lang="en-US" sz="2400" b="0" i="0" u="none" strike="noStrike" cap="none" dirty="0">
                <a:solidFill>
                  <a:srgbClr val="42738D"/>
                </a:solidFill>
                <a:latin typeface="Century Gothic" panose="020B0502020202020204" pitchFamily="34" charset="0"/>
                <a:ea typeface="Fira Sans"/>
                <a:cs typeface="Fira Sans"/>
                <a:sym typeface="Fira Sans"/>
              </a:rPr>
              <a:t> build a positive relationship with money so they can spend and save responsibly. </a:t>
            </a:r>
            <a:endParaRPr sz="1400" b="0" i="0" u="none" strike="noStrike" cap="none" dirty="0">
              <a:solidFill>
                <a:srgbClr val="000000"/>
              </a:solidFill>
              <a:latin typeface="Century Gothic" panose="020B0502020202020204" pitchFamily="34" charset="0"/>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738D"/>
        </a:solidFill>
        <a:effectLst/>
      </p:bgPr>
    </p:bg>
    <p:spTree>
      <p:nvGrpSpPr>
        <p:cNvPr id="1" name="Shape 104"/>
        <p:cNvGrpSpPr/>
        <p:nvPr/>
      </p:nvGrpSpPr>
      <p:grpSpPr>
        <a:xfrm>
          <a:off x="0" y="0"/>
          <a:ext cx="0" cy="0"/>
          <a:chOff x="0" y="0"/>
          <a:chExt cx="0" cy="0"/>
        </a:xfrm>
      </p:grpSpPr>
      <p:pic>
        <p:nvPicPr>
          <p:cNvPr id="105" name="Google Shape;105;p4" descr="Image"/>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06" name="Google Shape;106;p4"/>
          <p:cNvSpPr/>
          <p:nvPr/>
        </p:nvSpPr>
        <p:spPr>
          <a:xfrm rot="10800000" flipH="1">
            <a:off x="1384014" y="5981841"/>
            <a:ext cx="7698688" cy="3215212"/>
          </a:xfrm>
          <a:prstGeom prst="rect">
            <a:avLst/>
          </a:prstGeom>
          <a:solidFill>
            <a:srgbClr val="42738D"/>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107" name="Google Shape;107;p4"/>
          <p:cNvSpPr/>
          <p:nvPr/>
        </p:nvSpPr>
        <p:spPr>
          <a:xfrm rot="10800000" flipH="1">
            <a:off x="9217279" y="5981841"/>
            <a:ext cx="7698687" cy="3215212"/>
          </a:xfrm>
          <a:prstGeom prst="rect">
            <a:avLst/>
          </a:prstGeom>
          <a:solidFill>
            <a:srgbClr val="42738D"/>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112" name="Google Shape;112;p4"/>
          <p:cNvSpPr txBox="1"/>
          <p:nvPr/>
        </p:nvSpPr>
        <p:spPr>
          <a:xfrm>
            <a:off x="1427788" y="7823282"/>
            <a:ext cx="7611140" cy="406265"/>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Clr>
                <a:srgbClr val="FFFFFF"/>
              </a:buClr>
              <a:buSzPts val="3300"/>
              <a:buFont typeface="Fira Sans"/>
              <a:buNone/>
            </a:pPr>
            <a:r>
              <a:rPr lang="en-US" sz="3300" b="1" i="0" u="none" strike="noStrike" cap="none">
                <a:solidFill>
                  <a:srgbClr val="FFFFFF"/>
                </a:solidFill>
                <a:latin typeface="Century Gothic" panose="020B0502020202020204" pitchFamily="34" charset="0"/>
                <a:ea typeface="Fira Sans"/>
                <a:cs typeface="Fira Sans"/>
                <a:sym typeface="Fira Sans"/>
              </a:rPr>
              <a:t>Risk Management</a:t>
            </a:r>
            <a:endParaRPr sz="1400" b="0" i="0" u="none" strike="noStrike" cap="none">
              <a:solidFill>
                <a:srgbClr val="000000"/>
              </a:solidFill>
              <a:latin typeface="Century Gothic" panose="020B0502020202020204" pitchFamily="34" charset="0"/>
              <a:sym typeface="Arial"/>
            </a:endParaRPr>
          </a:p>
        </p:txBody>
      </p:sp>
      <p:sp>
        <p:nvSpPr>
          <p:cNvPr id="113" name="Google Shape;113;p4"/>
          <p:cNvSpPr txBox="1"/>
          <p:nvPr/>
        </p:nvSpPr>
        <p:spPr>
          <a:xfrm>
            <a:off x="4471317" y="8307419"/>
            <a:ext cx="1524000" cy="460447"/>
          </a:xfrm>
          <a:prstGeom prst="rect">
            <a:avLst/>
          </a:prstGeom>
          <a:noFill/>
          <a:ln>
            <a:noFill/>
          </a:ln>
        </p:spPr>
        <p:txBody>
          <a:bodyPr spcFirstLastPara="1" wrap="square" lIns="0" tIns="0" rIns="0" bIns="0" anchor="t" anchorCtr="0">
            <a:spAutoFit/>
          </a:bodyPr>
          <a:lstStyle/>
          <a:p>
            <a:pPr marL="0" marR="0" lvl="0" indent="0" algn="ctr" rtl="0">
              <a:lnSpc>
                <a:spcPct val="136363"/>
              </a:lnSpc>
              <a:spcBef>
                <a:spcPts val="0"/>
              </a:spcBef>
              <a:spcAft>
                <a:spcPts val="0"/>
              </a:spcAft>
              <a:buClr>
                <a:srgbClr val="FFFFFF"/>
              </a:buClr>
              <a:buSzPts val="2200"/>
              <a:buFont typeface="Fira Sans"/>
              <a:buNone/>
            </a:pPr>
            <a:r>
              <a:rPr lang="en-US" sz="2200" b="0" i="1" u="none" strike="noStrike" cap="none">
                <a:solidFill>
                  <a:srgbClr val="FFFFFF"/>
                </a:solidFill>
                <a:latin typeface="Century Gothic" panose="020B0502020202020204" pitchFamily="34" charset="0"/>
                <a:ea typeface="Fira Sans"/>
                <a:cs typeface="Fira Sans"/>
                <a:sym typeface="Fira Sans"/>
              </a:rPr>
              <a:t>Insurance</a:t>
            </a:r>
            <a:endParaRPr sz="1400" b="0" i="0" u="none" strike="noStrike" cap="none">
              <a:solidFill>
                <a:srgbClr val="000000"/>
              </a:solidFill>
              <a:latin typeface="Century Gothic" panose="020B0502020202020204" pitchFamily="34" charset="0"/>
              <a:sym typeface="Arial"/>
            </a:endParaRPr>
          </a:p>
        </p:txBody>
      </p:sp>
      <p:sp>
        <p:nvSpPr>
          <p:cNvPr id="114" name="Google Shape;114;p4"/>
          <p:cNvSpPr txBox="1"/>
          <p:nvPr/>
        </p:nvSpPr>
        <p:spPr>
          <a:xfrm>
            <a:off x="9237533" y="7823282"/>
            <a:ext cx="7658180" cy="406265"/>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Clr>
                <a:srgbClr val="FFFFFF"/>
              </a:buClr>
              <a:buSzPts val="3300"/>
              <a:buFont typeface="Fira Sans"/>
              <a:buNone/>
            </a:pPr>
            <a:r>
              <a:rPr lang="en-US" sz="3300" b="1" i="0" u="none" strike="noStrike" cap="none">
                <a:solidFill>
                  <a:srgbClr val="FFFFFF"/>
                </a:solidFill>
                <a:latin typeface="Century Gothic" panose="020B0502020202020204" pitchFamily="34" charset="0"/>
                <a:ea typeface="Fira Sans"/>
                <a:cs typeface="Fira Sans"/>
                <a:sym typeface="Fira Sans"/>
              </a:rPr>
              <a:t>Investments</a:t>
            </a:r>
            <a:endParaRPr sz="1400" b="0" i="0" u="none" strike="noStrike" cap="none">
              <a:solidFill>
                <a:srgbClr val="000000"/>
              </a:solidFill>
              <a:latin typeface="Century Gothic" panose="020B0502020202020204" pitchFamily="34" charset="0"/>
              <a:sym typeface="Arial"/>
            </a:endParaRPr>
          </a:p>
        </p:txBody>
      </p:sp>
      <p:sp>
        <p:nvSpPr>
          <p:cNvPr id="115" name="Google Shape;115;p4"/>
          <p:cNvSpPr txBox="1"/>
          <p:nvPr/>
        </p:nvSpPr>
        <p:spPr>
          <a:xfrm>
            <a:off x="12236308" y="8307419"/>
            <a:ext cx="1660500" cy="460447"/>
          </a:xfrm>
          <a:prstGeom prst="rect">
            <a:avLst/>
          </a:prstGeom>
          <a:noFill/>
          <a:ln>
            <a:noFill/>
          </a:ln>
        </p:spPr>
        <p:txBody>
          <a:bodyPr spcFirstLastPara="1" wrap="square" lIns="0" tIns="0" rIns="0" bIns="0" anchor="t" anchorCtr="0">
            <a:spAutoFit/>
          </a:bodyPr>
          <a:lstStyle/>
          <a:p>
            <a:pPr marL="0" marR="0" lvl="0" indent="0" algn="ctr" rtl="0">
              <a:lnSpc>
                <a:spcPct val="136363"/>
              </a:lnSpc>
              <a:spcBef>
                <a:spcPts val="0"/>
              </a:spcBef>
              <a:spcAft>
                <a:spcPts val="0"/>
              </a:spcAft>
              <a:buClr>
                <a:srgbClr val="FFFFFF"/>
              </a:buClr>
              <a:buSzPts val="2200"/>
              <a:buFont typeface="Fira Sans"/>
              <a:buNone/>
            </a:pPr>
            <a:r>
              <a:rPr lang="en-US" sz="2200" b="0" i="1" u="none" strike="noStrike" cap="none">
                <a:solidFill>
                  <a:srgbClr val="FFFFFF"/>
                </a:solidFill>
                <a:latin typeface="Century Gothic" panose="020B0502020202020204" pitchFamily="34" charset="0"/>
                <a:ea typeface="Fira Sans"/>
                <a:cs typeface="Fira Sans"/>
                <a:sym typeface="Fira Sans"/>
              </a:rPr>
              <a:t>Retirement</a:t>
            </a:r>
            <a:endParaRPr sz="1400" b="0" i="0" u="none" strike="noStrike" cap="none">
              <a:solidFill>
                <a:srgbClr val="000000"/>
              </a:solidFill>
              <a:latin typeface="Century Gothic" panose="020B0502020202020204" pitchFamily="34" charset="0"/>
              <a:sym typeface="Arial"/>
            </a:endParaRPr>
          </a:p>
        </p:txBody>
      </p:sp>
      <p:sp>
        <p:nvSpPr>
          <p:cNvPr id="116" name="Google Shape;116;p4"/>
          <p:cNvSpPr txBox="1"/>
          <p:nvPr/>
        </p:nvSpPr>
        <p:spPr>
          <a:xfrm>
            <a:off x="1410300" y="1084950"/>
            <a:ext cx="14707500" cy="831300"/>
          </a:xfrm>
          <a:prstGeom prst="rect">
            <a:avLst/>
          </a:prstGeom>
          <a:noFill/>
          <a:ln>
            <a:noFill/>
          </a:ln>
        </p:spPr>
        <p:txBody>
          <a:bodyPr spcFirstLastPara="1" wrap="square" lIns="0" tIns="0" rIns="0" bIns="0" anchor="t" anchorCtr="0">
            <a:spAutoFit/>
          </a:bodyPr>
          <a:lstStyle/>
          <a:p>
            <a:pPr marL="0" marR="0" lvl="0" indent="0" algn="l" rtl="0">
              <a:lnSpc>
                <a:spcPct val="60000"/>
              </a:lnSpc>
              <a:spcBef>
                <a:spcPts val="0"/>
              </a:spcBef>
              <a:spcAft>
                <a:spcPts val="0"/>
              </a:spcAft>
              <a:buClr>
                <a:srgbClr val="42738D"/>
              </a:buClr>
              <a:buSzPts val="12300"/>
              <a:buFont typeface="Fira Sans"/>
              <a:buNone/>
            </a:pPr>
            <a:r>
              <a:rPr lang="en-US" sz="9000" b="1" i="0" u="none" strike="noStrike" cap="none">
                <a:solidFill>
                  <a:srgbClr val="42738D"/>
                </a:solidFill>
                <a:latin typeface="Century Gothic" panose="020B0502020202020204" pitchFamily="34" charset="0"/>
                <a:ea typeface="Fira Sans"/>
                <a:cs typeface="Fira Sans"/>
                <a:sym typeface="Fira Sans"/>
              </a:rPr>
              <a:t>Four Cornerstones </a:t>
            </a:r>
            <a:endParaRPr sz="9000" b="0" i="0" u="none" strike="noStrike" cap="none">
              <a:solidFill>
                <a:srgbClr val="000000"/>
              </a:solidFill>
              <a:latin typeface="Century Gothic" panose="020B0502020202020204" pitchFamily="34" charset="0"/>
              <a:sym typeface="Arial"/>
            </a:endParaRPr>
          </a:p>
        </p:txBody>
      </p:sp>
      <p:sp>
        <p:nvSpPr>
          <p:cNvPr id="117" name="Google Shape;117;p4"/>
          <p:cNvSpPr/>
          <p:nvPr/>
        </p:nvSpPr>
        <p:spPr>
          <a:xfrm rot="10800000" flipH="1">
            <a:off x="9205298" y="2563288"/>
            <a:ext cx="7698688" cy="3215212"/>
          </a:xfrm>
          <a:prstGeom prst="rect">
            <a:avLst/>
          </a:prstGeom>
          <a:solidFill>
            <a:srgbClr val="42738D"/>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118" name="Google Shape;118;p4"/>
          <p:cNvSpPr/>
          <p:nvPr/>
        </p:nvSpPr>
        <p:spPr>
          <a:xfrm rot="10800000" flipH="1">
            <a:off x="1372033" y="2563288"/>
            <a:ext cx="7698688" cy="3215212"/>
          </a:xfrm>
          <a:prstGeom prst="rect">
            <a:avLst/>
          </a:prstGeom>
          <a:solidFill>
            <a:srgbClr val="42738D"/>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119" name="Google Shape;119;p4"/>
          <p:cNvSpPr txBox="1"/>
          <p:nvPr/>
        </p:nvSpPr>
        <p:spPr>
          <a:xfrm>
            <a:off x="1385239" y="4397056"/>
            <a:ext cx="7672276" cy="406265"/>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Clr>
                <a:srgbClr val="FFFFFF"/>
              </a:buClr>
              <a:buSzPts val="3300"/>
              <a:buFont typeface="Fira Sans"/>
              <a:buNone/>
            </a:pPr>
            <a:r>
              <a:rPr lang="en-US" sz="3300" b="1" i="0" u="none" strike="noStrike" cap="none">
                <a:solidFill>
                  <a:srgbClr val="FFFFFF"/>
                </a:solidFill>
                <a:latin typeface="Century Gothic" panose="020B0502020202020204" pitchFamily="34" charset="0"/>
                <a:ea typeface="Fira Sans"/>
                <a:cs typeface="Fira Sans"/>
                <a:sym typeface="Fira Sans"/>
              </a:rPr>
              <a:t>Short Term</a:t>
            </a:r>
            <a:endParaRPr sz="1400" b="0" i="0" u="none" strike="noStrike" cap="none">
              <a:solidFill>
                <a:srgbClr val="000000"/>
              </a:solidFill>
              <a:latin typeface="Century Gothic" panose="020B0502020202020204" pitchFamily="34" charset="0"/>
              <a:sym typeface="Arial"/>
            </a:endParaRPr>
          </a:p>
        </p:txBody>
      </p:sp>
      <p:sp>
        <p:nvSpPr>
          <p:cNvPr id="120" name="Google Shape;120;p4"/>
          <p:cNvSpPr txBox="1"/>
          <p:nvPr/>
        </p:nvSpPr>
        <p:spPr>
          <a:xfrm>
            <a:off x="3870988" y="4886947"/>
            <a:ext cx="2700900" cy="460447"/>
          </a:xfrm>
          <a:prstGeom prst="rect">
            <a:avLst/>
          </a:prstGeom>
          <a:noFill/>
          <a:ln>
            <a:noFill/>
          </a:ln>
        </p:spPr>
        <p:txBody>
          <a:bodyPr spcFirstLastPara="1" wrap="square" lIns="0" tIns="0" rIns="0" bIns="0" anchor="t" anchorCtr="0">
            <a:spAutoFit/>
          </a:bodyPr>
          <a:lstStyle/>
          <a:p>
            <a:pPr marL="0" marR="0" lvl="0" indent="0" algn="ctr" rtl="0">
              <a:lnSpc>
                <a:spcPct val="136363"/>
              </a:lnSpc>
              <a:spcBef>
                <a:spcPts val="0"/>
              </a:spcBef>
              <a:spcAft>
                <a:spcPts val="0"/>
              </a:spcAft>
              <a:buClr>
                <a:srgbClr val="FFFFFF"/>
              </a:buClr>
              <a:buSzPts val="2200"/>
              <a:buFont typeface="Fira Sans"/>
              <a:buNone/>
            </a:pPr>
            <a:r>
              <a:rPr lang="en-US" sz="2200" b="0" i="1" u="none" strike="noStrike" cap="none">
                <a:solidFill>
                  <a:srgbClr val="FFFFFF"/>
                </a:solidFill>
                <a:latin typeface="Century Gothic" panose="020B0502020202020204" pitchFamily="34" charset="0"/>
                <a:ea typeface="Fira Sans"/>
                <a:cs typeface="Fira Sans"/>
                <a:sym typeface="Fira Sans"/>
              </a:rPr>
              <a:t>Liquidity</a:t>
            </a:r>
            <a:endParaRPr sz="1400" b="0" i="0" u="none" strike="noStrike" cap="none">
              <a:solidFill>
                <a:srgbClr val="000000"/>
              </a:solidFill>
              <a:latin typeface="Century Gothic" panose="020B0502020202020204" pitchFamily="34" charset="0"/>
              <a:sym typeface="Arial"/>
            </a:endParaRPr>
          </a:p>
        </p:txBody>
      </p:sp>
      <p:sp>
        <p:nvSpPr>
          <p:cNvPr id="121" name="Google Shape;121;p4"/>
          <p:cNvSpPr txBox="1"/>
          <p:nvPr/>
        </p:nvSpPr>
        <p:spPr>
          <a:xfrm>
            <a:off x="9234027" y="4397056"/>
            <a:ext cx="7641229" cy="406265"/>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Clr>
                <a:srgbClr val="FFFFFF"/>
              </a:buClr>
              <a:buSzPts val="3300"/>
              <a:buFont typeface="Fira Sans"/>
              <a:buNone/>
            </a:pPr>
            <a:r>
              <a:rPr lang="en-US" sz="3300" b="1" i="0" u="none" strike="noStrike" cap="none">
                <a:solidFill>
                  <a:srgbClr val="FFFFFF"/>
                </a:solidFill>
                <a:latin typeface="Century Gothic" panose="020B0502020202020204" pitchFamily="34" charset="0"/>
                <a:ea typeface="Fira Sans"/>
                <a:cs typeface="Fira Sans"/>
                <a:sym typeface="Fira Sans"/>
              </a:rPr>
              <a:t>Long Term / Asset Accumulation</a:t>
            </a:r>
            <a:endParaRPr sz="1400" b="0" i="0" u="none" strike="noStrike" cap="none">
              <a:solidFill>
                <a:srgbClr val="000000"/>
              </a:solidFill>
              <a:latin typeface="Century Gothic" panose="020B0502020202020204" pitchFamily="34" charset="0"/>
              <a:sym typeface="Arial"/>
            </a:endParaRPr>
          </a:p>
        </p:txBody>
      </p:sp>
      <p:sp>
        <p:nvSpPr>
          <p:cNvPr id="122" name="Google Shape;122;p4"/>
          <p:cNvSpPr txBox="1"/>
          <p:nvPr/>
        </p:nvSpPr>
        <p:spPr>
          <a:xfrm>
            <a:off x="10386931" y="4886947"/>
            <a:ext cx="5335500" cy="460447"/>
          </a:xfrm>
          <a:prstGeom prst="rect">
            <a:avLst/>
          </a:prstGeom>
          <a:noFill/>
          <a:ln>
            <a:noFill/>
          </a:ln>
        </p:spPr>
        <p:txBody>
          <a:bodyPr spcFirstLastPara="1" wrap="square" lIns="0" tIns="0" rIns="0" bIns="0" anchor="t" anchorCtr="0">
            <a:spAutoFit/>
          </a:bodyPr>
          <a:lstStyle/>
          <a:p>
            <a:pPr marL="0" marR="0" lvl="0" indent="0" algn="ctr" rtl="0">
              <a:lnSpc>
                <a:spcPct val="136363"/>
              </a:lnSpc>
              <a:spcBef>
                <a:spcPts val="0"/>
              </a:spcBef>
              <a:spcAft>
                <a:spcPts val="0"/>
              </a:spcAft>
              <a:buClr>
                <a:srgbClr val="FFFFFF"/>
              </a:buClr>
              <a:buSzPts val="2200"/>
              <a:buFont typeface="Fira Sans"/>
              <a:buNone/>
            </a:pPr>
            <a:r>
              <a:rPr lang="en-US" sz="2200" b="0" i="1" u="none" strike="noStrike" cap="none">
                <a:solidFill>
                  <a:srgbClr val="FFFFFF"/>
                </a:solidFill>
                <a:latin typeface="Century Gothic" panose="020B0502020202020204" pitchFamily="34" charset="0"/>
                <a:ea typeface="Fira Sans"/>
                <a:cs typeface="Fira Sans"/>
                <a:sym typeface="Fira Sans"/>
              </a:rPr>
              <a:t>Retirement Accounts - Tax Advantages</a:t>
            </a:r>
            <a:endParaRPr sz="1400" b="0" i="0" u="none" strike="noStrike" cap="none">
              <a:solidFill>
                <a:srgbClr val="000000"/>
              </a:solidFill>
              <a:latin typeface="Century Gothic" panose="020B0502020202020204" pitchFamily="34" charset="0"/>
              <a:sym typeface="Arial"/>
            </a:endParaRPr>
          </a:p>
        </p:txBody>
      </p:sp>
      <p:pic>
        <p:nvPicPr>
          <p:cNvPr id="123" name="Google Shape;123;p4"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sp>
        <p:nvSpPr>
          <p:cNvPr id="126" name="Google Shape;126;p4"/>
          <p:cNvSpPr/>
          <p:nvPr/>
        </p:nvSpPr>
        <p:spPr>
          <a:xfrm>
            <a:off x="4945087" y="3197330"/>
            <a:ext cx="552580" cy="635001"/>
          </a:xfrm>
          <a:custGeom>
            <a:avLst/>
            <a:gdLst/>
            <a:ahLst/>
            <a:cxnLst/>
            <a:rect l="l" t="t" r="r" b="b"/>
            <a:pathLst>
              <a:path w="21600" h="21600" extrusionOk="0">
                <a:moveTo>
                  <a:pt x="8963" y="0"/>
                </a:moveTo>
                <a:cubicBezTo>
                  <a:pt x="8820" y="0"/>
                  <a:pt x="8701" y="104"/>
                  <a:pt x="8701" y="228"/>
                </a:cubicBezTo>
                <a:lnTo>
                  <a:pt x="8701" y="1247"/>
                </a:lnTo>
                <a:cubicBezTo>
                  <a:pt x="8701" y="1372"/>
                  <a:pt x="8820" y="1475"/>
                  <a:pt x="8963" y="1475"/>
                </a:cubicBezTo>
                <a:lnTo>
                  <a:pt x="10018" y="1475"/>
                </a:lnTo>
                <a:lnTo>
                  <a:pt x="10018" y="2831"/>
                </a:lnTo>
                <a:cubicBezTo>
                  <a:pt x="4413" y="3182"/>
                  <a:pt x="0" y="7243"/>
                  <a:pt x="0" y="12202"/>
                </a:cubicBezTo>
                <a:cubicBezTo>
                  <a:pt x="0" y="17392"/>
                  <a:pt x="4835" y="21600"/>
                  <a:pt x="10800" y="21600"/>
                </a:cubicBezTo>
                <a:cubicBezTo>
                  <a:pt x="16765" y="21600"/>
                  <a:pt x="21600" y="17392"/>
                  <a:pt x="21600" y="12202"/>
                </a:cubicBezTo>
                <a:cubicBezTo>
                  <a:pt x="21600" y="9658"/>
                  <a:pt x="20440" y="7352"/>
                  <a:pt x="18553" y="5661"/>
                </a:cubicBezTo>
                <a:cubicBezTo>
                  <a:pt x="18627" y="5629"/>
                  <a:pt x="18695" y="5586"/>
                  <a:pt x="18751" y="5521"/>
                </a:cubicBezTo>
                <a:lnTo>
                  <a:pt x="19168" y="5018"/>
                </a:lnTo>
                <a:cubicBezTo>
                  <a:pt x="19335" y="4813"/>
                  <a:pt x="19285" y="4526"/>
                  <a:pt x="19049" y="4380"/>
                </a:cubicBezTo>
                <a:lnTo>
                  <a:pt x="17267" y="3268"/>
                </a:lnTo>
                <a:cubicBezTo>
                  <a:pt x="17031" y="3122"/>
                  <a:pt x="16703" y="3165"/>
                  <a:pt x="16536" y="3371"/>
                </a:cubicBezTo>
                <a:lnTo>
                  <a:pt x="16119" y="3874"/>
                </a:lnTo>
                <a:cubicBezTo>
                  <a:pt x="16088" y="3912"/>
                  <a:pt x="16069" y="3949"/>
                  <a:pt x="16051" y="3992"/>
                </a:cubicBezTo>
                <a:cubicBezTo>
                  <a:pt x="14710" y="3344"/>
                  <a:pt x="13201" y="2933"/>
                  <a:pt x="11588" y="2831"/>
                </a:cubicBezTo>
                <a:lnTo>
                  <a:pt x="11588" y="1475"/>
                </a:lnTo>
                <a:lnTo>
                  <a:pt x="12643" y="1475"/>
                </a:lnTo>
                <a:cubicBezTo>
                  <a:pt x="12785" y="1475"/>
                  <a:pt x="12905" y="1372"/>
                  <a:pt x="12905" y="1247"/>
                </a:cubicBezTo>
                <a:lnTo>
                  <a:pt x="12905" y="228"/>
                </a:lnTo>
                <a:cubicBezTo>
                  <a:pt x="12905" y="104"/>
                  <a:pt x="12785" y="0"/>
                  <a:pt x="12643" y="0"/>
                </a:cubicBezTo>
                <a:lnTo>
                  <a:pt x="8963" y="0"/>
                </a:lnTo>
                <a:close/>
                <a:moveTo>
                  <a:pt x="10800" y="5666"/>
                </a:moveTo>
                <a:cubicBezTo>
                  <a:pt x="11234" y="5666"/>
                  <a:pt x="11587" y="5973"/>
                  <a:pt x="11588" y="6352"/>
                </a:cubicBezTo>
                <a:lnTo>
                  <a:pt x="11588" y="12202"/>
                </a:lnTo>
                <a:cubicBezTo>
                  <a:pt x="11588" y="12580"/>
                  <a:pt x="11234" y="12887"/>
                  <a:pt x="10800" y="12887"/>
                </a:cubicBezTo>
                <a:cubicBezTo>
                  <a:pt x="10366" y="12887"/>
                  <a:pt x="10013" y="12580"/>
                  <a:pt x="10013" y="12202"/>
                </a:cubicBezTo>
                <a:lnTo>
                  <a:pt x="10013" y="6352"/>
                </a:lnTo>
                <a:cubicBezTo>
                  <a:pt x="10013" y="5973"/>
                  <a:pt x="10366" y="5666"/>
                  <a:pt x="10800" y="5666"/>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127" name="Google Shape;127;p4"/>
          <p:cNvSpPr/>
          <p:nvPr/>
        </p:nvSpPr>
        <p:spPr>
          <a:xfrm>
            <a:off x="12736804" y="3197305"/>
            <a:ext cx="635688" cy="635040"/>
          </a:xfrm>
          <a:custGeom>
            <a:avLst/>
            <a:gdLst/>
            <a:ahLst/>
            <a:cxnLst/>
            <a:rect l="l" t="t"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128" name="Google Shape;128;p4"/>
          <p:cNvSpPr/>
          <p:nvPr/>
        </p:nvSpPr>
        <p:spPr>
          <a:xfrm>
            <a:off x="4915709" y="6801660"/>
            <a:ext cx="635298" cy="635001"/>
          </a:xfrm>
          <a:custGeom>
            <a:avLst/>
            <a:gdLst/>
            <a:ahLst/>
            <a:cxnLst/>
            <a:rect l="l" t="t" r="r" b="b"/>
            <a:pathLst>
              <a:path w="21600" h="21600" extrusionOk="0">
                <a:moveTo>
                  <a:pt x="204" y="0"/>
                </a:moveTo>
                <a:cubicBezTo>
                  <a:pt x="91" y="0"/>
                  <a:pt x="0" y="92"/>
                  <a:pt x="0" y="206"/>
                </a:cubicBezTo>
                <a:lnTo>
                  <a:pt x="0" y="1070"/>
                </a:lnTo>
                <a:cubicBezTo>
                  <a:pt x="0" y="1183"/>
                  <a:pt x="91" y="1274"/>
                  <a:pt x="204" y="1274"/>
                </a:cubicBezTo>
                <a:cubicBezTo>
                  <a:pt x="598" y="1274"/>
                  <a:pt x="3707" y="1274"/>
                  <a:pt x="7432" y="1274"/>
                </a:cubicBezTo>
                <a:lnTo>
                  <a:pt x="7432" y="3181"/>
                </a:lnTo>
                <a:lnTo>
                  <a:pt x="8705" y="3181"/>
                </a:lnTo>
                <a:lnTo>
                  <a:pt x="8705" y="1274"/>
                </a:lnTo>
                <a:cubicBezTo>
                  <a:pt x="10081" y="1274"/>
                  <a:pt x="11513" y="1274"/>
                  <a:pt x="12895" y="1274"/>
                </a:cubicBezTo>
                <a:lnTo>
                  <a:pt x="12895" y="3181"/>
                </a:lnTo>
                <a:lnTo>
                  <a:pt x="14168" y="3181"/>
                </a:lnTo>
                <a:lnTo>
                  <a:pt x="14168" y="1274"/>
                </a:lnTo>
                <a:cubicBezTo>
                  <a:pt x="17941" y="1274"/>
                  <a:pt x="21077" y="1274"/>
                  <a:pt x="21396" y="1274"/>
                </a:cubicBezTo>
                <a:cubicBezTo>
                  <a:pt x="21509" y="1274"/>
                  <a:pt x="21600" y="1183"/>
                  <a:pt x="21600" y="1070"/>
                </a:cubicBezTo>
                <a:lnTo>
                  <a:pt x="21600" y="206"/>
                </a:lnTo>
                <a:cubicBezTo>
                  <a:pt x="21600" y="92"/>
                  <a:pt x="21508" y="0"/>
                  <a:pt x="21389" y="0"/>
                </a:cubicBezTo>
                <a:lnTo>
                  <a:pt x="204" y="0"/>
                </a:lnTo>
                <a:close/>
                <a:moveTo>
                  <a:pt x="4922" y="3554"/>
                </a:moveTo>
                <a:cubicBezTo>
                  <a:pt x="4630" y="3554"/>
                  <a:pt x="4382" y="3763"/>
                  <a:pt x="4333" y="4055"/>
                </a:cubicBezTo>
                <a:lnTo>
                  <a:pt x="2061" y="17923"/>
                </a:lnTo>
                <a:cubicBezTo>
                  <a:pt x="2013" y="18215"/>
                  <a:pt x="1868" y="18478"/>
                  <a:pt x="1646" y="18667"/>
                </a:cubicBezTo>
                <a:lnTo>
                  <a:pt x="204" y="19916"/>
                </a:lnTo>
                <a:cubicBezTo>
                  <a:pt x="80" y="20024"/>
                  <a:pt x="10" y="20174"/>
                  <a:pt x="10" y="20336"/>
                </a:cubicBezTo>
                <a:lnTo>
                  <a:pt x="10" y="21600"/>
                </a:lnTo>
                <a:lnTo>
                  <a:pt x="21600" y="21600"/>
                </a:lnTo>
                <a:lnTo>
                  <a:pt x="21600" y="20341"/>
                </a:lnTo>
                <a:cubicBezTo>
                  <a:pt x="21600" y="20179"/>
                  <a:pt x="21530" y="20024"/>
                  <a:pt x="21406" y="19916"/>
                </a:cubicBezTo>
                <a:lnTo>
                  <a:pt x="19966" y="18667"/>
                </a:lnTo>
                <a:cubicBezTo>
                  <a:pt x="19744" y="18473"/>
                  <a:pt x="19592" y="18209"/>
                  <a:pt x="19549" y="17923"/>
                </a:cubicBezTo>
                <a:lnTo>
                  <a:pt x="17277" y="4055"/>
                </a:lnTo>
                <a:cubicBezTo>
                  <a:pt x="17228" y="3769"/>
                  <a:pt x="16980" y="3554"/>
                  <a:pt x="16688" y="3554"/>
                </a:cubicBezTo>
                <a:lnTo>
                  <a:pt x="4922" y="3554"/>
                </a:lnTo>
                <a:close/>
                <a:moveTo>
                  <a:pt x="10805" y="5692"/>
                </a:moveTo>
                <a:cubicBezTo>
                  <a:pt x="14000" y="5692"/>
                  <a:pt x="16585" y="8278"/>
                  <a:pt x="16585" y="11475"/>
                </a:cubicBezTo>
                <a:cubicBezTo>
                  <a:pt x="16585" y="14666"/>
                  <a:pt x="13995" y="17258"/>
                  <a:pt x="10805" y="17258"/>
                </a:cubicBezTo>
                <a:cubicBezTo>
                  <a:pt x="7615" y="17258"/>
                  <a:pt x="5025" y="14672"/>
                  <a:pt x="5025" y="11475"/>
                </a:cubicBezTo>
                <a:cubicBezTo>
                  <a:pt x="5025" y="8284"/>
                  <a:pt x="7610" y="5692"/>
                  <a:pt x="10805" y="5692"/>
                </a:cubicBezTo>
                <a:close/>
                <a:moveTo>
                  <a:pt x="14357" y="7712"/>
                </a:moveTo>
                <a:lnTo>
                  <a:pt x="11168" y="10562"/>
                </a:lnTo>
                <a:cubicBezTo>
                  <a:pt x="10817" y="10422"/>
                  <a:pt x="10395" y="10492"/>
                  <a:pt x="10108" y="10778"/>
                </a:cubicBezTo>
                <a:cubicBezTo>
                  <a:pt x="9725" y="11161"/>
                  <a:pt x="9725" y="11783"/>
                  <a:pt x="10108" y="12167"/>
                </a:cubicBezTo>
                <a:cubicBezTo>
                  <a:pt x="10492" y="12550"/>
                  <a:pt x="11113" y="12550"/>
                  <a:pt x="11497" y="12167"/>
                </a:cubicBezTo>
                <a:cubicBezTo>
                  <a:pt x="11783" y="11881"/>
                  <a:pt x="11853" y="11464"/>
                  <a:pt x="11713" y="11107"/>
                </a:cubicBezTo>
                <a:lnTo>
                  <a:pt x="14561" y="7916"/>
                </a:lnTo>
                <a:lnTo>
                  <a:pt x="14357" y="7712"/>
                </a:ln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129" name="Google Shape;129;p4"/>
          <p:cNvSpPr/>
          <p:nvPr/>
        </p:nvSpPr>
        <p:spPr>
          <a:xfrm>
            <a:off x="12560817" y="6801660"/>
            <a:ext cx="1011611" cy="635001"/>
          </a:xfrm>
          <a:custGeom>
            <a:avLst/>
            <a:gdLst/>
            <a:ahLst/>
            <a:cxnLst/>
            <a:rect l="l" t="t" r="r" b="b"/>
            <a:pathLst>
              <a:path w="21163" h="21600" extrusionOk="0">
                <a:moveTo>
                  <a:pt x="12587" y="0"/>
                </a:moveTo>
                <a:cubicBezTo>
                  <a:pt x="8555" y="0"/>
                  <a:pt x="6723" y="2256"/>
                  <a:pt x="6086" y="3315"/>
                </a:cubicBezTo>
                <a:cubicBezTo>
                  <a:pt x="5935" y="3565"/>
                  <a:pt x="5683" y="3543"/>
                  <a:pt x="5548" y="3269"/>
                </a:cubicBezTo>
                <a:cubicBezTo>
                  <a:pt x="5210" y="2580"/>
                  <a:pt x="4579" y="1527"/>
                  <a:pt x="3884" y="1527"/>
                </a:cubicBezTo>
                <a:cubicBezTo>
                  <a:pt x="2850" y="1527"/>
                  <a:pt x="3652" y="4548"/>
                  <a:pt x="3652" y="4548"/>
                </a:cubicBezTo>
                <a:cubicBezTo>
                  <a:pt x="3652" y="4548"/>
                  <a:pt x="2493" y="5921"/>
                  <a:pt x="2229" y="7581"/>
                </a:cubicBezTo>
                <a:cubicBezTo>
                  <a:pt x="2033" y="8805"/>
                  <a:pt x="641" y="8562"/>
                  <a:pt x="364" y="8562"/>
                </a:cubicBezTo>
                <a:cubicBezTo>
                  <a:pt x="-65" y="8562"/>
                  <a:pt x="-90" y="9711"/>
                  <a:pt x="162" y="10817"/>
                </a:cubicBezTo>
                <a:cubicBezTo>
                  <a:pt x="414" y="11924"/>
                  <a:pt x="1121" y="12374"/>
                  <a:pt x="1121" y="12374"/>
                </a:cubicBezTo>
                <a:cubicBezTo>
                  <a:pt x="995" y="12579"/>
                  <a:pt x="940" y="12757"/>
                  <a:pt x="1397" y="13358"/>
                </a:cubicBezTo>
                <a:cubicBezTo>
                  <a:pt x="1708" y="13767"/>
                  <a:pt x="2573" y="15312"/>
                  <a:pt x="4854" y="16551"/>
                </a:cubicBezTo>
                <a:cubicBezTo>
                  <a:pt x="5082" y="16675"/>
                  <a:pt x="5218" y="17057"/>
                  <a:pt x="5167" y="17439"/>
                </a:cubicBezTo>
                <a:lnTo>
                  <a:pt x="4702" y="20912"/>
                </a:lnTo>
                <a:cubicBezTo>
                  <a:pt x="4655" y="21267"/>
                  <a:pt x="4822" y="21600"/>
                  <a:pt x="5046" y="21600"/>
                </a:cubicBezTo>
                <a:lnTo>
                  <a:pt x="6770" y="21600"/>
                </a:lnTo>
                <a:cubicBezTo>
                  <a:pt x="6952" y="21600"/>
                  <a:pt x="7117" y="21432"/>
                  <a:pt x="7195" y="21165"/>
                </a:cubicBezTo>
                <a:lnTo>
                  <a:pt x="8037" y="18272"/>
                </a:lnTo>
                <a:cubicBezTo>
                  <a:pt x="8124" y="17974"/>
                  <a:pt x="8318" y="17798"/>
                  <a:pt x="8520" y="17839"/>
                </a:cubicBezTo>
                <a:cubicBezTo>
                  <a:pt x="9682" y="18075"/>
                  <a:pt x="11029" y="18218"/>
                  <a:pt x="12587" y="18218"/>
                </a:cubicBezTo>
                <a:cubicBezTo>
                  <a:pt x="13307" y="18218"/>
                  <a:pt x="13973" y="18115"/>
                  <a:pt x="14586" y="17928"/>
                </a:cubicBezTo>
                <a:cubicBezTo>
                  <a:pt x="14785" y="17867"/>
                  <a:pt x="14987" y="18016"/>
                  <a:pt x="15087" y="18304"/>
                </a:cubicBezTo>
                <a:lnTo>
                  <a:pt x="16087" y="21210"/>
                </a:lnTo>
                <a:cubicBezTo>
                  <a:pt x="16170" y="21452"/>
                  <a:pt x="16326" y="21600"/>
                  <a:pt x="16497" y="21600"/>
                </a:cubicBezTo>
                <a:lnTo>
                  <a:pt x="18243" y="21600"/>
                </a:lnTo>
                <a:cubicBezTo>
                  <a:pt x="18466" y="21600"/>
                  <a:pt x="18632" y="21267"/>
                  <a:pt x="18585" y="20912"/>
                </a:cubicBezTo>
                <a:lnTo>
                  <a:pt x="17934" y="16027"/>
                </a:lnTo>
                <a:cubicBezTo>
                  <a:pt x="17898" y="15757"/>
                  <a:pt x="17954" y="15477"/>
                  <a:pt x="18081" y="15293"/>
                </a:cubicBezTo>
                <a:cubicBezTo>
                  <a:pt x="19709" y="12937"/>
                  <a:pt x="20209" y="9534"/>
                  <a:pt x="19579" y="6535"/>
                </a:cubicBezTo>
                <a:cubicBezTo>
                  <a:pt x="19542" y="6361"/>
                  <a:pt x="19606" y="6175"/>
                  <a:pt x="19716" y="6132"/>
                </a:cubicBezTo>
                <a:cubicBezTo>
                  <a:pt x="20422" y="5855"/>
                  <a:pt x="21510" y="5137"/>
                  <a:pt x="21057" y="3409"/>
                </a:cubicBezTo>
                <a:cubicBezTo>
                  <a:pt x="21016" y="3254"/>
                  <a:pt x="20894" y="3213"/>
                  <a:pt x="20817" y="3325"/>
                </a:cubicBezTo>
                <a:cubicBezTo>
                  <a:pt x="20744" y="3432"/>
                  <a:pt x="20690" y="3550"/>
                  <a:pt x="20648" y="3659"/>
                </a:cubicBezTo>
                <a:cubicBezTo>
                  <a:pt x="20608" y="3765"/>
                  <a:pt x="20510" y="3756"/>
                  <a:pt x="20481" y="3640"/>
                </a:cubicBezTo>
                <a:cubicBezTo>
                  <a:pt x="20393" y="3281"/>
                  <a:pt x="20178" y="2828"/>
                  <a:pt x="19658" y="2927"/>
                </a:cubicBezTo>
                <a:cubicBezTo>
                  <a:pt x="19214" y="3013"/>
                  <a:pt x="19022" y="3455"/>
                  <a:pt x="18950" y="3944"/>
                </a:cubicBezTo>
                <a:cubicBezTo>
                  <a:pt x="18926" y="4113"/>
                  <a:pt x="18794" y="4163"/>
                  <a:pt x="18727" y="4027"/>
                </a:cubicBezTo>
                <a:cubicBezTo>
                  <a:pt x="17574" y="1683"/>
                  <a:pt x="15528" y="0"/>
                  <a:pt x="12587" y="0"/>
                </a:cubicBezTo>
                <a:close/>
                <a:moveTo>
                  <a:pt x="12448" y="1027"/>
                </a:moveTo>
                <a:cubicBezTo>
                  <a:pt x="13136" y="1027"/>
                  <a:pt x="13772" y="1163"/>
                  <a:pt x="14343" y="1427"/>
                </a:cubicBezTo>
                <a:cubicBezTo>
                  <a:pt x="14395" y="1452"/>
                  <a:pt x="14423" y="1545"/>
                  <a:pt x="14402" y="1626"/>
                </a:cubicBezTo>
                <a:lnTo>
                  <a:pt x="14271" y="2126"/>
                </a:lnTo>
                <a:cubicBezTo>
                  <a:pt x="14254" y="2195"/>
                  <a:pt x="14208" y="2230"/>
                  <a:pt x="14164" y="2210"/>
                </a:cubicBezTo>
                <a:cubicBezTo>
                  <a:pt x="13649" y="1978"/>
                  <a:pt x="13073" y="1858"/>
                  <a:pt x="12448" y="1858"/>
                </a:cubicBezTo>
                <a:cubicBezTo>
                  <a:pt x="11524" y="1858"/>
                  <a:pt x="10708" y="2034"/>
                  <a:pt x="10012" y="2382"/>
                </a:cubicBezTo>
                <a:cubicBezTo>
                  <a:pt x="9968" y="2404"/>
                  <a:pt x="9920" y="2371"/>
                  <a:pt x="9902" y="2301"/>
                </a:cubicBezTo>
                <a:lnTo>
                  <a:pt x="9773" y="1801"/>
                </a:lnTo>
                <a:cubicBezTo>
                  <a:pt x="9752" y="1721"/>
                  <a:pt x="9776" y="1628"/>
                  <a:pt x="9827" y="1602"/>
                </a:cubicBezTo>
                <a:cubicBezTo>
                  <a:pt x="10483" y="1268"/>
                  <a:pt x="11341" y="1027"/>
                  <a:pt x="12448" y="1027"/>
                </a:cubicBezTo>
                <a:close/>
                <a:moveTo>
                  <a:pt x="19754" y="3828"/>
                </a:moveTo>
                <a:cubicBezTo>
                  <a:pt x="19782" y="3821"/>
                  <a:pt x="19813" y="3823"/>
                  <a:pt x="19842" y="3836"/>
                </a:cubicBezTo>
                <a:cubicBezTo>
                  <a:pt x="19958" y="3890"/>
                  <a:pt x="20023" y="4100"/>
                  <a:pt x="19987" y="4307"/>
                </a:cubicBezTo>
                <a:cubicBezTo>
                  <a:pt x="19929" y="4638"/>
                  <a:pt x="19691" y="4699"/>
                  <a:pt x="19691" y="4699"/>
                </a:cubicBezTo>
                <a:cubicBezTo>
                  <a:pt x="19691" y="4699"/>
                  <a:pt x="19502" y="4478"/>
                  <a:pt x="19565" y="4113"/>
                </a:cubicBezTo>
                <a:cubicBezTo>
                  <a:pt x="19592" y="3958"/>
                  <a:pt x="19669" y="3850"/>
                  <a:pt x="19754" y="3828"/>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Shape 133"/>
        <p:cNvGrpSpPr/>
        <p:nvPr/>
      </p:nvGrpSpPr>
      <p:grpSpPr>
        <a:xfrm>
          <a:off x="0" y="0"/>
          <a:ext cx="0" cy="0"/>
          <a:chOff x="0" y="0"/>
          <a:chExt cx="0" cy="0"/>
        </a:xfrm>
      </p:grpSpPr>
      <p:pic>
        <p:nvPicPr>
          <p:cNvPr id="134" name="Google Shape;134;p5" descr="Image"/>
          <p:cNvPicPr preferRelativeResize="0"/>
          <p:nvPr/>
        </p:nvPicPr>
        <p:blipFill rotWithShape="1">
          <a:blip r:embed="rId3">
            <a:alphaModFix/>
          </a:blip>
          <a:srcRect/>
          <a:stretch/>
        </p:blipFill>
        <p:spPr>
          <a:xfrm>
            <a:off x="0" y="0"/>
            <a:ext cx="18288000" cy="10286999"/>
          </a:xfrm>
          <a:prstGeom prst="rect">
            <a:avLst/>
          </a:prstGeom>
          <a:noFill/>
          <a:ln>
            <a:noFill/>
          </a:ln>
        </p:spPr>
      </p:pic>
      <p:pic>
        <p:nvPicPr>
          <p:cNvPr id="139" name="Google Shape;139;p5"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pic>
        <p:nvPicPr>
          <p:cNvPr id="5" name="Picture 4">
            <a:extLst>
              <a:ext uri="{FF2B5EF4-FFF2-40B4-BE49-F238E27FC236}">
                <a16:creationId xmlns:a16="http://schemas.microsoft.com/office/drawing/2014/main" id="{6BFD01DE-F8C5-4FF9-122C-A42AD92DA9A3}"/>
              </a:ext>
            </a:extLst>
          </p:cNvPr>
          <p:cNvPicPr>
            <a:picLocks noChangeAspect="1"/>
          </p:cNvPicPr>
          <p:nvPr/>
        </p:nvPicPr>
        <p:blipFill>
          <a:blip r:embed="rId5"/>
          <a:stretch>
            <a:fillRect/>
          </a:stretch>
        </p:blipFill>
        <p:spPr>
          <a:xfrm>
            <a:off x="1937596" y="261355"/>
            <a:ext cx="14412807" cy="97642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Shape 173"/>
        <p:cNvGrpSpPr/>
        <p:nvPr/>
      </p:nvGrpSpPr>
      <p:grpSpPr>
        <a:xfrm>
          <a:off x="0" y="0"/>
          <a:ext cx="0" cy="0"/>
          <a:chOff x="0" y="0"/>
          <a:chExt cx="0" cy="0"/>
        </a:xfrm>
      </p:grpSpPr>
      <p:pic>
        <p:nvPicPr>
          <p:cNvPr id="174" name="Google Shape;174;p6" descr="Image"/>
          <p:cNvPicPr preferRelativeResize="0"/>
          <p:nvPr/>
        </p:nvPicPr>
        <p:blipFill rotWithShape="1">
          <a:blip r:embed="rId3">
            <a:alphaModFix/>
          </a:blip>
          <a:srcRect/>
          <a:stretch/>
        </p:blipFill>
        <p:spPr>
          <a:xfrm>
            <a:off x="0" y="0"/>
            <a:ext cx="18288000" cy="10287000"/>
          </a:xfrm>
          <a:prstGeom prst="rect">
            <a:avLst/>
          </a:prstGeom>
          <a:noFill/>
          <a:ln>
            <a:noFill/>
          </a:ln>
        </p:spPr>
      </p:pic>
      <p:graphicFrame>
        <p:nvGraphicFramePr>
          <p:cNvPr id="175" name="Google Shape;175;p6"/>
          <p:cNvGraphicFramePr/>
          <p:nvPr>
            <p:extLst>
              <p:ext uri="{D42A27DB-BD31-4B8C-83A1-F6EECF244321}">
                <p14:modId xmlns:p14="http://schemas.microsoft.com/office/powerpoint/2010/main" val="1569821727"/>
              </p:ext>
            </p:extLst>
          </p:nvPr>
        </p:nvGraphicFramePr>
        <p:xfrm>
          <a:off x="1222294" y="1722224"/>
          <a:ext cx="10660600" cy="7853100"/>
        </p:xfrm>
        <a:graphic>
          <a:graphicData uri="http://schemas.openxmlformats.org/drawingml/2006/table">
            <a:tbl>
              <a:tblPr bandRow="1">
                <a:noFill/>
                <a:tableStyleId>{F096970F-9E02-480E-908C-E3A0DFB1358B}</a:tableStyleId>
              </a:tblPr>
              <a:tblGrid>
                <a:gridCol w="2665150">
                  <a:extLst>
                    <a:ext uri="{9D8B030D-6E8A-4147-A177-3AD203B41FA5}">
                      <a16:colId xmlns:a16="http://schemas.microsoft.com/office/drawing/2014/main" val="20000"/>
                    </a:ext>
                  </a:extLst>
                </a:gridCol>
                <a:gridCol w="2665150">
                  <a:extLst>
                    <a:ext uri="{9D8B030D-6E8A-4147-A177-3AD203B41FA5}">
                      <a16:colId xmlns:a16="http://schemas.microsoft.com/office/drawing/2014/main" val="20001"/>
                    </a:ext>
                  </a:extLst>
                </a:gridCol>
                <a:gridCol w="2665150">
                  <a:extLst>
                    <a:ext uri="{9D8B030D-6E8A-4147-A177-3AD203B41FA5}">
                      <a16:colId xmlns:a16="http://schemas.microsoft.com/office/drawing/2014/main" val="20002"/>
                    </a:ext>
                  </a:extLst>
                </a:gridCol>
                <a:gridCol w="2665150">
                  <a:extLst>
                    <a:ext uri="{9D8B030D-6E8A-4147-A177-3AD203B41FA5}">
                      <a16:colId xmlns:a16="http://schemas.microsoft.com/office/drawing/2014/main" val="20003"/>
                    </a:ext>
                  </a:extLst>
                </a:gridCol>
              </a:tblGrid>
              <a:tr h="1308850">
                <a:tc>
                  <a:txBody>
                    <a:bodyPr/>
                    <a:lstStyle/>
                    <a:p>
                      <a:pPr marL="0" marR="0" lvl="0" indent="0" algn="ctr" rtl="0">
                        <a:lnSpc>
                          <a:spcPct val="130434"/>
                        </a:lnSpc>
                        <a:spcBef>
                          <a:spcPts val="0"/>
                        </a:spcBef>
                        <a:spcAft>
                          <a:spcPts val="0"/>
                        </a:spcAft>
                        <a:buClr>
                          <a:srgbClr val="FFFFFF"/>
                        </a:buClr>
                        <a:buSzPts val="2300"/>
                        <a:buFont typeface="Fira Sans"/>
                        <a:buNone/>
                      </a:pPr>
                      <a:r>
                        <a:rPr lang="en-US" sz="2300" b="1" u="none" strike="noStrike" cap="none" dirty="0">
                          <a:solidFill>
                            <a:srgbClr val="FFFFFF"/>
                          </a:solidFill>
                          <a:latin typeface="Century Gothic" panose="020B0502020202020204" pitchFamily="34" charset="0"/>
                          <a:ea typeface="Fira Sans"/>
                          <a:cs typeface="Fira Sans"/>
                          <a:sym typeface="Fira Sans"/>
                        </a:rPr>
                        <a:t>Current</a:t>
                      </a:r>
                      <a:br>
                        <a:rPr lang="en-US" sz="2300" b="1" u="none" strike="noStrike" cap="none" dirty="0">
                          <a:solidFill>
                            <a:srgbClr val="FFFFFF"/>
                          </a:solidFill>
                          <a:latin typeface="Century Gothic" panose="020B0502020202020204" pitchFamily="34" charset="0"/>
                          <a:ea typeface="Fira Sans"/>
                          <a:cs typeface="Fira Sans"/>
                          <a:sym typeface="Fira Sans"/>
                        </a:rPr>
                      </a:br>
                      <a:r>
                        <a:rPr lang="en-US" sz="2300" b="1" u="none" strike="noStrike" cap="none" dirty="0">
                          <a:solidFill>
                            <a:srgbClr val="FFFFFF"/>
                          </a:solidFill>
                          <a:latin typeface="Century Gothic" panose="020B0502020202020204" pitchFamily="34" charset="0"/>
                          <a:ea typeface="Fira Sans"/>
                          <a:cs typeface="Fira Sans"/>
                          <a:sym typeface="Fira Sans"/>
                        </a:rPr>
                        <a:t>Age</a:t>
                      </a:r>
                      <a:endParaRPr sz="1400" u="none" strike="noStrike" cap="none" dirty="0">
                        <a:latin typeface="Century Gothic" panose="020B0502020202020204" pitchFamily="34" charset="0"/>
                      </a:endParaRPr>
                    </a:p>
                  </a:txBody>
                  <a:tcPr marL="190500" marR="190500" marT="190500" marB="190500" anchor="ctr">
                    <a:lnL w="9525"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2738D"/>
                    </a:solidFill>
                  </a:tcPr>
                </a:tc>
                <a:tc>
                  <a:txBody>
                    <a:bodyPr/>
                    <a:lstStyle/>
                    <a:p>
                      <a:pPr marL="0" marR="0" lvl="0" indent="0" algn="ctr" rtl="0">
                        <a:lnSpc>
                          <a:spcPct val="130434"/>
                        </a:lnSpc>
                        <a:spcBef>
                          <a:spcPts val="0"/>
                        </a:spcBef>
                        <a:spcAft>
                          <a:spcPts val="0"/>
                        </a:spcAft>
                        <a:buClr>
                          <a:srgbClr val="FFFFFF"/>
                        </a:buClr>
                        <a:buSzPts val="2300"/>
                        <a:buFont typeface="Fira Sans"/>
                        <a:buNone/>
                      </a:pPr>
                      <a:r>
                        <a:rPr lang="en-US" sz="2300" b="1" u="none" strike="noStrike" cap="none" dirty="0">
                          <a:solidFill>
                            <a:srgbClr val="FFFFFF"/>
                          </a:solidFill>
                          <a:latin typeface="Century Gothic" panose="020B0502020202020204" pitchFamily="34" charset="0"/>
                          <a:ea typeface="Fira Sans"/>
                          <a:cs typeface="Fira Sans"/>
                          <a:sym typeface="Fira Sans"/>
                        </a:rPr>
                        <a:t>Monthly Contribution</a:t>
                      </a:r>
                      <a:endParaRPr sz="1400" u="none" strike="noStrike" cap="none" dirty="0">
                        <a:latin typeface="Century Gothic" panose="020B0502020202020204" pitchFamily="34" charset="0"/>
                      </a:endParaRPr>
                    </a:p>
                  </a:txBody>
                  <a:tcPr marL="190500" marR="190500" marT="190500" marB="1905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2738D"/>
                    </a:solidFill>
                  </a:tcPr>
                </a:tc>
                <a:tc>
                  <a:txBody>
                    <a:bodyPr/>
                    <a:lstStyle/>
                    <a:p>
                      <a:pPr marL="0" marR="0" lvl="0" indent="0" algn="ctr" rtl="0">
                        <a:lnSpc>
                          <a:spcPct val="130434"/>
                        </a:lnSpc>
                        <a:spcBef>
                          <a:spcPts val="0"/>
                        </a:spcBef>
                        <a:spcAft>
                          <a:spcPts val="0"/>
                        </a:spcAft>
                        <a:buClr>
                          <a:srgbClr val="FFFFFF"/>
                        </a:buClr>
                        <a:buSzPts val="2300"/>
                        <a:buFont typeface="Fira Sans"/>
                        <a:buNone/>
                      </a:pPr>
                      <a:r>
                        <a:rPr lang="en-US" sz="2300" b="1" u="none" strike="noStrike" cap="none" dirty="0">
                          <a:solidFill>
                            <a:srgbClr val="FFFFFF"/>
                          </a:solidFill>
                          <a:latin typeface="Century Gothic" panose="020B0502020202020204" pitchFamily="34" charset="0"/>
                          <a:ea typeface="Fira Sans"/>
                          <a:cs typeface="Fira Sans"/>
                          <a:sym typeface="Fira Sans"/>
                        </a:rPr>
                        <a:t>Assumed Rate of Return</a:t>
                      </a:r>
                      <a:endParaRPr sz="1400" u="none" strike="noStrike" cap="none" dirty="0">
                        <a:latin typeface="Century Gothic" panose="020B0502020202020204" pitchFamily="34" charset="0"/>
                      </a:endParaRPr>
                    </a:p>
                  </a:txBody>
                  <a:tcPr marL="190500" marR="190500" marT="190500" marB="1905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2738D"/>
                    </a:solidFill>
                  </a:tcPr>
                </a:tc>
                <a:tc>
                  <a:txBody>
                    <a:bodyPr/>
                    <a:lstStyle/>
                    <a:p>
                      <a:pPr marL="0" marR="0" lvl="0" indent="0" algn="ctr" rtl="0">
                        <a:lnSpc>
                          <a:spcPct val="130434"/>
                        </a:lnSpc>
                        <a:spcBef>
                          <a:spcPts val="0"/>
                        </a:spcBef>
                        <a:spcAft>
                          <a:spcPts val="0"/>
                        </a:spcAft>
                        <a:buClr>
                          <a:srgbClr val="FFFFFF"/>
                        </a:buClr>
                        <a:buSzPts val="2300"/>
                        <a:buFont typeface="Fira Sans"/>
                        <a:buNone/>
                      </a:pPr>
                      <a:r>
                        <a:rPr lang="en-US" sz="2300" b="1" u="none" strike="noStrike" cap="none">
                          <a:solidFill>
                            <a:srgbClr val="FFFFFF"/>
                          </a:solidFill>
                          <a:latin typeface="Century Gothic" panose="020B0502020202020204" pitchFamily="34" charset="0"/>
                          <a:ea typeface="Fira Sans"/>
                          <a:cs typeface="Fira Sans"/>
                          <a:sym typeface="Fira Sans"/>
                        </a:rPr>
                        <a:t>Approximate Value at Age 65</a:t>
                      </a:r>
                      <a:endParaRPr sz="1400" u="none" strike="noStrike" cap="none">
                        <a:latin typeface="Century Gothic" panose="020B0502020202020204" pitchFamily="34" charset="0"/>
                      </a:endParaRPr>
                    </a:p>
                  </a:txBody>
                  <a:tcPr marL="190500" marR="190500" marT="190500" marB="190500" anchor="ctr">
                    <a:lnL w="12700" cap="flat" cmpd="sng">
                      <a:solidFill>
                        <a:srgbClr val="FFFFFF"/>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2738D"/>
                    </a:solidFill>
                  </a:tcPr>
                </a:tc>
                <a:extLst>
                  <a:ext uri="{0D108BD9-81ED-4DB2-BD59-A6C34878D82A}">
                    <a16:rowId xmlns:a16="http://schemas.microsoft.com/office/drawing/2014/main" val="10000"/>
                  </a:ext>
                </a:extLst>
              </a:tr>
              <a:tr h="1308850">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a:solidFill>
                            <a:srgbClr val="42738D"/>
                          </a:solidFill>
                          <a:latin typeface="Century Gothic" panose="020B0502020202020204" pitchFamily="34" charset="0"/>
                          <a:ea typeface="Fira Sans"/>
                          <a:cs typeface="Fira Sans"/>
                          <a:sym typeface="Fira Sans"/>
                        </a:rPr>
                        <a:t>25</a:t>
                      </a:r>
                      <a:endParaRPr sz="1400" u="none" strike="noStrike" cap="none">
                        <a:latin typeface="Century Gothic" panose="020B0502020202020204" pitchFamily="34" charset="0"/>
                      </a:endParaRPr>
                    </a:p>
                  </a:txBody>
                  <a:tcPr marL="190500" marR="190500" marT="190500" marB="190500" anchor="ctr">
                    <a:lnL w="9525" cap="flat" cmpd="sng">
                      <a:solidFill>
                        <a:srgbClr val="000000"/>
                      </a:solidFill>
                      <a:prstDash val="solid"/>
                      <a:round/>
                      <a:headEnd type="none" w="sm" len="sm"/>
                      <a:tailEnd type="none" w="sm" len="sm"/>
                    </a:lnL>
                    <a:lnR w="12700" cap="flat" cmpd="sng">
                      <a:solidFill>
                        <a:srgbClr val="97A3AE"/>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a:solidFill>
                            <a:srgbClr val="42738D"/>
                          </a:solidFill>
                          <a:latin typeface="Century Gothic" panose="020B0502020202020204" pitchFamily="34" charset="0"/>
                          <a:ea typeface="Fira Sans"/>
                          <a:cs typeface="Fira Sans"/>
                          <a:sym typeface="Fira Sans"/>
                        </a:rPr>
                        <a:t>$50</a:t>
                      </a:r>
                      <a:endParaRPr sz="1400" u="none" strike="noStrike" cap="none">
                        <a:latin typeface="Century Gothic" panose="020B0502020202020204" pitchFamily="34" charset="0"/>
                      </a:endParaRPr>
                    </a:p>
                  </a:txBody>
                  <a:tcPr marL="190500" marR="190500" marT="190500" marB="190500" anchor="ctr">
                    <a:lnL w="12700" cap="flat" cmpd="sng">
                      <a:solidFill>
                        <a:srgbClr val="97A3AE"/>
                      </a:solidFill>
                      <a:prstDash val="solid"/>
                      <a:round/>
                      <a:headEnd type="none" w="sm" len="sm"/>
                      <a:tailEnd type="none" w="sm" len="sm"/>
                    </a:lnL>
                    <a:lnR w="12700" cap="flat" cmpd="sng">
                      <a:solidFill>
                        <a:srgbClr val="97A3AE"/>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dirty="0">
                          <a:solidFill>
                            <a:srgbClr val="42738D"/>
                          </a:solidFill>
                          <a:latin typeface="Century Gothic" panose="020B0502020202020204" pitchFamily="34" charset="0"/>
                          <a:ea typeface="Fira Sans"/>
                          <a:cs typeface="Fira Sans"/>
                          <a:sym typeface="Fira Sans"/>
                        </a:rPr>
                        <a:t>6.5%</a:t>
                      </a:r>
                      <a:endParaRPr sz="1400" u="none" strike="noStrike" cap="none" dirty="0">
                        <a:latin typeface="Century Gothic" panose="020B0502020202020204" pitchFamily="34" charset="0"/>
                      </a:endParaRPr>
                    </a:p>
                  </a:txBody>
                  <a:tcPr marL="190500" marR="190500" marT="190500" marB="190500" anchor="ctr">
                    <a:lnL w="12700" cap="flat" cmpd="sng">
                      <a:solidFill>
                        <a:srgbClr val="97A3AE"/>
                      </a:solidFill>
                      <a:prstDash val="solid"/>
                      <a:round/>
                      <a:headEnd type="none" w="sm" len="sm"/>
                      <a:tailEnd type="none" w="sm" len="sm"/>
                    </a:lnL>
                    <a:lnR w="12700" cap="flat" cmpd="sng">
                      <a:solidFill>
                        <a:srgbClr val="97A3AE"/>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dirty="0">
                          <a:solidFill>
                            <a:srgbClr val="42738D"/>
                          </a:solidFill>
                          <a:latin typeface="Century Gothic" panose="020B0502020202020204" pitchFamily="34" charset="0"/>
                          <a:ea typeface="Fira Sans"/>
                          <a:cs typeface="Fira Sans"/>
                          <a:sym typeface="Fira Sans"/>
                        </a:rPr>
                        <a:t>$114,180</a:t>
                      </a:r>
                      <a:endParaRPr sz="1400" u="none" strike="noStrike" cap="none" dirty="0">
                        <a:latin typeface="Century Gothic" panose="020B0502020202020204" pitchFamily="34" charset="0"/>
                      </a:endParaRPr>
                    </a:p>
                  </a:txBody>
                  <a:tcPr marL="190500" marR="190500" marT="190500" marB="190500" anchor="ctr">
                    <a:lnL w="12700" cap="flat" cmpd="sng">
                      <a:solidFill>
                        <a:srgbClr val="97A3AE"/>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308850">
                <a:tc>
                  <a:txBody>
                    <a:bodyPr/>
                    <a:lstStyle/>
                    <a:p>
                      <a:pPr marL="0" marR="0" lvl="0" indent="0" algn="ctr" rtl="0">
                        <a:lnSpc>
                          <a:spcPct val="144000"/>
                        </a:lnSpc>
                        <a:spcBef>
                          <a:spcPts val="0"/>
                        </a:spcBef>
                        <a:spcAft>
                          <a:spcPts val="0"/>
                        </a:spcAft>
                        <a:buClr>
                          <a:srgbClr val="FFFFFF"/>
                        </a:buClr>
                        <a:buSzPts val="2500"/>
                        <a:buFont typeface="Fira Sans"/>
                        <a:buNone/>
                      </a:pPr>
                      <a:r>
                        <a:rPr lang="en-US" sz="2500" u="none" strike="noStrike" cap="none">
                          <a:solidFill>
                            <a:srgbClr val="FFFFFF"/>
                          </a:solidFill>
                          <a:latin typeface="Century Gothic" panose="020B0502020202020204" pitchFamily="34" charset="0"/>
                          <a:ea typeface="Fira Sans"/>
                          <a:cs typeface="Fira Sans"/>
                          <a:sym typeface="Fira Sans"/>
                        </a:rPr>
                        <a:t>30</a:t>
                      </a:r>
                      <a:endParaRPr sz="1400" u="none" strike="noStrike" cap="none">
                        <a:latin typeface="Century Gothic" panose="020B0502020202020204" pitchFamily="34" charset="0"/>
                      </a:endParaRPr>
                    </a:p>
                  </a:txBody>
                  <a:tcPr marL="190500" marR="190500" marT="190500" marB="190500" anchor="ctr">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7A3AE"/>
                    </a:solidFill>
                  </a:tcPr>
                </a:tc>
                <a:tc>
                  <a:txBody>
                    <a:bodyPr/>
                    <a:lstStyle/>
                    <a:p>
                      <a:pPr marL="0" marR="0" lvl="0" indent="0" algn="ctr" rtl="0">
                        <a:lnSpc>
                          <a:spcPct val="144000"/>
                        </a:lnSpc>
                        <a:spcBef>
                          <a:spcPts val="0"/>
                        </a:spcBef>
                        <a:spcAft>
                          <a:spcPts val="0"/>
                        </a:spcAft>
                        <a:buClr>
                          <a:srgbClr val="FFFFFF"/>
                        </a:buClr>
                        <a:buSzPts val="2500"/>
                        <a:buFont typeface="Fira Sans"/>
                        <a:buNone/>
                      </a:pPr>
                      <a:r>
                        <a:rPr lang="en-US" sz="2500" u="none" strike="noStrike" cap="none">
                          <a:solidFill>
                            <a:srgbClr val="FFFFFF"/>
                          </a:solidFill>
                          <a:latin typeface="Century Gothic" panose="020B0502020202020204" pitchFamily="34" charset="0"/>
                          <a:ea typeface="Fira Sans"/>
                          <a:cs typeface="Fira Sans"/>
                          <a:sym typeface="Fira Sans"/>
                        </a:rPr>
                        <a:t>$50</a:t>
                      </a:r>
                      <a:endParaRPr sz="1400" u="none" strike="noStrike" cap="none">
                        <a:latin typeface="Century Gothic" panose="020B0502020202020204" pitchFamily="34" charset="0"/>
                      </a:endParaRPr>
                    </a:p>
                  </a:txBody>
                  <a:tcPr marL="190500" marR="190500" marT="190500" marB="190500" anchor="ct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7A3AE"/>
                    </a:solidFill>
                  </a:tcPr>
                </a:tc>
                <a:tc>
                  <a:txBody>
                    <a:bodyPr/>
                    <a:lstStyle/>
                    <a:p>
                      <a:pPr marL="0" marR="0" lvl="0" indent="0" algn="ctr" rtl="0">
                        <a:lnSpc>
                          <a:spcPct val="144000"/>
                        </a:lnSpc>
                        <a:spcBef>
                          <a:spcPts val="0"/>
                        </a:spcBef>
                        <a:spcAft>
                          <a:spcPts val="0"/>
                        </a:spcAft>
                        <a:buClr>
                          <a:srgbClr val="FFFFFF"/>
                        </a:buClr>
                        <a:buSzPts val="2500"/>
                        <a:buFont typeface="Fira Sans"/>
                        <a:buNone/>
                      </a:pPr>
                      <a:r>
                        <a:rPr lang="en-US" sz="2500" u="none" strike="noStrike" cap="none">
                          <a:solidFill>
                            <a:srgbClr val="FFFFFF"/>
                          </a:solidFill>
                          <a:latin typeface="Century Gothic" panose="020B0502020202020204" pitchFamily="34" charset="0"/>
                          <a:ea typeface="Fira Sans"/>
                          <a:cs typeface="Fira Sans"/>
                          <a:sym typeface="Fira Sans"/>
                        </a:rPr>
                        <a:t>6.5%</a:t>
                      </a:r>
                      <a:endParaRPr sz="1400" u="none" strike="noStrike" cap="none">
                        <a:latin typeface="Century Gothic" panose="020B0502020202020204" pitchFamily="34" charset="0"/>
                      </a:endParaRPr>
                    </a:p>
                  </a:txBody>
                  <a:tcPr marL="190500" marR="190500" marT="190500" marB="190500" anchor="ct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7A3AE"/>
                    </a:solidFill>
                  </a:tcPr>
                </a:tc>
                <a:tc>
                  <a:txBody>
                    <a:bodyPr/>
                    <a:lstStyle/>
                    <a:p>
                      <a:pPr marL="0" marR="0" lvl="0" indent="0" algn="ctr" rtl="0">
                        <a:lnSpc>
                          <a:spcPct val="144000"/>
                        </a:lnSpc>
                        <a:spcBef>
                          <a:spcPts val="0"/>
                        </a:spcBef>
                        <a:spcAft>
                          <a:spcPts val="0"/>
                        </a:spcAft>
                        <a:buClr>
                          <a:srgbClr val="FFFFFF"/>
                        </a:buClr>
                        <a:buSzPts val="2500"/>
                        <a:buFont typeface="Fira Sans"/>
                        <a:buNone/>
                      </a:pPr>
                      <a:r>
                        <a:rPr lang="en-US" sz="2500" u="none" strike="noStrike" cap="none" dirty="0">
                          <a:solidFill>
                            <a:srgbClr val="FFFFFF"/>
                          </a:solidFill>
                          <a:latin typeface="Century Gothic" panose="020B0502020202020204" pitchFamily="34" charset="0"/>
                          <a:ea typeface="Fira Sans"/>
                          <a:cs typeface="Fira Sans"/>
                          <a:sym typeface="Fira Sans"/>
                        </a:rPr>
                        <a:t>$80,015</a:t>
                      </a:r>
                      <a:endParaRPr sz="1400" u="none" strike="noStrike" cap="none" dirty="0">
                        <a:latin typeface="Century Gothic" panose="020B0502020202020204" pitchFamily="34" charset="0"/>
                      </a:endParaRPr>
                    </a:p>
                  </a:txBody>
                  <a:tcPr marL="190500" marR="190500" marT="190500" marB="190500" anchor="ctr">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7A3AE"/>
                    </a:solidFill>
                  </a:tcPr>
                </a:tc>
                <a:extLst>
                  <a:ext uri="{0D108BD9-81ED-4DB2-BD59-A6C34878D82A}">
                    <a16:rowId xmlns:a16="http://schemas.microsoft.com/office/drawing/2014/main" val="10002"/>
                  </a:ext>
                </a:extLst>
              </a:tr>
              <a:tr h="1308850">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a:solidFill>
                            <a:srgbClr val="42738D"/>
                          </a:solidFill>
                          <a:latin typeface="Century Gothic" panose="020B0502020202020204" pitchFamily="34" charset="0"/>
                          <a:ea typeface="Fira Sans"/>
                          <a:cs typeface="Fira Sans"/>
                          <a:sym typeface="Fira Sans"/>
                        </a:rPr>
                        <a:t>35</a:t>
                      </a:r>
                      <a:endParaRPr sz="1400" u="none" strike="noStrike" cap="none">
                        <a:latin typeface="Century Gothic" panose="020B0502020202020204" pitchFamily="34" charset="0"/>
                      </a:endParaRPr>
                    </a:p>
                  </a:txBody>
                  <a:tcPr marL="190500" marR="190500" marT="190500" marB="190500" anchor="ctr">
                    <a:lnL w="9525" cap="flat" cmpd="sng">
                      <a:solidFill>
                        <a:srgbClr val="000000"/>
                      </a:solidFill>
                      <a:prstDash val="solid"/>
                      <a:round/>
                      <a:headEnd type="none" w="sm" len="sm"/>
                      <a:tailEnd type="none" w="sm" len="sm"/>
                    </a:lnL>
                    <a:lnR w="12700" cap="flat" cmpd="sng">
                      <a:solidFill>
                        <a:srgbClr val="97A3AE"/>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a:solidFill>
                            <a:srgbClr val="42738D"/>
                          </a:solidFill>
                          <a:latin typeface="Century Gothic" panose="020B0502020202020204" pitchFamily="34" charset="0"/>
                          <a:ea typeface="Fira Sans"/>
                          <a:cs typeface="Fira Sans"/>
                          <a:sym typeface="Fira Sans"/>
                        </a:rPr>
                        <a:t>$50</a:t>
                      </a:r>
                      <a:endParaRPr sz="1400" u="none" strike="noStrike" cap="none">
                        <a:latin typeface="Century Gothic" panose="020B0502020202020204" pitchFamily="34" charset="0"/>
                      </a:endParaRPr>
                    </a:p>
                  </a:txBody>
                  <a:tcPr marL="190500" marR="190500" marT="190500" marB="190500" anchor="ctr">
                    <a:lnL w="12700" cap="flat" cmpd="sng">
                      <a:solidFill>
                        <a:srgbClr val="97A3AE"/>
                      </a:solidFill>
                      <a:prstDash val="solid"/>
                      <a:round/>
                      <a:headEnd type="none" w="sm" len="sm"/>
                      <a:tailEnd type="none" w="sm" len="sm"/>
                    </a:lnL>
                    <a:lnR w="12700" cap="flat" cmpd="sng">
                      <a:solidFill>
                        <a:srgbClr val="97A3AE"/>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a:solidFill>
                            <a:srgbClr val="42738D"/>
                          </a:solidFill>
                          <a:latin typeface="Century Gothic" panose="020B0502020202020204" pitchFamily="34" charset="0"/>
                          <a:ea typeface="Fira Sans"/>
                          <a:cs typeface="Fira Sans"/>
                          <a:sym typeface="Fira Sans"/>
                        </a:rPr>
                        <a:t>6.5%</a:t>
                      </a:r>
                      <a:endParaRPr sz="1400" u="none" strike="noStrike" cap="none">
                        <a:latin typeface="Century Gothic" panose="020B0502020202020204" pitchFamily="34" charset="0"/>
                      </a:endParaRPr>
                    </a:p>
                  </a:txBody>
                  <a:tcPr marL="190500" marR="190500" marT="190500" marB="190500" anchor="ctr">
                    <a:lnL w="12700" cap="flat" cmpd="sng">
                      <a:solidFill>
                        <a:srgbClr val="97A3AE"/>
                      </a:solidFill>
                      <a:prstDash val="solid"/>
                      <a:round/>
                      <a:headEnd type="none" w="sm" len="sm"/>
                      <a:tailEnd type="none" w="sm" len="sm"/>
                    </a:lnL>
                    <a:lnR w="12700" cap="flat" cmpd="sng">
                      <a:solidFill>
                        <a:srgbClr val="97A3AE"/>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dirty="0">
                          <a:solidFill>
                            <a:srgbClr val="42738D"/>
                          </a:solidFill>
                          <a:latin typeface="Century Gothic" panose="020B0502020202020204" pitchFamily="34" charset="0"/>
                          <a:ea typeface="Fira Sans"/>
                          <a:cs typeface="Fira Sans"/>
                          <a:sym typeface="Fira Sans"/>
                        </a:rPr>
                        <a:t>$55,308</a:t>
                      </a:r>
                      <a:endParaRPr sz="1400" u="none" strike="noStrike" cap="none" dirty="0">
                        <a:latin typeface="Century Gothic" panose="020B0502020202020204" pitchFamily="34" charset="0"/>
                      </a:endParaRPr>
                    </a:p>
                  </a:txBody>
                  <a:tcPr marL="190500" marR="190500" marT="190500" marB="190500" anchor="ctr">
                    <a:lnL w="12700" cap="flat" cmpd="sng">
                      <a:solidFill>
                        <a:srgbClr val="97A3AE"/>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308850">
                <a:tc>
                  <a:txBody>
                    <a:bodyPr/>
                    <a:lstStyle/>
                    <a:p>
                      <a:pPr marL="0" marR="0" lvl="0" indent="0" algn="ctr" rtl="0">
                        <a:lnSpc>
                          <a:spcPct val="144000"/>
                        </a:lnSpc>
                        <a:spcBef>
                          <a:spcPts val="0"/>
                        </a:spcBef>
                        <a:spcAft>
                          <a:spcPts val="0"/>
                        </a:spcAft>
                        <a:buClr>
                          <a:srgbClr val="FFFFFF"/>
                        </a:buClr>
                        <a:buSzPts val="2500"/>
                        <a:buFont typeface="Fira Sans"/>
                        <a:buNone/>
                      </a:pPr>
                      <a:r>
                        <a:rPr lang="en-US" sz="2500" u="none" strike="noStrike" cap="none">
                          <a:solidFill>
                            <a:srgbClr val="FFFFFF"/>
                          </a:solidFill>
                          <a:latin typeface="Century Gothic" panose="020B0502020202020204" pitchFamily="34" charset="0"/>
                          <a:ea typeface="Fira Sans"/>
                          <a:cs typeface="Fira Sans"/>
                          <a:sym typeface="Fira Sans"/>
                        </a:rPr>
                        <a:t>40</a:t>
                      </a:r>
                      <a:endParaRPr sz="1400" u="none" strike="noStrike" cap="none">
                        <a:latin typeface="Century Gothic" panose="020B0502020202020204" pitchFamily="34" charset="0"/>
                      </a:endParaRPr>
                    </a:p>
                  </a:txBody>
                  <a:tcPr marL="190500" marR="190500" marT="190500" marB="190500" anchor="ctr">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7A3AE"/>
                    </a:solidFill>
                  </a:tcPr>
                </a:tc>
                <a:tc>
                  <a:txBody>
                    <a:bodyPr/>
                    <a:lstStyle/>
                    <a:p>
                      <a:pPr marL="0" marR="0" lvl="0" indent="0" algn="ctr" rtl="0">
                        <a:lnSpc>
                          <a:spcPct val="144000"/>
                        </a:lnSpc>
                        <a:spcBef>
                          <a:spcPts val="0"/>
                        </a:spcBef>
                        <a:spcAft>
                          <a:spcPts val="0"/>
                        </a:spcAft>
                        <a:buClr>
                          <a:srgbClr val="FFFFFF"/>
                        </a:buClr>
                        <a:buSzPts val="2500"/>
                        <a:buFont typeface="Fira Sans"/>
                        <a:buNone/>
                      </a:pPr>
                      <a:r>
                        <a:rPr lang="en-US" sz="2500" u="none" strike="noStrike" cap="none">
                          <a:solidFill>
                            <a:srgbClr val="FFFFFF"/>
                          </a:solidFill>
                          <a:latin typeface="Century Gothic" panose="020B0502020202020204" pitchFamily="34" charset="0"/>
                          <a:ea typeface="Fira Sans"/>
                          <a:cs typeface="Fira Sans"/>
                          <a:sym typeface="Fira Sans"/>
                        </a:rPr>
                        <a:t>$50</a:t>
                      </a:r>
                      <a:endParaRPr sz="1400" u="none" strike="noStrike" cap="none">
                        <a:latin typeface="Century Gothic" panose="020B0502020202020204" pitchFamily="34" charset="0"/>
                      </a:endParaRPr>
                    </a:p>
                  </a:txBody>
                  <a:tcPr marL="190500" marR="190500" marT="190500" marB="190500" anchor="ct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7A3AE"/>
                    </a:solidFill>
                  </a:tcPr>
                </a:tc>
                <a:tc>
                  <a:txBody>
                    <a:bodyPr/>
                    <a:lstStyle/>
                    <a:p>
                      <a:pPr marL="0" marR="0" lvl="0" indent="0" algn="ctr" rtl="0">
                        <a:lnSpc>
                          <a:spcPct val="144000"/>
                        </a:lnSpc>
                        <a:spcBef>
                          <a:spcPts val="0"/>
                        </a:spcBef>
                        <a:spcAft>
                          <a:spcPts val="0"/>
                        </a:spcAft>
                        <a:buClr>
                          <a:srgbClr val="FFFFFF"/>
                        </a:buClr>
                        <a:buSzPts val="2500"/>
                        <a:buFont typeface="Fira Sans"/>
                        <a:buNone/>
                      </a:pPr>
                      <a:r>
                        <a:rPr lang="en-US" sz="2500" u="none" strike="noStrike" cap="none">
                          <a:solidFill>
                            <a:srgbClr val="FFFFFF"/>
                          </a:solidFill>
                          <a:latin typeface="Century Gothic" panose="020B0502020202020204" pitchFamily="34" charset="0"/>
                          <a:ea typeface="Fira Sans"/>
                          <a:cs typeface="Fira Sans"/>
                          <a:sym typeface="Fira Sans"/>
                        </a:rPr>
                        <a:t>6.5%</a:t>
                      </a:r>
                      <a:endParaRPr sz="1400" u="none" strike="noStrike" cap="none">
                        <a:latin typeface="Century Gothic" panose="020B0502020202020204" pitchFamily="34" charset="0"/>
                      </a:endParaRPr>
                    </a:p>
                  </a:txBody>
                  <a:tcPr marL="190500" marR="190500" marT="190500" marB="190500" anchor="ct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7A3AE"/>
                    </a:solidFill>
                  </a:tcPr>
                </a:tc>
                <a:tc>
                  <a:txBody>
                    <a:bodyPr/>
                    <a:lstStyle/>
                    <a:p>
                      <a:pPr marL="0" marR="0" lvl="0" indent="0" algn="ctr" rtl="0">
                        <a:lnSpc>
                          <a:spcPct val="144000"/>
                        </a:lnSpc>
                        <a:spcBef>
                          <a:spcPts val="0"/>
                        </a:spcBef>
                        <a:spcAft>
                          <a:spcPts val="0"/>
                        </a:spcAft>
                        <a:buClr>
                          <a:srgbClr val="FFFFFF"/>
                        </a:buClr>
                        <a:buSzPts val="2500"/>
                        <a:buFont typeface="Fira Sans"/>
                        <a:buNone/>
                      </a:pPr>
                      <a:r>
                        <a:rPr lang="en-US" sz="2500" u="none" strike="noStrike" cap="none" dirty="0">
                          <a:solidFill>
                            <a:srgbClr val="FFFFFF"/>
                          </a:solidFill>
                          <a:latin typeface="Century Gothic" panose="020B0502020202020204" pitchFamily="34" charset="0"/>
                          <a:ea typeface="Fira Sans"/>
                          <a:cs typeface="Fira Sans"/>
                          <a:sym typeface="Fira Sans"/>
                        </a:rPr>
                        <a:t>$37,441</a:t>
                      </a:r>
                      <a:endParaRPr sz="1400" u="none" strike="noStrike" cap="none" dirty="0">
                        <a:latin typeface="Century Gothic" panose="020B0502020202020204" pitchFamily="34" charset="0"/>
                      </a:endParaRPr>
                    </a:p>
                  </a:txBody>
                  <a:tcPr marL="190500" marR="190500" marT="190500" marB="190500" anchor="ctr">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7A3AE"/>
                    </a:solidFill>
                  </a:tcPr>
                </a:tc>
                <a:extLst>
                  <a:ext uri="{0D108BD9-81ED-4DB2-BD59-A6C34878D82A}">
                    <a16:rowId xmlns:a16="http://schemas.microsoft.com/office/drawing/2014/main" val="10004"/>
                  </a:ext>
                </a:extLst>
              </a:tr>
              <a:tr h="1308850">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a:solidFill>
                            <a:srgbClr val="42738D"/>
                          </a:solidFill>
                          <a:latin typeface="Century Gothic" panose="020B0502020202020204" pitchFamily="34" charset="0"/>
                          <a:ea typeface="Fira Sans"/>
                          <a:cs typeface="Fira Sans"/>
                          <a:sym typeface="Fira Sans"/>
                        </a:rPr>
                        <a:t>45</a:t>
                      </a:r>
                      <a:endParaRPr sz="1400" u="none" strike="noStrike" cap="none">
                        <a:latin typeface="Century Gothic" panose="020B0502020202020204" pitchFamily="34" charset="0"/>
                      </a:endParaRPr>
                    </a:p>
                  </a:txBody>
                  <a:tcPr marL="190500" marR="190500" marT="190500" marB="190500" anchor="ctr">
                    <a:lnL w="9525" cap="flat" cmpd="sng">
                      <a:solidFill>
                        <a:srgbClr val="000000"/>
                      </a:solidFill>
                      <a:prstDash val="solid"/>
                      <a:round/>
                      <a:headEnd type="none" w="sm" len="sm"/>
                      <a:tailEnd type="none" w="sm" len="sm"/>
                    </a:lnL>
                    <a:lnR w="12700" cap="flat" cmpd="sng">
                      <a:solidFill>
                        <a:srgbClr val="97A3AE"/>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a:solidFill>
                            <a:srgbClr val="42738D"/>
                          </a:solidFill>
                          <a:latin typeface="Century Gothic" panose="020B0502020202020204" pitchFamily="34" charset="0"/>
                          <a:ea typeface="Fira Sans"/>
                          <a:cs typeface="Fira Sans"/>
                          <a:sym typeface="Fira Sans"/>
                        </a:rPr>
                        <a:t>$50</a:t>
                      </a:r>
                      <a:endParaRPr sz="1400" u="none" strike="noStrike" cap="none">
                        <a:latin typeface="Century Gothic" panose="020B0502020202020204" pitchFamily="34" charset="0"/>
                      </a:endParaRPr>
                    </a:p>
                  </a:txBody>
                  <a:tcPr marL="190500" marR="190500" marT="190500" marB="190500" anchor="ctr">
                    <a:lnL w="12700" cap="flat" cmpd="sng">
                      <a:solidFill>
                        <a:srgbClr val="97A3AE"/>
                      </a:solidFill>
                      <a:prstDash val="solid"/>
                      <a:round/>
                      <a:headEnd type="none" w="sm" len="sm"/>
                      <a:tailEnd type="none" w="sm" len="sm"/>
                    </a:lnL>
                    <a:lnR w="12700" cap="flat" cmpd="sng">
                      <a:solidFill>
                        <a:srgbClr val="97A3AE"/>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a:solidFill>
                            <a:srgbClr val="42738D"/>
                          </a:solidFill>
                          <a:latin typeface="Century Gothic" panose="020B0502020202020204" pitchFamily="34" charset="0"/>
                          <a:ea typeface="Fira Sans"/>
                          <a:cs typeface="Fira Sans"/>
                          <a:sym typeface="Fira Sans"/>
                        </a:rPr>
                        <a:t>6.5%</a:t>
                      </a:r>
                      <a:endParaRPr sz="1400" u="none" strike="noStrike" cap="none">
                        <a:latin typeface="Century Gothic" panose="020B0502020202020204" pitchFamily="34" charset="0"/>
                      </a:endParaRPr>
                    </a:p>
                  </a:txBody>
                  <a:tcPr marL="190500" marR="190500" marT="190500" marB="190500" anchor="ctr">
                    <a:lnL w="12700" cap="flat" cmpd="sng">
                      <a:solidFill>
                        <a:srgbClr val="97A3AE"/>
                      </a:solidFill>
                      <a:prstDash val="solid"/>
                      <a:round/>
                      <a:headEnd type="none" w="sm" len="sm"/>
                      <a:tailEnd type="none" w="sm" len="sm"/>
                    </a:lnL>
                    <a:lnR w="12700" cap="flat" cmpd="sng">
                      <a:solidFill>
                        <a:srgbClr val="97A3AE"/>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44000"/>
                        </a:lnSpc>
                        <a:spcBef>
                          <a:spcPts val="0"/>
                        </a:spcBef>
                        <a:spcAft>
                          <a:spcPts val="0"/>
                        </a:spcAft>
                        <a:buClr>
                          <a:srgbClr val="42738D"/>
                        </a:buClr>
                        <a:buSzPts val="2500"/>
                        <a:buFont typeface="Fira Sans"/>
                        <a:buNone/>
                      </a:pPr>
                      <a:r>
                        <a:rPr lang="en-US" sz="2500" u="none" strike="noStrike" cap="none" dirty="0">
                          <a:solidFill>
                            <a:srgbClr val="42738D"/>
                          </a:solidFill>
                          <a:latin typeface="Century Gothic" panose="020B0502020202020204" pitchFamily="34" charset="0"/>
                          <a:ea typeface="Fira Sans"/>
                          <a:cs typeface="Fira Sans"/>
                          <a:sym typeface="Fira Sans"/>
                        </a:rPr>
                        <a:t>$24,521</a:t>
                      </a:r>
                      <a:endParaRPr sz="1400" u="none" strike="noStrike" cap="none" dirty="0">
                        <a:latin typeface="Century Gothic" panose="020B0502020202020204" pitchFamily="34" charset="0"/>
                      </a:endParaRPr>
                    </a:p>
                  </a:txBody>
                  <a:tcPr marL="190500" marR="190500" marT="190500" marB="190500" anchor="ctr">
                    <a:lnL w="12700" cap="flat" cmpd="sng">
                      <a:solidFill>
                        <a:srgbClr val="97A3AE"/>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
        <p:nvSpPr>
          <p:cNvPr id="176" name="Google Shape;176;p6"/>
          <p:cNvSpPr txBox="1"/>
          <p:nvPr/>
        </p:nvSpPr>
        <p:spPr>
          <a:xfrm>
            <a:off x="1174954" y="659130"/>
            <a:ext cx="10660607"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Future Value Calculation: Cost of Waiting</a:t>
            </a:r>
            <a:endParaRPr sz="1400" b="0" i="0" u="none" strike="noStrike" cap="none">
              <a:solidFill>
                <a:srgbClr val="000000"/>
              </a:solidFill>
              <a:latin typeface="Century Gothic" panose="020B0502020202020204" pitchFamily="34" charset="0"/>
              <a:sym typeface="Arial"/>
            </a:endParaRPr>
          </a:p>
        </p:txBody>
      </p:sp>
      <p:pic>
        <p:nvPicPr>
          <p:cNvPr id="178" name="Google Shape;178;p6"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pic>
        <p:nvPicPr>
          <p:cNvPr id="181" name="Google Shape;181;p6" descr="—Pngtree—sleek black calculator on desk_15573425.png"/>
          <p:cNvPicPr preferRelativeResize="0"/>
          <p:nvPr/>
        </p:nvPicPr>
        <p:blipFill rotWithShape="1">
          <a:blip r:embed="rId5">
            <a:alphaModFix/>
          </a:blip>
          <a:srcRect/>
          <a:stretch/>
        </p:blipFill>
        <p:spPr>
          <a:xfrm>
            <a:off x="11464991" y="2786981"/>
            <a:ext cx="5723534" cy="57235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Shape 185"/>
        <p:cNvGrpSpPr/>
        <p:nvPr/>
      </p:nvGrpSpPr>
      <p:grpSpPr>
        <a:xfrm>
          <a:off x="0" y="0"/>
          <a:ext cx="0" cy="0"/>
          <a:chOff x="0" y="0"/>
          <a:chExt cx="0" cy="0"/>
        </a:xfrm>
      </p:grpSpPr>
      <p:pic>
        <p:nvPicPr>
          <p:cNvPr id="186" name="Google Shape;186;p7" descr="Image"/>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87" name="Google Shape;187;p7"/>
          <p:cNvSpPr txBox="1"/>
          <p:nvPr/>
        </p:nvSpPr>
        <p:spPr>
          <a:xfrm>
            <a:off x="1188125" y="3822700"/>
            <a:ext cx="8146943" cy="1938992"/>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42738D"/>
              </a:buClr>
              <a:buSzPts val="9000"/>
              <a:buFont typeface="Fira Sans"/>
              <a:buNone/>
            </a:pPr>
            <a:r>
              <a:rPr lang="en-US" sz="9000" b="1" i="0" u="none" strike="noStrike" cap="none" dirty="0">
                <a:solidFill>
                  <a:srgbClr val="42738D"/>
                </a:solidFill>
                <a:latin typeface="Century Gothic" panose="020B0502020202020204" pitchFamily="34" charset="0"/>
                <a:ea typeface="Fira Sans"/>
                <a:cs typeface="Fira Sans"/>
                <a:sym typeface="Fira Sans"/>
              </a:rPr>
              <a:t>MONEY MANAGEMENT</a:t>
            </a:r>
            <a:endParaRPr sz="1400" b="0" i="0" u="none" strike="noStrike" cap="none" dirty="0">
              <a:solidFill>
                <a:srgbClr val="000000"/>
              </a:solidFill>
              <a:latin typeface="Century Gothic" panose="020B0502020202020204" pitchFamily="34" charset="0"/>
              <a:sym typeface="Arial"/>
            </a:endParaRPr>
          </a:p>
        </p:txBody>
      </p:sp>
      <p:sp>
        <p:nvSpPr>
          <p:cNvPr id="188" name="Google Shape;188;p7"/>
          <p:cNvSpPr txBox="1"/>
          <p:nvPr/>
        </p:nvSpPr>
        <p:spPr>
          <a:xfrm>
            <a:off x="1188125" y="5834333"/>
            <a:ext cx="7417780" cy="103412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400"/>
              <a:buFont typeface="Fira Sans"/>
              <a:buNone/>
            </a:pPr>
            <a:r>
              <a:rPr lang="en-US" sz="2400" b="0" i="0" u="none" strike="noStrike" cap="none" dirty="0">
                <a:solidFill>
                  <a:srgbClr val="42738D"/>
                </a:solidFill>
                <a:latin typeface="Century Gothic" panose="020B0502020202020204" pitchFamily="34" charset="0"/>
                <a:ea typeface="Fira Sans"/>
                <a:cs typeface="Fira Sans"/>
                <a:sym typeface="Fira Sans"/>
              </a:rPr>
              <a:t>To better understand financial literacy, we can look at five key concepts.</a:t>
            </a:r>
            <a:endParaRPr sz="1400" b="0" i="0" u="none" strike="noStrike" cap="none" dirty="0">
              <a:solidFill>
                <a:srgbClr val="000000"/>
              </a:solidFill>
              <a:latin typeface="Century Gothic" panose="020B0502020202020204" pitchFamily="34" charset="0"/>
              <a:sym typeface="Arial"/>
            </a:endParaRPr>
          </a:p>
        </p:txBody>
      </p:sp>
      <p:sp>
        <p:nvSpPr>
          <p:cNvPr id="189" name="Google Shape;189;p7"/>
          <p:cNvSpPr/>
          <p:nvPr/>
        </p:nvSpPr>
        <p:spPr>
          <a:xfrm>
            <a:off x="9488020" y="1836104"/>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42738D"/>
              </a:buClr>
              <a:buSzPts val="1800"/>
              <a:buFont typeface="Calibri"/>
              <a:buNone/>
            </a:pPr>
            <a:endParaRPr sz="1800" b="0" i="0" u="none" strike="noStrike" cap="none">
              <a:solidFill>
                <a:srgbClr val="42738D"/>
              </a:solidFill>
              <a:latin typeface="Century Gothic" panose="020B0502020202020204" pitchFamily="34" charset="0"/>
              <a:ea typeface="Calibri"/>
              <a:cs typeface="Calibri"/>
              <a:sym typeface="Calibri"/>
            </a:endParaRPr>
          </a:p>
        </p:txBody>
      </p:sp>
      <p:sp>
        <p:nvSpPr>
          <p:cNvPr id="190" name="Google Shape;190;p7"/>
          <p:cNvSpPr txBox="1"/>
          <p:nvPr/>
        </p:nvSpPr>
        <p:spPr>
          <a:xfrm>
            <a:off x="9488020" y="1907744"/>
            <a:ext cx="917685" cy="718787"/>
          </a:xfrm>
          <a:prstGeom prst="rect">
            <a:avLst/>
          </a:prstGeom>
          <a:noFill/>
          <a:ln>
            <a:noFill/>
          </a:ln>
        </p:spPr>
        <p:txBody>
          <a:bodyPr spcFirstLastPara="1" wrap="square" lIns="50800" tIns="50800" rIns="50800" bIns="50800" anchor="ctr" anchorCtr="0">
            <a:spAutoFit/>
          </a:bodyPr>
          <a:lstStyle/>
          <a:p>
            <a:pPr marL="0" marR="0" lvl="0" indent="0" algn="ctr" rtl="0">
              <a:lnSpc>
                <a:spcPct val="142857"/>
              </a:lnSpc>
              <a:spcBef>
                <a:spcPts val="0"/>
              </a:spcBef>
              <a:spcAft>
                <a:spcPts val="0"/>
              </a:spcAft>
              <a:buClr>
                <a:srgbClr val="F8F7F0"/>
              </a:buClr>
              <a:buSzPts val="2800"/>
              <a:buFont typeface="Fira Sans SemiBold"/>
              <a:buNone/>
            </a:pPr>
            <a:r>
              <a:rPr lang="en-US" sz="2800" b="0" i="0" u="none" strike="noStrike" cap="none">
                <a:solidFill>
                  <a:srgbClr val="F8F7F0"/>
                </a:solidFill>
                <a:latin typeface="Century Gothic" panose="020B0502020202020204" pitchFamily="34" charset="0"/>
                <a:ea typeface="Fira Sans SemiBold"/>
                <a:cs typeface="Fira Sans SemiBold"/>
                <a:sym typeface="Fira Sans SemiBold"/>
              </a:rPr>
              <a:t>01</a:t>
            </a:r>
            <a:endParaRPr sz="1400" b="0" i="0" u="none" strike="noStrike" cap="none">
              <a:solidFill>
                <a:srgbClr val="000000"/>
              </a:solidFill>
              <a:latin typeface="Century Gothic" panose="020B0502020202020204" pitchFamily="34" charset="0"/>
              <a:sym typeface="Arial"/>
            </a:endParaRPr>
          </a:p>
        </p:txBody>
      </p:sp>
      <p:sp>
        <p:nvSpPr>
          <p:cNvPr id="191" name="Google Shape;191;p7"/>
          <p:cNvSpPr txBox="1"/>
          <p:nvPr/>
        </p:nvSpPr>
        <p:spPr>
          <a:xfrm>
            <a:off x="10819733" y="1617848"/>
            <a:ext cx="5650500" cy="1091837"/>
          </a:xfrm>
          <a:prstGeom prst="rect">
            <a:avLst/>
          </a:prstGeom>
          <a:noFill/>
          <a:ln>
            <a:noFill/>
          </a:ln>
        </p:spPr>
        <p:txBody>
          <a:bodyPr spcFirstLastPara="1" wrap="square" lIns="0" tIns="0" rIns="0" bIns="0" anchor="t" anchorCtr="0">
            <a:spAutoFit/>
          </a:bodyPr>
          <a:lstStyle/>
          <a:p>
            <a:pPr marL="0" marR="0" lvl="0" indent="0" algn="l" rtl="0">
              <a:lnSpc>
                <a:spcPct val="215151"/>
              </a:lnSpc>
              <a:spcBef>
                <a:spcPts val="0"/>
              </a:spcBef>
              <a:spcAft>
                <a:spcPts val="0"/>
              </a:spcAft>
              <a:buClr>
                <a:srgbClr val="42738D"/>
              </a:buClr>
              <a:buSzPts val="3300"/>
              <a:buFont typeface="Fira Sans"/>
              <a:buNone/>
            </a:pPr>
            <a:r>
              <a:rPr lang="en-US" sz="3300" b="1" i="0" u="none" strike="noStrike" cap="none" dirty="0">
                <a:solidFill>
                  <a:srgbClr val="42738D"/>
                </a:solidFill>
                <a:latin typeface="Century Gothic" panose="020B0502020202020204" pitchFamily="34" charset="0"/>
                <a:ea typeface="Fira Sans"/>
                <a:cs typeface="Fira Sans"/>
                <a:sym typeface="Fira Sans"/>
              </a:rPr>
              <a:t>Budgeting</a:t>
            </a:r>
            <a:endParaRPr sz="1400" b="0" i="0" u="none" strike="noStrike" cap="none" dirty="0">
              <a:solidFill>
                <a:srgbClr val="000000"/>
              </a:solidFill>
              <a:latin typeface="Century Gothic" panose="020B0502020202020204" pitchFamily="34" charset="0"/>
              <a:sym typeface="Arial"/>
            </a:endParaRPr>
          </a:p>
        </p:txBody>
      </p:sp>
      <p:sp>
        <p:nvSpPr>
          <p:cNvPr id="192" name="Google Shape;192;p7"/>
          <p:cNvSpPr/>
          <p:nvPr/>
        </p:nvSpPr>
        <p:spPr>
          <a:xfrm>
            <a:off x="9488020" y="3274286"/>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1A428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193" name="Google Shape;193;p7"/>
          <p:cNvSpPr txBox="1"/>
          <p:nvPr/>
        </p:nvSpPr>
        <p:spPr>
          <a:xfrm>
            <a:off x="9488020" y="3354549"/>
            <a:ext cx="917685" cy="701539"/>
          </a:xfrm>
          <a:prstGeom prst="rect">
            <a:avLst/>
          </a:prstGeom>
          <a:noFill/>
          <a:ln>
            <a:noFill/>
          </a:ln>
        </p:spPr>
        <p:txBody>
          <a:bodyPr spcFirstLastPara="1" wrap="square" lIns="50800" tIns="50800" rIns="50800" bIns="50800" anchor="ctr" anchorCtr="0">
            <a:spAutoFit/>
          </a:bodyPr>
          <a:lstStyle/>
          <a:p>
            <a:pPr marL="0" marR="0" lvl="0" indent="0" algn="ctr" rtl="0">
              <a:lnSpc>
                <a:spcPct val="139285"/>
              </a:lnSpc>
              <a:spcBef>
                <a:spcPts val="0"/>
              </a:spcBef>
              <a:spcAft>
                <a:spcPts val="0"/>
              </a:spcAft>
              <a:buClr>
                <a:srgbClr val="F8F7F0"/>
              </a:buClr>
              <a:buSzPts val="2800"/>
              <a:buFont typeface="Arial"/>
              <a:buNone/>
            </a:pPr>
            <a:r>
              <a:rPr lang="en-US" sz="2800" b="1" i="0" u="none" strike="noStrike" cap="none">
                <a:solidFill>
                  <a:srgbClr val="F8F7F0"/>
                </a:solidFill>
                <a:latin typeface="Century Gothic" panose="020B0502020202020204" pitchFamily="34" charset="0"/>
                <a:sym typeface="Arial"/>
              </a:rPr>
              <a:t>02</a:t>
            </a:r>
            <a:endParaRPr sz="1400" b="0" i="0" u="none" strike="noStrike" cap="none">
              <a:solidFill>
                <a:srgbClr val="000000"/>
              </a:solidFill>
              <a:latin typeface="Century Gothic" panose="020B0502020202020204" pitchFamily="34" charset="0"/>
              <a:sym typeface="Arial"/>
            </a:endParaRPr>
          </a:p>
        </p:txBody>
      </p:sp>
      <p:sp>
        <p:nvSpPr>
          <p:cNvPr id="194" name="Google Shape;194;p7"/>
          <p:cNvSpPr/>
          <p:nvPr/>
        </p:nvSpPr>
        <p:spPr>
          <a:xfrm>
            <a:off x="9488020" y="4712468"/>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8E2A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195" name="Google Shape;195;p7"/>
          <p:cNvSpPr txBox="1"/>
          <p:nvPr/>
        </p:nvSpPr>
        <p:spPr>
          <a:xfrm>
            <a:off x="9488020" y="4792731"/>
            <a:ext cx="917685" cy="701539"/>
          </a:xfrm>
          <a:prstGeom prst="rect">
            <a:avLst/>
          </a:prstGeom>
          <a:noFill/>
          <a:ln>
            <a:noFill/>
          </a:ln>
        </p:spPr>
        <p:txBody>
          <a:bodyPr spcFirstLastPara="1" wrap="square" lIns="50800" tIns="50800" rIns="50800" bIns="50800" anchor="ctr" anchorCtr="0">
            <a:spAutoFit/>
          </a:bodyPr>
          <a:lstStyle/>
          <a:p>
            <a:pPr marL="0" marR="0" lvl="0" indent="0" algn="ctr" rtl="0">
              <a:lnSpc>
                <a:spcPct val="139285"/>
              </a:lnSpc>
              <a:spcBef>
                <a:spcPts val="0"/>
              </a:spcBef>
              <a:spcAft>
                <a:spcPts val="0"/>
              </a:spcAft>
              <a:buClr>
                <a:srgbClr val="F8F7F0"/>
              </a:buClr>
              <a:buSzPts val="2800"/>
              <a:buFont typeface="Arial"/>
              <a:buNone/>
            </a:pPr>
            <a:r>
              <a:rPr lang="en-US" sz="2800" b="1" i="0" u="none" strike="noStrike" cap="none">
                <a:solidFill>
                  <a:srgbClr val="F8F7F0"/>
                </a:solidFill>
                <a:latin typeface="Century Gothic" panose="020B0502020202020204" pitchFamily="34" charset="0"/>
                <a:sym typeface="Arial"/>
              </a:rPr>
              <a:t>03</a:t>
            </a:r>
            <a:endParaRPr sz="1400" b="0" i="0" u="none" strike="noStrike" cap="none">
              <a:solidFill>
                <a:srgbClr val="000000"/>
              </a:solidFill>
              <a:latin typeface="Century Gothic" panose="020B0502020202020204" pitchFamily="34" charset="0"/>
              <a:sym typeface="Arial"/>
            </a:endParaRPr>
          </a:p>
        </p:txBody>
      </p:sp>
      <p:sp>
        <p:nvSpPr>
          <p:cNvPr id="196" name="Google Shape;196;p7"/>
          <p:cNvSpPr/>
          <p:nvPr/>
        </p:nvSpPr>
        <p:spPr>
          <a:xfrm>
            <a:off x="9488020" y="6150648"/>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B78B1E"/>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197" name="Google Shape;197;p7"/>
          <p:cNvSpPr txBox="1"/>
          <p:nvPr/>
        </p:nvSpPr>
        <p:spPr>
          <a:xfrm>
            <a:off x="9488020" y="6230912"/>
            <a:ext cx="917685" cy="701539"/>
          </a:xfrm>
          <a:prstGeom prst="rect">
            <a:avLst/>
          </a:prstGeom>
          <a:noFill/>
          <a:ln>
            <a:noFill/>
          </a:ln>
        </p:spPr>
        <p:txBody>
          <a:bodyPr spcFirstLastPara="1" wrap="square" lIns="50800" tIns="50800" rIns="50800" bIns="50800" anchor="ctr" anchorCtr="0">
            <a:spAutoFit/>
          </a:bodyPr>
          <a:lstStyle/>
          <a:p>
            <a:pPr marL="0" marR="0" lvl="0" indent="0" algn="ctr" rtl="0">
              <a:lnSpc>
                <a:spcPct val="139285"/>
              </a:lnSpc>
              <a:spcBef>
                <a:spcPts val="0"/>
              </a:spcBef>
              <a:spcAft>
                <a:spcPts val="0"/>
              </a:spcAft>
              <a:buClr>
                <a:srgbClr val="F8F7F0"/>
              </a:buClr>
              <a:buSzPts val="2800"/>
              <a:buFont typeface="Arial"/>
              <a:buNone/>
            </a:pPr>
            <a:r>
              <a:rPr lang="en-US" sz="2800" b="1" i="0" u="none" strike="noStrike" cap="none">
                <a:solidFill>
                  <a:srgbClr val="F8F7F0"/>
                </a:solidFill>
                <a:latin typeface="Century Gothic" panose="020B0502020202020204" pitchFamily="34" charset="0"/>
                <a:sym typeface="Arial"/>
              </a:rPr>
              <a:t>04</a:t>
            </a:r>
            <a:endParaRPr sz="1400" b="0" i="0" u="none" strike="noStrike" cap="none">
              <a:solidFill>
                <a:srgbClr val="000000"/>
              </a:solidFill>
              <a:latin typeface="Century Gothic" panose="020B0502020202020204" pitchFamily="34" charset="0"/>
              <a:sym typeface="Arial"/>
            </a:endParaRPr>
          </a:p>
        </p:txBody>
      </p:sp>
      <p:sp>
        <p:nvSpPr>
          <p:cNvPr id="198" name="Google Shape;198;p7"/>
          <p:cNvSpPr/>
          <p:nvPr/>
        </p:nvSpPr>
        <p:spPr>
          <a:xfrm>
            <a:off x="9488020" y="7588831"/>
            <a:ext cx="917676" cy="862056"/>
          </a:xfrm>
          <a:custGeom>
            <a:avLst/>
            <a:gdLst/>
            <a:ahLst/>
            <a:cxnLst/>
            <a:rect l="l" t="t" r="r" b="b"/>
            <a:pathLst>
              <a:path w="21600" h="21600" extrusionOk="0">
                <a:moveTo>
                  <a:pt x="10145" y="0"/>
                </a:moveTo>
                <a:lnTo>
                  <a:pt x="11455" y="0"/>
                </a:lnTo>
                <a:cubicBezTo>
                  <a:pt x="17058" y="0"/>
                  <a:pt x="21600" y="4835"/>
                  <a:pt x="21600" y="10800"/>
                </a:cubicBezTo>
                <a:cubicBezTo>
                  <a:pt x="21600" y="16765"/>
                  <a:pt x="17058" y="21600"/>
                  <a:pt x="11455" y="21600"/>
                </a:cubicBezTo>
                <a:lnTo>
                  <a:pt x="10145" y="21600"/>
                </a:lnTo>
                <a:cubicBezTo>
                  <a:pt x="4542" y="21600"/>
                  <a:pt x="0" y="16765"/>
                  <a:pt x="0" y="10800"/>
                </a:cubicBezTo>
                <a:cubicBezTo>
                  <a:pt x="0" y="4835"/>
                  <a:pt x="4542" y="0"/>
                  <a:pt x="10145" y="0"/>
                </a:cubicBezTo>
                <a:close/>
              </a:path>
            </a:pathLst>
          </a:custGeom>
          <a:solidFill>
            <a:srgbClr val="231F20"/>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199" name="Google Shape;199;p7"/>
          <p:cNvSpPr txBox="1"/>
          <p:nvPr/>
        </p:nvSpPr>
        <p:spPr>
          <a:xfrm>
            <a:off x="9488020" y="7669094"/>
            <a:ext cx="917685" cy="701539"/>
          </a:xfrm>
          <a:prstGeom prst="rect">
            <a:avLst/>
          </a:prstGeom>
          <a:noFill/>
          <a:ln>
            <a:noFill/>
          </a:ln>
        </p:spPr>
        <p:txBody>
          <a:bodyPr spcFirstLastPara="1" wrap="square" lIns="50800" tIns="50800" rIns="50800" bIns="50800" anchor="ctr" anchorCtr="0">
            <a:spAutoFit/>
          </a:bodyPr>
          <a:lstStyle/>
          <a:p>
            <a:pPr marL="0" marR="0" lvl="0" indent="0" algn="ctr" rtl="0">
              <a:lnSpc>
                <a:spcPct val="139285"/>
              </a:lnSpc>
              <a:spcBef>
                <a:spcPts val="0"/>
              </a:spcBef>
              <a:spcAft>
                <a:spcPts val="0"/>
              </a:spcAft>
              <a:buClr>
                <a:srgbClr val="F8F7F0"/>
              </a:buClr>
              <a:buSzPts val="2800"/>
              <a:buFont typeface="Arial"/>
              <a:buNone/>
            </a:pPr>
            <a:r>
              <a:rPr lang="en-US" sz="2800" b="1" i="0" u="none" strike="noStrike" cap="none">
                <a:solidFill>
                  <a:srgbClr val="F8F7F0"/>
                </a:solidFill>
                <a:latin typeface="Century Gothic" panose="020B0502020202020204" pitchFamily="34" charset="0"/>
                <a:sym typeface="Arial"/>
              </a:rPr>
              <a:t>05</a:t>
            </a:r>
            <a:endParaRPr sz="1400" b="0" i="0" u="none" strike="noStrike" cap="none">
              <a:solidFill>
                <a:srgbClr val="000000"/>
              </a:solidFill>
              <a:latin typeface="Century Gothic" panose="020B0502020202020204" pitchFamily="34" charset="0"/>
              <a:sym typeface="Arial"/>
            </a:endParaRPr>
          </a:p>
        </p:txBody>
      </p:sp>
      <p:sp>
        <p:nvSpPr>
          <p:cNvPr id="200" name="Google Shape;200;p7"/>
          <p:cNvSpPr txBox="1"/>
          <p:nvPr/>
        </p:nvSpPr>
        <p:spPr>
          <a:xfrm>
            <a:off x="10819733" y="3400518"/>
            <a:ext cx="5650500" cy="6096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Saving</a:t>
            </a:r>
            <a:endParaRPr sz="1400" b="0" i="0" u="none" strike="noStrike" cap="none">
              <a:solidFill>
                <a:srgbClr val="000000"/>
              </a:solidFill>
              <a:latin typeface="Century Gothic" panose="020B0502020202020204" pitchFamily="34" charset="0"/>
              <a:sym typeface="Arial"/>
            </a:endParaRPr>
          </a:p>
        </p:txBody>
      </p:sp>
      <p:sp>
        <p:nvSpPr>
          <p:cNvPr id="201" name="Google Shape;201;p7"/>
          <p:cNvSpPr txBox="1"/>
          <p:nvPr/>
        </p:nvSpPr>
        <p:spPr>
          <a:xfrm>
            <a:off x="10819733" y="4838700"/>
            <a:ext cx="5650500" cy="6096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Investing</a:t>
            </a:r>
            <a:endParaRPr sz="1400" b="0" i="0" u="none" strike="noStrike" cap="none">
              <a:solidFill>
                <a:srgbClr val="000000"/>
              </a:solidFill>
              <a:latin typeface="Century Gothic" panose="020B0502020202020204" pitchFamily="34" charset="0"/>
              <a:sym typeface="Arial"/>
            </a:endParaRPr>
          </a:p>
        </p:txBody>
      </p:sp>
      <p:sp>
        <p:nvSpPr>
          <p:cNvPr id="202" name="Google Shape;202;p7"/>
          <p:cNvSpPr txBox="1"/>
          <p:nvPr/>
        </p:nvSpPr>
        <p:spPr>
          <a:xfrm>
            <a:off x="10819733" y="6276880"/>
            <a:ext cx="5650500" cy="6096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Borrowing</a:t>
            </a:r>
            <a:endParaRPr sz="1400" b="0" i="0" u="none" strike="noStrike" cap="none">
              <a:solidFill>
                <a:srgbClr val="000000"/>
              </a:solidFill>
              <a:latin typeface="Century Gothic" panose="020B0502020202020204" pitchFamily="34" charset="0"/>
              <a:sym typeface="Arial"/>
            </a:endParaRPr>
          </a:p>
        </p:txBody>
      </p:sp>
      <p:sp>
        <p:nvSpPr>
          <p:cNvPr id="203" name="Google Shape;203;p7"/>
          <p:cNvSpPr txBox="1"/>
          <p:nvPr/>
        </p:nvSpPr>
        <p:spPr>
          <a:xfrm>
            <a:off x="10819733" y="7715063"/>
            <a:ext cx="5650500" cy="6096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Planning for the Future</a:t>
            </a:r>
            <a:endParaRPr sz="1400" b="0" i="0" u="none" strike="noStrike" cap="none">
              <a:solidFill>
                <a:srgbClr val="000000"/>
              </a:solidFill>
              <a:latin typeface="Century Gothic" panose="020B0502020202020204" pitchFamily="34" charset="0"/>
              <a:sym typeface="Arial"/>
            </a:endParaRPr>
          </a:p>
        </p:txBody>
      </p:sp>
      <p:pic>
        <p:nvPicPr>
          <p:cNvPr id="204" name="Google Shape;204;p7"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cxnSp>
        <p:nvCxnSpPr>
          <p:cNvPr id="207" name="Google Shape;207;p7"/>
          <p:cNvCxnSpPr/>
          <p:nvPr/>
        </p:nvCxnSpPr>
        <p:spPr>
          <a:xfrm>
            <a:off x="9550400" y="2957970"/>
            <a:ext cx="7026437" cy="1"/>
          </a:xfrm>
          <a:prstGeom prst="straightConnector1">
            <a:avLst/>
          </a:prstGeom>
          <a:noFill/>
          <a:ln w="38100" cap="flat" cmpd="sng">
            <a:solidFill>
              <a:srgbClr val="97A3AE"/>
            </a:solidFill>
            <a:prstDash val="solid"/>
            <a:round/>
            <a:headEnd type="none" w="sm" len="sm"/>
            <a:tailEnd type="none" w="sm" len="sm"/>
          </a:ln>
        </p:spPr>
      </p:cxnSp>
      <p:cxnSp>
        <p:nvCxnSpPr>
          <p:cNvPr id="208" name="Google Shape;208;p7"/>
          <p:cNvCxnSpPr/>
          <p:nvPr/>
        </p:nvCxnSpPr>
        <p:spPr>
          <a:xfrm>
            <a:off x="9550400" y="5834333"/>
            <a:ext cx="7026437" cy="1"/>
          </a:xfrm>
          <a:prstGeom prst="straightConnector1">
            <a:avLst/>
          </a:prstGeom>
          <a:noFill/>
          <a:ln w="38100" cap="flat" cmpd="sng">
            <a:solidFill>
              <a:srgbClr val="97A3AE"/>
            </a:solidFill>
            <a:prstDash val="solid"/>
            <a:round/>
            <a:headEnd type="none" w="sm" len="sm"/>
            <a:tailEnd type="none" w="sm" len="sm"/>
          </a:ln>
        </p:spPr>
      </p:cxnSp>
      <p:cxnSp>
        <p:nvCxnSpPr>
          <p:cNvPr id="209" name="Google Shape;209;p7"/>
          <p:cNvCxnSpPr/>
          <p:nvPr/>
        </p:nvCxnSpPr>
        <p:spPr>
          <a:xfrm>
            <a:off x="9550400" y="7272514"/>
            <a:ext cx="7026437" cy="1"/>
          </a:xfrm>
          <a:prstGeom prst="straightConnector1">
            <a:avLst/>
          </a:prstGeom>
          <a:noFill/>
          <a:ln w="38100" cap="flat" cmpd="sng">
            <a:solidFill>
              <a:srgbClr val="97A3AE"/>
            </a:solidFill>
            <a:prstDash val="solid"/>
            <a:round/>
            <a:headEnd type="none" w="sm" len="sm"/>
            <a:tailEnd type="none" w="sm" len="sm"/>
          </a:ln>
        </p:spPr>
      </p:cxnSp>
      <p:cxnSp>
        <p:nvCxnSpPr>
          <p:cNvPr id="210" name="Google Shape;210;p7"/>
          <p:cNvCxnSpPr/>
          <p:nvPr/>
        </p:nvCxnSpPr>
        <p:spPr>
          <a:xfrm>
            <a:off x="9550400" y="8767211"/>
            <a:ext cx="7026437" cy="1"/>
          </a:xfrm>
          <a:prstGeom prst="straightConnector1">
            <a:avLst/>
          </a:prstGeom>
          <a:noFill/>
          <a:ln w="38100" cap="flat" cmpd="sng">
            <a:solidFill>
              <a:srgbClr val="97A3AE"/>
            </a:solidFill>
            <a:prstDash val="solid"/>
            <a:round/>
            <a:headEnd type="none" w="sm" len="sm"/>
            <a:tailEnd type="none" w="sm" len="sm"/>
          </a:ln>
        </p:spPr>
      </p:cxnSp>
      <p:cxnSp>
        <p:nvCxnSpPr>
          <p:cNvPr id="211" name="Google Shape;211;p7"/>
          <p:cNvCxnSpPr/>
          <p:nvPr/>
        </p:nvCxnSpPr>
        <p:spPr>
          <a:xfrm>
            <a:off x="9550400" y="4452666"/>
            <a:ext cx="7026437" cy="1"/>
          </a:xfrm>
          <a:prstGeom prst="straightConnector1">
            <a:avLst/>
          </a:prstGeom>
          <a:noFill/>
          <a:ln w="38100" cap="flat" cmpd="sng">
            <a:solidFill>
              <a:srgbClr val="97A3AE"/>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Shape 215"/>
        <p:cNvGrpSpPr/>
        <p:nvPr/>
      </p:nvGrpSpPr>
      <p:grpSpPr>
        <a:xfrm>
          <a:off x="0" y="0"/>
          <a:ext cx="0" cy="0"/>
          <a:chOff x="0" y="0"/>
          <a:chExt cx="0" cy="0"/>
        </a:xfrm>
      </p:grpSpPr>
      <p:pic>
        <p:nvPicPr>
          <p:cNvPr id="216" name="Google Shape;216;p8" descr="Image"/>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17" name="Google Shape;217;p8"/>
          <p:cNvSpPr txBox="1"/>
          <p:nvPr/>
        </p:nvSpPr>
        <p:spPr>
          <a:xfrm>
            <a:off x="1117600" y="1938684"/>
            <a:ext cx="2009243" cy="933589"/>
          </a:xfrm>
          <a:prstGeom prst="rect">
            <a:avLst/>
          </a:prstGeom>
          <a:noFill/>
          <a:ln>
            <a:noFill/>
          </a:ln>
        </p:spPr>
        <p:txBody>
          <a:bodyPr spcFirstLastPara="1" wrap="square" lIns="50800" tIns="50800" rIns="50800" bIns="50800" anchor="ctr" anchorCtr="0">
            <a:spAutoFit/>
          </a:bodyPr>
          <a:lstStyle/>
          <a:p>
            <a:pPr marL="0" marR="0" lvl="0" indent="0" algn="l" rtl="0">
              <a:lnSpc>
                <a:spcPct val="60000"/>
              </a:lnSpc>
              <a:spcBef>
                <a:spcPts val="0"/>
              </a:spcBef>
              <a:spcAft>
                <a:spcPts val="0"/>
              </a:spcAft>
              <a:buClr>
                <a:srgbClr val="42738D"/>
              </a:buClr>
              <a:buSzPts val="9000"/>
              <a:buFont typeface="Fira Sans"/>
              <a:buNone/>
            </a:pPr>
            <a:r>
              <a:rPr lang="en-US" sz="9000" b="1" i="0" u="none" strike="noStrike" cap="none">
                <a:solidFill>
                  <a:srgbClr val="42738D"/>
                </a:solidFill>
                <a:latin typeface="Century Gothic" panose="020B0502020202020204" pitchFamily="34" charset="0"/>
                <a:ea typeface="Fira Sans"/>
                <a:cs typeface="Fira Sans"/>
                <a:sym typeface="Fira Sans"/>
              </a:rPr>
              <a:t>01</a:t>
            </a:r>
            <a:endParaRPr sz="1400" b="0" i="0" u="none" strike="noStrike" cap="none">
              <a:solidFill>
                <a:srgbClr val="000000"/>
              </a:solidFill>
              <a:latin typeface="Century Gothic" panose="020B0502020202020204" pitchFamily="34" charset="0"/>
              <a:sym typeface="Arial"/>
            </a:endParaRPr>
          </a:p>
        </p:txBody>
      </p:sp>
      <p:sp>
        <p:nvSpPr>
          <p:cNvPr id="218" name="Google Shape;218;p8"/>
          <p:cNvSpPr/>
          <p:nvPr/>
        </p:nvSpPr>
        <p:spPr>
          <a:xfrm>
            <a:off x="0" y="8042475"/>
            <a:ext cx="17145900" cy="1848000"/>
          </a:xfrm>
          <a:prstGeom prst="rect">
            <a:avLst/>
          </a:pr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19" name="Google Shape;219;p8"/>
          <p:cNvSpPr txBox="1"/>
          <p:nvPr/>
        </p:nvSpPr>
        <p:spPr>
          <a:xfrm>
            <a:off x="1190074" y="1053228"/>
            <a:ext cx="6730404" cy="721095"/>
          </a:xfrm>
          <a:prstGeom prst="rect">
            <a:avLst/>
          </a:prstGeom>
          <a:noFill/>
          <a:ln>
            <a:noFill/>
          </a:ln>
        </p:spPr>
        <p:txBody>
          <a:bodyPr spcFirstLastPara="1" wrap="square" lIns="0" tIns="0" rIns="0" bIns="0" anchor="t" anchorCtr="0">
            <a:spAutoFit/>
          </a:bodyPr>
          <a:lstStyle/>
          <a:p>
            <a:pPr marL="0" marR="0" lvl="0" indent="0" algn="l" rtl="0">
              <a:lnSpc>
                <a:spcPct val="142424"/>
              </a:lnSpc>
              <a:spcBef>
                <a:spcPts val="0"/>
              </a:spcBef>
              <a:spcAft>
                <a:spcPts val="0"/>
              </a:spcAft>
              <a:buClr>
                <a:srgbClr val="42738D"/>
              </a:buClr>
              <a:buSzPts val="3300"/>
              <a:buFont typeface="Fira Sans"/>
              <a:buNone/>
            </a:pPr>
            <a:r>
              <a:rPr lang="en-US" sz="3300" b="1" i="0" u="none" strike="noStrike" cap="none">
                <a:solidFill>
                  <a:srgbClr val="42738D"/>
                </a:solidFill>
                <a:latin typeface="Century Gothic" panose="020B0502020202020204" pitchFamily="34" charset="0"/>
                <a:ea typeface="Fira Sans"/>
                <a:cs typeface="Fira Sans"/>
                <a:sym typeface="Fira Sans"/>
              </a:rPr>
              <a:t>MONEY MANAGEMENT</a:t>
            </a:r>
            <a:endParaRPr sz="1400" b="0" i="0" u="none" strike="noStrike" cap="none">
              <a:solidFill>
                <a:srgbClr val="000000"/>
              </a:solidFill>
              <a:latin typeface="Century Gothic" panose="020B0502020202020204" pitchFamily="34" charset="0"/>
              <a:sym typeface="Arial"/>
            </a:endParaRPr>
          </a:p>
        </p:txBody>
      </p:sp>
      <p:sp>
        <p:nvSpPr>
          <p:cNvPr id="220" name="Google Shape;220;p8"/>
          <p:cNvSpPr txBox="1"/>
          <p:nvPr/>
        </p:nvSpPr>
        <p:spPr>
          <a:xfrm>
            <a:off x="9454421" y="1053228"/>
            <a:ext cx="6730403" cy="215443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500"/>
              <a:buFont typeface="Fira Sans"/>
              <a:buNone/>
            </a:pPr>
            <a:r>
              <a:rPr lang="en-US" sz="2500" b="1" i="0" u="none" strike="noStrike" cap="none" dirty="0">
                <a:solidFill>
                  <a:srgbClr val="42738D"/>
                </a:solidFill>
                <a:latin typeface="Century Gothic" panose="020B0502020202020204" pitchFamily="34" charset="0"/>
                <a:ea typeface="Fira Sans"/>
                <a:cs typeface="Fira Sans"/>
                <a:sym typeface="Fira Sans"/>
              </a:rPr>
              <a:t>Budgeting involves having a spending plan based on your income and expenses. To create a budget, you need to consider the following:</a:t>
            </a:r>
            <a:endParaRPr sz="1400" b="0" i="0" u="none" strike="noStrike" cap="none" dirty="0">
              <a:solidFill>
                <a:srgbClr val="000000"/>
              </a:solidFill>
              <a:latin typeface="Century Gothic" panose="020B0502020202020204" pitchFamily="34" charset="0"/>
              <a:sym typeface="Arial"/>
            </a:endParaRPr>
          </a:p>
        </p:txBody>
      </p:sp>
      <p:sp>
        <p:nvSpPr>
          <p:cNvPr id="221" name="Google Shape;221;p8"/>
          <p:cNvSpPr txBox="1"/>
          <p:nvPr/>
        </p:nvSpPr>
        <p:spPr>
          <a:xfrm>
            <a:off x="1139702" y="2846758"/>
            <a:ext cx="6482540" cy="1384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2738D"/>
              </a:buClr>
              <a:buSzPts val="9000"/>
              <a:buFont typeface="Fira Sans"/>
              <a:buNone/>
            </a:pPr>
            <a:r>
              <a:rPr lang="en-US" sz="9000" b="1" i="0" u="none" strike="noStrike" cap="none">
                <a:solidFill>
                  <a:srgbClr val="42738D"/>
                </a:solidFill>
                <a:latin typeface="Century Gothic" panose="020B0502020202020204" pitchFamily="34" charset="0"/>
                <a:ea typeface="Fira Sans"/>
                <a:cs typeface="Fira Sans"/>
                <a:sym typeface="Fira Sans"/>
              </a:rPr>
              <a:t>BUDGETING</a:t>
            </a:r>
            <a:endParaRPr sz="1400" b="0" i="0" u="none" strike="noStrike" cap="none">
              <a:solidFill>
                <a:srgbClr val="000000"/>
              </a:solidFill>
              <a:latin typeface="Century Gothic" panose="020B0502020202020204" pitchFamily="34" charset="0"/>
              <a:sym typeface="Arial"/>
            </a:endParaRPr>
          </a:p>
        </p:txBody>
      </p:sp>
      <p:sp>
        <p:nvSpPr>
          <p:cNvPr id="222" name="Google Shape;222;p8"/>
          <p:cNvSpPr txBox="1"/>
          <p:nvPr/>
        </p:nvSpPr>
        <p:spPr>
          <a:xfrm>
            <a:off x="9144000" y="3317073"/>
            <a:ext cx="7241976" cy="4328877"/>
          </a:xfrm>
          <a:prstGeom prst="rect">
            <a:avLst/>
          </a:prstGeom>
          <a:noFill/>
          <a:ln>
            <a:noFill/>
          </a:ln>
        </p:spPr>
        <p:txBody>
          <a:bodyPr spcFirstLastPara="1" wrap="square" lIns="0" tIns="0" rIns="0" bIns="0" anchor="t" anchorCtr="0">
            <a:spAutoFit/>
          </a:bodyPr>
          <a:lstStyle/>
          <a:p>
            <a:pPr marL="528958" marR="0" lvl="1" indent="-259080" algn="l" rtl="0">
              <a:lnSpc>
                <a:spcPct val="140000"/>
              </a:lnSpc>
              <a:spcBef>
                <a:spcPts val="0"/>
              </a:spcBef>
              <a:spcAft>
                <a:spcPts val="0"/>
              </a:spcAft>
              <a:buClr>
                <a:srgbClr val="42738D"/>
              </a:buClr>
              <a:buSzPts val="2400"/>
              <a:buFont typeface="Arial"/>
              <a:buChar char="•"/>
            </a:pPr>
            <a:r>
              <a:rPr lang="en-US" sz="2400" b="0" i="0" u="none" strike="noStrike" cap="none" dirty="0">
                <a:solidFill>
                  <a:srgbClr val="42738D"/>
                </a:solidFill>
                <a:latin typeface="Century Gothic" panose="020B0502020202020204" pitchFamily="34" charset="0"/>
                <a:ea typeface="Fira Sans"/>
                <a:cs typeface="Fira Sans"/>
                <a:sym typeface="Fira Sans"/>
              </a:rPr>
              <a:t>Income</a:t>
            </a:r>
            <a:r>
              <a:rPr lang="en-US" sz="2400" b="0" i="0" u="none" strike="noStrike" cap="none" dirty="0">
                <a:solidFill>
                  <a:srgbClr val="42738D"/>
                </a:solidFill>
                <a:latin typeface="Century Gothic" panose="020B0502020202020204" pitchFamily="34" charset="0"/>
                <a:sym typeface="Arial"/>
              </a:rPr>
              <a:t> - any money you receive</a:t>
            </a:r>
            <a:endParaRPr sz="3300" b="0" i="0" u="none" strike="noStrike" cap="none" dirty="0">
              <a:solidFill>
                <a:srgbClr val="42738D"/>
              </a:solidFill>
              <a:latin typeface="Century Gothic" panose="020B0502020202020204" pitchFamily="34" charset="0"/>
              <a:sym typeface="Arial"/>
            </a:endParaRPr>
          </a:p>
          <a:p>
            <a:pPr marL="528958" marR="0" lvl="1" indent="-259080" algn="l" rtl="0">
              <a:lnSpc>
                <a:spcPct val="140000"/>
              </a:lnSpc>
              <a:spcBef>
                <a:spcPts val="500"/>
              </a:spcBef>
              <a:spcAft>
                <a:spcPts val="0"/>
              </a:spcAft>
              <a:buClr>
                <a:srgbClr val="42738D"/>
              </a:buClr>
              <a:buSzPts val="2400"/>
              <a:buFont typeface="Arial"/>
              <a:buChar char="•"/>
            </a:pPr>
            <a:r>
              <a:rPr lang="en-US" sz="2400" b="0" i="0" u="none" strike="noStrike" cap="none" dirty="0">
                <a:solidFill>
                  <a:srgbClr val="42738D"/>
                </a:solidFill>
                <a:latin typeface="Century Gothic" panose="020B0502020202020204" pitchFamily="34" charset="0"/>
                <a:ea typeface="Fira Sans"/>
                <a:cs typeface="Fira Sans"/>
                <a:sym typeface="Fira Sans"/>
              </a:rPr>
              <a:t>Fixed expenses</a:t>
            </a:r>
            <a:r>
              <a:rPr lang="en-US" sz="2400" b="0" i="0" u="none" strike="noStrike" cap="none" dirty="0">
                <a:solidFill>
                  <a:srgbClr val="42738D"/>
                </a:solidFill>
                <a:latin typeface="Century Gothic" panose="020B0502020202020204" pitchFamily="34" charset="0"/>
                <a:sym typeface="Arial"/>
              </a:rPr>
              <a:t> - expenses that usually cost the same each month and are paid on a regular basis</a:t>
            </a:r>
            <a:endParaRPr sz="3300" b="0" i="0" u="none" strike="noStrike" cap="none" dirty="0">
              <a:solidFill>
                <a:srgbClr val="42738D"/>
              </a:solidFill>
              <a:latin typeface="Century Gothic" panose="020B0502020202020204" pitchFamily="34" charset="0"/>
              <a:sym typeface="Arial"/>
            </a:endParaRPr>
          </a:p>
          <a:p>
            <a:pPr marL="528958" marR="0" lvl="1" indent="-259080" algn="l" rtl="0">
              <a:lnSpc>
                <a:spcPct val="140000"/>
              </a:lnSpc>
              <a:spcBef>
                <a:spcPts val="500"/>
              </a:spcBef>
              <a:spcAft>
                <a:spcPts val="0"/>
              </a:spcAft>
              <a:buClr>
                <a:srgbClr val="42738D"/>
              </a:buClr>
              <a:buSzPts val="2400"/>
              <a:buFont typeface="Arial"/>
              <a:buChar char="•"/>
            </a:pPr>
            <a:r>
              <a:rPr lang="en-US" sz="2400" b="0" i="0" u="none" strike="noStrike" cap="none" dirty="0">
                <a:solidFill>
                  <a:srgbClr val="42738D"/>
                </a:solidFill>
                <a:latin typeface="Century Gothic" panose="020B0502020202020204" pitchFamily="34" charset="0"/>
                <a:ea typeface="Fira Sans"/>
                <a:cs typeface="Fira Sans"/>
                <a:sym typeface="Fira Sans"/>
              </a:rPr>
              <a:t>Discretionary spending</a:t>
            </a:r>
            <a:r>
              <a:rPr lang="en-US" sz="2400" b="0" i="0" u="none" strike="noStrike" cap="none" dirty="0">
                <a:solidFill>
                  <a:srgbClr val="42738D"/>
                </a:solidFill>
                <a:latin typeface="Century Gothic" panose="020B0502020202020204" pitchFamily="34" charset="0"/>
                <a:sym typeface="Arial"/>
              </a:rPr>
              <a:t> - money spent on nonessentials</a:t>
            </a:r>
            <a:endParaRPr sz="3300" b="0" i="0" u="none" strike="noStrike" cap="none" dirty="0">
              <a:solidFill>
                <a:srgbClr val="42738D"/>
              </a:solidFill>
              <a:latin typeface="Century Gothic" panose="020B0502020202020204" pitchFamily="34" charset="0"/>
              <a:sym typeface="Arial"/>
            </a:endParaRPr>
          </a:p>
          <a:p>
            <a:pPr marL="528958" marR="0" lvl="1" indent="-259080" algn="l" rtl="0">
              <a:lnSpc>
                <a:spcPct val="140000"/>
              </a:lnSpc>
              <a:spcBef>
                <a:spcPts val="500"/>
              </a:spcBef>
              <a:spcAft>
                <a:spcPts val="0"/>
              </a:spcAft>
              <a:buClr>
                <a:srgbClr val="42738D"/>
              </a:buClr>
              <a:buSzPts val="2400"/>
              <a:buFont typeface="Arial"/>
              <a:buChar char="•"/>
            </a:pPr>
            <a:r>
              <a:rPr lang="en-US" sz="2400" b="0" i="0" u="none" strike="noStrike" cap="none" dirty="0">
                <a:solidFill>
                  <a:srgbClr val="42738D"/>
                </a:solidFill>
                <a:latin typeface="Century Gothic" panose="020B0502020202020204" pitchFamily="34" charset="0"/>
                <a:ea typeface="Fira Sans"/>
                <a:cs typeface="Fira Sans"/>
                <a:sym typeface="Fira Sans"/>
              </a:rPr>
              <a:t>Savings</a:t>
            </a:r>
            <a:r>
              <a:rPr lang="en-US" sz="2400" b="0" i="0" u="none" strike="noStrike" cap="none" dirty="0">
                <a:solidFill>
                  <a:srgbClr val="42738D"/>
                </a:solidFill>
                <a:latin typeface="Century Gothic" panose="020B0502020202020204" pitchFamily="34" charset="0"/>
                <a:sym typeface="Arial"/>
              </a:rPr>
              <a:t> - money put aside each month for emergencies or later use</a:t>
            </a:r>
            <a:endParaRPr sz="1400" b="0" i="0" u="none" strike="noStrike" cap="none" dirty="0">
              <a:solidFill>
                <a:srgbClr val="000000"/>
              </a:solidFill>
              <a:latin typeface="Century Gothic" panose="020B0502020202020204" pitchFamily="34" charset="0"/>
              <a:sym typeface="Arial"/>
            </a:endParaRPr>
          </a:p>
        </p:txBody>
      </p:sp>
      <p:sp>
        <p:nvSpPr>
          <p:cNvPr id="223" name="Google Shape;223;p8"/>
          <p:cNvSpPr txBox="1"/>
          <p:nvPr/>
        </p:nvSpPr>
        <p:spPr>
          <a:xfrm>
            <a:off x="1130300" y="8578568"/>
            <a:ext cx="6955200" cy="775800"/>
          </a:xfrm>
          <a:prstGeom prst="rect">
            <a:avLst/>
          </a:prstGeom>
          <a:noFill/>
          <a:ln>
            <a:noFill/>
          </a:ln>
        </p:spPr>
        <p:txBody>
          <a:bodyPr spcFirstLastPara="1" wrap="square" lIns="0" tIns="0" rIns="0" bIns="0" anchor="ctr" anchorCtr="0">
            <a:noAutofit/>
          </a:bodyPr>
          <a:lstStyle/>
          <a:p>
            <a:pPr marL="0" marR="0" lvl="0" indent="0" algn="l" rtl="0">
              <a:lnSpc>
                <a:spcPct val="70000"/>
              </a:lnSpc>
              <a:spcBef>
                <a:spcPts val="0"/>
              </a:spcBef>
              <a:spcAft>
                <a:spcPts val="0"/>
              </a:spcAft>
              <a:buClr>
                <a:srgbClr val="FFFFFF"/>
              </a:buClr>
              <a:buSzPts val="7200"/>
              <a:buFont typeface="Fira Sans"/>
              <a:buNone/>
            </a:pPr>
            <a:r>
              <a:rPr lang="en-US" sz="7200" b="1" i="0" u="none" strike="noStrike" cap="none">
                <a:solidFill>
                  <a:srgbClr val="FFFFFF"/>
                </a:solidFill>
                <a:latin typeface="Century Gothic" panose="020B0502020202020204" pitchFamily="34" charset="0"/>
                <a:ea typeface="Fira Sans"/>
                <a:cs typeface="Fira Sans"/>
                <a:sym typeface="Fira Sans"/>
              </a:rPr>
              <a:t>50</a:t>
            </a:r>
            <a:r>
              <a:rPr lang="en-US" sz="7200" b="0" i="0" u="none" strike="noStrike" cap="none">
                <a:solidFill>
                  <a:srgbClr val="FFFFFF"/>
                </a:solidFill>
                <a:latin typeface="Century Gothic" panose="020B0502020202020204" pitchFamily="34" charset="0"/>
                <a:ea typeface="Fira Sans Light"/>
                <a:cs typeface="Fira Sans Light"/>
                <a:sym typeface="Fira Sans Light"/>
              </a:rPr>
              <a:t>/</a:t>
            </a:r>
            <a:r>
              <a:rPr lang="en-US" sz="7200" b="1" i="0" u="none" strike="noStrike" cap="none">
                <a:solidFill>
                  <a:srgbClr val="FFFFFF"/>
                </a:solidFill>
                <a:latin typeface="Century Gothic" panose="020B0502020202020204" pitchFamily="34" charset="0"/>
                <a:ea typeface="Fira Sans"/>
                <a:cs typeface="Fira Sans"/>
                <a:sym typeface="Fira Sans"/>
              </a:rPr>
              <a:t>20</a:t>
            </a:r>
            <a:r>
              <a:rPr lang="en-US" sz="7200" b="0" i="0" u="none" strike="noStrike" cap="none">
                <a:solidFill>
                  <a:srgbClr val="FFFFFF"/>
                </a:solidFill>
                <a:latin typeface="Century Gothic" panose="020B0502020202020204" pitchFamily="34" charset="0"/>
                <a:ea typeface="Fira Sans Light"/>
                <a:cs typeface="Fira Sans Light"/>
                <a:sym typeface="Fira Sans Light"/>
              </a:rPr>
              <a:t>/</a:t>
            </a:r>
            <a:r>
              <a:rPr lang="en-US" sz="7200" b="1" i="0" u="none" strike="noStrike" cap="none">
                <a:solidFill>
                  <a:srgbClr val="FFFFFF"/>
                </a:solidFill>
                <a:latin typeface="Century Gothic" panose="020B0502020202020204" pitchFamily="34" charset="0"/>
                <a:ea typeface="Fira Sans"/>
                <a:cs typeface="Fira Sans"/>
                <a:sym typeface="Fira Sans"/>
              </a:rPr>
              <a:t>30 RULE</a:t>
            </a:r>
            <a:r>
              <a:rPr lang="en-US" sz="7200" b="0" i="0" u="none" strike="noStrike" cap="none">
                <a:solidFill>
                  <a:srgbClr val="FFFFFF"/>
                </a:solidFill>
                <a:latin typeface="Century Gothic" panose="020B0502020202020204" pitchFamily="34" charset="0"/>
                <a:ea typeface="Fira Sans"/>
                <a:cs typeface="Fira Sans"/>
                <a:sym typeface="Fira Sans"/>
              </a:rPr>
              <a:t>:</a:t>
            </a:r>
            <a:endParaRPr sz="1400" b="0" i="0" u="none" strike="noStrike" cap="none">
              <a:solidFill>
                <a:srgbClr val="000000"/>
              </a:solidFill>
              <a:latin typeface="Century Gothic" panose="020B0502020202020204" pitchFamily="34" charset="0"/>
              <a:sym typeface="Arial"/>
            </a:endParaRPr>
          </a:p>
        </p:txBody>
      </p:sp>
      <p:sp>
        <p:nvSpPr>
          <p:cNvPr id="224" name="Google Shape;224;p8"/>
          <p:cNvSpPr txBox="1"/>
          <p:nvPr/>
        </p:nvSpPr>
        <p:spPr>
          <a:xfrm>
            <a:off x="9495366" y="8528318"/>
            <a:ext cx="7242000" cy="876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600"/>
              <a:buFont typeface="Fira Sans"/>
              <a:buNone/>
            </a:pPr>
            <a:r>
              <a:rPr lang="en-US" sz="1600" b="0" i="0" u="none" strike="noStrike" cap="none">
                <a:solidFill>
                  <a:srgbClr val="FFFFFF"/>
                </a:solidFill>
                <a:latin typeface="Century Gothic" panose="020B0502020202020204" pitchFamily="34" charset="0"/>
                <a:ea typeface="Fira Sans"/>
                <a:cs typeface="Fira Sans"/>
                <a:sym typeface="Fira Sans"/>
              </a:rPr>
              <a:t>A simple budgeting formula where 50% of your income goes towards things you need, 20% goes towards savings, and 30% goes towards things you want. </a:t>
            </a:r>
            <a:endParaRPr sz="1400" b="0" i="0" u="none" strike="noStrike" cap="none">
              <a:solidFill>
                <a:srgbClr val="000000"/>
              </a:solidFill>
              <a:latin typeface="Century Gothic" panose="020B0502020202020204" pitchFamily="34" charset="0"/>
              <a:sym typeface="Arial"/>
            </a:endParaRPr>
          </a:p>
        </p:txBody>
      </p:sp>
      <p:pic>
        <p:nvPicPr>
          <p:cNvPr id="225" name="Google Shape;225;p8"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cxnSp>
        <p:nvCxnSpPr>
          <p:cNvPr id="228" name="Google Shape;228;p8"/>
          <p:cNvCxnSpPr/>
          <p:nvPr/>
        </p:nvCxnSpPr>
        <p:spPr>
          <a:xfrm>
            <a:off x="1193800" y="2846745"/>
            <a:ext cx="6374400" cy="0"/>
          </a:xfrm>
          <a:prstGeom prst="straightConnector1">
            <a:avLst/>
          </a:prstGeom>
          <a:noFill/>
          <a:ln w="38100" cap="flat" cmpd="sng">
            <a:solidFill>
              <a:srgbClr val="97A3AE"/>
            </a:solidFill>
            <a:prstDash val="solid"/>
            <a:round/>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Shape 232"/>
        <p:cNvGrpSpPr/>
        <p:nvPr/>
      </p:nvGrpSpPr>
      <p:grpSpPr>
        <a:xfrm>
          <a:off x="0" y="0"/>
          <a:ext cx="0" cy="0"/>
          <a:chOff x="0" y="0"/>
          <a:chExt cx="0" cy="0"/>
        </a:xfrm>
      </p:grpSpPr>
      <p:pic>
        <p:nvPicPr>
          <p:cNvPr id="233" name="Google Shape;233;p9" descr="Image"/>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34" name="Google Shape;234;p9"/>
          <p:cNvSpPr txBox="1"/>
          <p:nvPr/>
        </p:nvSpPr>
        <p:spPr>
          <a:xfrm>
            <a:off x="1131092" y="1413748"/>
            <a:ext cx="15288953" cy="830997"/>
          </a:xfrm>
          <a:prstGeom prst="rect">
            <a:avLst/>
          </a:prstGeom>
          <a:noFill/>
          <a:ln>
            <a:noFill/>
          </a:ln>
        </p:spPr>
        <p:txBody>
          <a:bodyPr spcFirstLastPara="1" wrap="square" lIns="0" tIns="0" rIns="0" bIns="0" anchor="ctr" anchorCtr="0">
            <a:spAutoFit/>
          </a:bodyPr>
          <a:lstStyle/>
          <a:p>
            <a:pPr marL="0" marR="0" lvl="0" indent="0" algn="l" rtl="0">
              <a:lnSpc>
                <a:spcPct val="60000"/>
              </a:lnSpc>
              <a:spcBef>
                <a:spcPts val="0"/>
              </a:spcBef>
              <a:spcAft>
                <a:spcPts val="0"/>
              </a:spcAft>
              <a:buClr>
                <a:srgbClr val="42738D"/>
              </a:buClr>
              <a:buSzPts val="9000"/>
              <a:buFont typeface="Fira Sans"/>
              <a:buNone/>
            </a:pPr>
            <a:r>
              <a:rPr lang="en-US" sz="9000" b="1" i="0" u="none" strike="noStrike" cap="none">
                <a:solidFill>
                  <a:srgbClr val="42738D"/>
                </a:solidFill>
                <a:latin typeface="Century Gothic" panose="020B0502020202020204" pitchFamily="34" charset="0"/>
                <a:ea typeface="Fira Sans"/>
                <a:cs typeface="Fira Sans"/>
                <a:sym typeface="Fira Sans"/>
              </a:rPr>
              <a:t>FIXED OR VARIABLE?</a:t>
            </a:r>
            <a:endParaRPr sz="1400" b="0" i="0" u="none" strike="noStrike" cap="none">
              <a:solidFill>
                <a:srgbClr val="000000"/>
              </a:solidFill>
              <a:latin typeface="Century Gothic" panose="020B0502020202020204" pitchFamily="34" charset="0"/>
              <a:sym typeface="Arial"/>
            </a:endParaRPr>
          </a:p>
        </p:txBody>
      </p:sp>
      <p:sp>
        <p:nvSpPr>
          <p:cNvPr id="235" name="Google Shape;235;p9"/>
          <p:cNvSpPr txBox="1"/>
          <p:nvPr/>
        </p:nvSpPr>
        <p:spPr>
          <a:xfrm>
            <a:off x="1177759" y="2244745"/>
            <a:ext cx="15288953" cy="103412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42738D"/>
              </a:buClr>
              <a:buSzPts val="2400"/>
              <a:buFont typeface="Fira Sans"/>
              <a:buNone/>
            </a:pPr>
            <a:r>
              <a:rPr lang="en-US" sz="2400" b="0" i="0" u="none" strike="noStrike" cap="none" dirty="0">
                <a:solidFill>
                  <a:srgbClr val="42738D"/>
                </a:solidFill>
                <a:latin typeface="Century Gothic" panose="020B0502020202020204" pitchFamily="34" charset="0"/>
                <a:ea typeface="Fira Sans"/>
                <a:cs typeface="Fira Sans"/>
                <a:sym typeface="Fira Sans"/>
              </a:rPr>
              <a:t>Look at the following expenses and decide which are fixed (stay constant each month) and which are variable (differ each month). Which do you consider essential?</a:t>
            </a:r>
            <a:endParaRPr sz="1400" b="0" i="0" u="none" strike="noStrike" cap="none" dirty="0">
              <a:solidFill>
                <a:srgbClr val="000000"/>
              </a:solidFill>
              <a:latin typeface="Century Gothic" panose="020B0502020202020204" pitchFamily="34" charset="0"/>
              <a:sym typeface="Arial"/>
            </a:endParaRPr>
          </a:p>
        </p:txBody>
      </p:sp>
      <p:sp>
        <p:nvSpPr>
          <p:cNvPr id="236" name="Google Shape;236;p9"/>
          <p:cNvSpPr/>
          <p:nvPr/>
        </p:nvSpPr>
        <p:spPr>
          <a:xfrm>
            <a:off x="1177759" y="4198494"/>
            <a:ext cx="4599990" cy="1233684"/>
          </a:xfrm>
          <a:custGeom>
            <a:avLst/>
            <a:gdLst/>
            <a:ahLst/>
            <a:cxnLst/>
            <a:rect l="l" t="t" r="r" b="b"/>
            <a:pathLst>
              <a:path w="21600" h="21600" extrusionOk="0">
                <a:moveTo>
                  <a:pt x="566" y="0"/>
                </a:moveTo>
                <a:lnTo>
                  <a:pt x="21034" y="0"/>
                </a:lnTo>
                <a:cubicBezTo>
                  <a:pt x="21347" y="0"/>
                  <a:pt x="21600" y="1121"/>
                  <a:pt x="21600" y="2503"/>
                </a:cubicBezTo>
                <a:lnTo>
                  <a:pt x="21600" y="19097"/>
                </a:lnTo>
                <a:cubicBezTo>
                  <a:pt x="21600" y="20479"/>
                  <a:pt x="21347" y="21600"/>
                  <a:pt x="21034" y="21600"/>
                </a:cubicBezTo>
                <a:lnTo>
                  <a:pt x="566" y="21600"/>
                </a:lnTo>
                <a:cubicBezTo>
                  <a:pt x="416" y="21600"/>
                  <a:pt x="272" y="21336"/>
                  <a:pt x="166" y="20867"/>
                </a:cubicBezTo>
                <a:cubicBezTo>
                  <a:pt x="60" y="20398"/>
                  <a:pt x="0" y="19761"/>
                  <a:pt x="0" y="19097"/>
                </a:cubicBezTo>
                <a:lnTo>
                  <a:pt x="0" y="2503"/>
                </a:lnTo>
                <a:cubicBezTo>
                  <a:pt x="0" y="1121"/>
                  <a:pt x="253" y="0"/>
                  <a:pt x="566"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37" name="Google Shape;237;p9"/>
          <p:cNvSpPr/>
          <p:nvPr/>
        </p:nvSpPr>
        <p:spPr>
          <a:xfrm>
            <a:off x="1177759" y="6145439"/>
            <a:ext cx="4599990" cy="1233684"/>
          </a:xfrm>
          <a:custGeom>
            <a:avLst/>
            <a:gdLst/>
            <a:ahLst/>
            <a:cxnLst/>
            <a:rect l="l" t="t" r="r" b="b"/>
            <a:pathLst>
              <a:path w="21600" h="21600" extrusionOk="0">
                <a:moveTo>
                  <a:pt x="566" y="0"/>
                </a:moveTo>
                <a:lnTo>
                  <a:pt x="21034" y="0"/>
                </a:lnTo>
                <a:cubicBezTo>
                  <a:pt x="21347" y="0"/>
                  <a:pt x="21600" y="1121"/>
                  <a:pt x="21600" y="2503"/>
                </a:cubicBezTo>
                <a:lnTo>
                  <a:pt x="21600" y="19097"/>
                </a:lnTo>
                <a:cubicBezTo>
                  <a:pt x="21600" y="20479"/>
                  <a:pt x="21347" y="21600"/>
                  <a:pt x="21034" y="21600"/>
                </a:cubicBezTo>
                <a:lnTo>
                  <a:pt x="566" y="21600"/>
                </a:lnTo>
                <a:cubicBezTo>
                  <a:pt x="416" y="21600"/>
                  <a:pt x="272" y="21336"/>
                  <a:pt x="166" y="20867"/>
                </a:cubicBezTo>
                <a:cubicBezTo>
                  <a:pt x="60" y="20398"/>
                  <a:pt x="0" y="19761"/>
                  <a:pt x="0" y="19097"/>
                </a:cubicBezTo>
                <a:lnTo>
                  <a:pt x="0" y="2503"/>
                </a:lnTo>
                <a:cubicBezTo>
                  <a:pt x="0" y="1121"/>
                  <a:pt x="253" y="0"/>
                  <a:pt x="566"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38" name="Google Shape;238;p9"/>
          <p:cNvSpPr/>
          <p:nvPr/>
        </p:nvSpPr>
        <p:spPr>
          <a:xfrm>
            <a:off x="1177759" y="8092382"/>
            <a:ext cx="4599990" cy="1233684"/>
          </a:xfrm>
          <a:custGeom>
            <a:avLst/>
            <a:gdLst/>
            <a:ahLst/>
            <a:cxnLst/>
            <a:rect l="l" t="t" r="r" b="b"/>
            <a:pathLst>
              <a:path w="21600" h="21600" extrusionOk="0">
                <a:moveTo>
                  <a:pt x="566" y="0"/>
                </a:moveTo>
                <a:lnTo>
                  <a:pt x="21034" y="0"/>
                </a:lnTo>
                <a:cubicBezTo>
                  <a:pt x="21347" y="0"/>
                  <a:pt x="21600" y="1121"/>
                  <a:pt x="21600" y="2503"/>
                </a:cubicBezTo>
                <a:lnTo>
                  <a:pt x="21600" y="19097"/>
                </a:lnTo>
                <a:cubicBezTo>
                  <a:pt x="21600" y="20479"/>
                  <a:pt x="21347" y="21600"/>
                  <a:pt x="21034" y="21600"/>
                </a:cubicBezTo>
                <a:lnTo>
                  <a:pt x="566" y="21600"/>
                </a:lnTo>
                <a:cubicBezTo>
                  <a:pt x="416" y="21600"/>
                  <a:pt x="272" y="21336"/>
                  <a:pt x="166" y="20867"/>
                </a:cubicBezTo>
                <a:cubicBezTo>
                  <a:pt x="60" y="20398"/>
                  <a:pt x="0" y="19761"/>
                  <a:pt x="0" y="19097"/>
                </a:cubicBezTo>
                <a:lnTo>
                  <a:pt x="0" y="2503"/>
                </a:lnTo>
                <a:cubicBezTo>
                  <a:pt x="0" y="1121"/>
                  <a:pt x="253" y="0"/>
                  <a:pt x="566"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39" name="Google Shape;239;p9"/>
          <p:cNvSpPr/>
          <p:nvPr/>
        </p:nvSpPr>
        <p:spPr>
          <a:xfrm>
            <a:off x="6522247" y="4198494"/>
            <a:ext cx="4599990" cy="1233684"/>
          </a:xfrm>
          <a:custGeom>
            <a:avLst/>
            <a:gdLst/>
            <a:ahLst/>
            <a:cxnLst/>
            <a:rect l="l" t="t" r="r" b="b"/>
            <a:pathLst>
              <a:path w="21600" h="21600" extrusionOk="0">
                <a:moveTo>
                  <a:pt x="566" y="0"/>
                </a:moveTo>
                <a:lnTo>
                  <a:pt x="21034" y="0"/>
                </a:lnTo>
                <a:cubicBezTo>
                  <a:pt x="21347" y="0"/>
                  <a:pt x="21600" y="1121"/>
                  <a:pt x="21600" y="2503"/>
                </a:cubicBezTo>
                <a:lnTo>
                  <a:pt x="21600" y="19097"/>
                </a:lnTo>
                <a:cubicBezTo>
                  <a:pt x="21600" y="20479"/>
                  <a:pt x="21347" y="21600"/>
                  <a:pt x="21034" y="21600"/>
                </a:cubicBezTo>
                <a:lnTo>
                  <a:pt x="566" y="21600"/>
                </a:lnTo>
                <a:cubicBezTo>
                  <a:pt x="416" y="21600"/>
                  <a:pt x="272" y="21336"/>
                  <a:pt x="166" y="20867"/>
                </a:cubicBezTo>
                <a:cubicBezTo>
                  <a:pt x="60" y="20398"/>
                  <a:pt x="0" y="19761"/>
                  <a:pt x="0" y="19097"/>
                </a:cubicBezTo>
                <a:lnTo>
                  <a:pt x="0" y="2503"/>
                </a:lnTo>
                <a:cubicBezTo>
                  <a:pt x="0" y="1121"/>
                  <a:pt x="253" y="0"/>
                  <a:pt x="566"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40" name="Google Shape;240;p9"/>
          <p:cNvSpPr/>
          <p:nvPr/>
        </p:nvSpPr>
        <p:spPr>
          <a:xfrm>
            <a:off x="6522247" y="6145439"/>
            <a:ext cx="4599990" cy="1233684"/>
          </a:xfrm>
          <a:custGeom>
            <a:avLst/>
            <a:gdLst/>
            <a:ahLst/>
            <a:cxnLst/>
            <a:rect l="l" t="t" r="r" b="b"/>
            <a:pathLst>
              <a:path w="21600" h="21600" extrusionOk="0">
                <a:moveTo>
                  <a:pt x="566" y="0"/>
                </a:moveTo>
                <a:lnTo>
                  <a:pt x="21034" y="0"/>
                </a:lnTo>
                <a:cubicBezTo>
                  <a:pt x="21347" y="0"/>
                  <a:pt x="21600" y="1121"/>
                  <a:pt x="21600" y="2503"/>
                </a:cubicBezTo>
                <a:lnTo>
                  <a:pt x="21600" y="19097"/>
                </a:lnTo>
                <a:cubicBezTo>
                  <a:pt x="21600" y="20479"/>
                  <a:pt x="21347" y="21600"/>
                  <a:pt x="21034" y="21600"/>
                </a:cubicBezTo>
                <a:lnTo>
                  <a:pt x="566" y="21600"/>
                </a:lnTo>
                <a:cubicBezTo>
                  <a:pt x="416" y="21600"/>
                  <a:pt x="272" y="21336"/>
                  <a:pt x="166" y="20867"/>
                </a:cubicBezTo>
                <a:cubicBezTo>
                  <a:pt x="60" y="20398"/>
                  <a:pt x="0" y="19761"/>
                  <a:pt x="0" y="19097"/>
                </a:cubicBezTo>
                <a:lnTo>
                  <a:pt x="0" y="2503"/>
                </a:lnTo>
                <a:cubicBezTo>
                  <a:pt x="0" y="1121"/>
                  <a:pt x="253" y="0"/>
                  <a:pt x="566"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41" name="Google Shape;241;p9"/>
          <p:cNvSpPr/>
          <p:nvPr/>
        </p:nvSpPr>
        <p:spPr>
          <a:xfrm>
            <a:off x="6522247" y="8092382"/>
            <a:ext cx="4599990" cy="1233684"/>
          </a:xfrm>
          <a:custGeom>
            <a:avLst/>
            <a:gdLst/>
            <a:ahLst/>
            <a:cxnLst/>
            <a:rect l="l" t="t" r="r" b="b"/>
            <a:pathLst>
              <a:path w="21600" h="21600" extrusionOk="0">
                <a:moveTo>
                  <a:pt x="566" y="0"/>
                </a:moveTo>
                <a:lnTo>
                  <a:pt x="21034" y="0"/>
                </a:lnTo>
                <a:cubicBezTo>
                  <a:pt x="21347" y="0"/>
                  <a:pt x="21600" y="1121"/>
                  <a:pt x="21600" y="2503"/>
                </a:cubicBezTo>
                <a:lnTo>
                  <a:pt x="21600" y="19097"/>
                </a:lnTo>
                <a:cubicBezTo>
                  <a:pt x="21600" y="20479"/>
                  <a:pt x="21347" y="21600"/>
                  <a:pt x="21034" y="21600"/>
                </a:cubicBezTo>
                <a:lnTo>
                  <a:pt x="566" y="21600"/>
                </a:lnTo>
                <a:cubicBezTo>
                  <a:pt x="416" y="21600"/>
                  <a:pt x="272" y="21336"/>
                  <a:pt x="166" y="20867"/>
                </a:cubicBezTo>
                <a:cubicBezTo>
                  <a:pt x="60" y="20398"/>
                  <a:pt x="0" y="19761"/>
                  <a:pt x="0" y="19097"/>
                </a:cubicBezTo>
                <a:lnTo>
                  <a:pt x="0" y="2503"/>
                </a:lnTo>
                <a:cubicBezTo>
                  <a:pt x="0" y="1121"/>
                  <a:pt x="253" y="0"/>
                  <a:pt x="566"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42" name="Google Shape;242;p9"/>
          <p:cNvSpPr/>
          <p:nvPr/>
        </p:nvSpPr>
        <p:spPr>
          <a:xfrm>
            <a:off x="11866734" y="4198494"/>
            <a:ext cx="4599990" cy="1233684"/>
          </a:xfrm>
          <a:custGeom>
            <a:avLst/>
            <a:gdLst/>
            <a:ahLst/>
            <a:cxnLst/>
            <a:rect l="l" t="t" r="r" b="b"/>
            <a:pathLst>
              <a:path w="21600" h="21600" extrusionOk="0">
                <a:moveTo>
                  <a:pt x="566" y="0"/>
                </a:moveTo>
                <a:lnTo>
                  <a:pt x="21034" y="0"/>
                </a:lnTo>
                <a:cubicBezTo>
                  <a:pt x="21347" y="0"/>
                  <a:pt x="21600" y="1121"/>
                  <a:pt x="21600" y="2503"/>
                </a:cubicBezTo>
                <a:lnTo>
                  <a:pt x="21600" y="19097"/>
                </a:lnTo>
                <a:cubicBezTo>
                  <a:pt x="21600" y="20479"/>
                  <a:pt x="21347" y="21600"/>
                  <a:pt x="21034" y="21600"/>
                </a:cubicBezTo>
                <a:lnTo>
                  <a:pt x="566" y="21600"/>
                </a:lnTo>
                <a:cubicBezTo>
                  <a:pt x="416" y="21600"/>
                  <a:pt x="272" y="21336"/>
                  <a:pt x="166" y="20867"/>
                </a:cubicBezTo>
                <a:cubicBezTo>
                  <a:pt x="60" y="20398"/>
                  <a:pt x="0" y="19761"/>
                  <a:pt x="0" y="19097"/>
                </a:cubicBezTo>
                <a:lnTo>
                  <a:pt x="0" y="2503"/>
                </a:lnTo>
                <a:cubicBezTo>
                  <a:pt x="0" y="1121"/>
                  <a:pt x="253" y="0"/>
                  <a:pt x="566"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43" name="Google Shape;243;p9"/>
          <p:cNvSpPr/>
          <p:nvPr/>
        </p:nvSpPr>
        <p:spPr>
          <a:xfrm>
            <a:off x="11866734" y="6145439"/>
            <a:ext cx="4599990" cy="1233684"/>
          </a:xfrm>
          <a:custGeom>
            <a:avLst/>
            <a:gdLst/>
            <a:ahLst/>
            <a:cxnLst/>
            <a:rect l="l" t="t" r="r" b="b"/>
            <a:pathLst>
              <a:path w="21600" h="21600" extrusionOk="0">
                <a:moveTo>
                  <a:pt x="566" y="0"/>
                </a:moveTo>
                <a:lnTo>
                  <a:pt x="21034" y="0"/>
                </a:lnTo>
                <a:cubicBezTo>
                  <a:pt x="21347" y="0"/>
                  <a:pt x="21600" y="1121"/>
                  <a:pt x="21600" y="2503"/>
                </a:cubicBezTo>
                <a:lnTo>
                  <a:pt x="21600" y="19097"/>
                </a:lnTo>
                <a:cubicBezTo>
                  <a:pt x="21600" y="20479"/>
                  <a:pt x="21347" y="21600"/>
                  <a:pt x="21034" y="21600"/>
                </a:cubicBezTo>
                <a:lnTo>
                  <a:pt x="566" y="21600"/>
                </a:lnTo>
                <a:cubicBezTo>
                  <a:pt x="416" y="21600"/>
                  <a:pt x="272" y="21336"/>
                  <a:pt x="166" y="20867"/>
                </a:cubicBezTo>
                <a:cubicBezTo>
                  <a:pt x="60" y="20398"/>
                  <a:pt x="0" y="19761"/>
                  <a:pt x="0" y="19097"/>
                </a:cubicBezTo>
                <a:lnTo>
                  <a:pt x="0" y="2503"/>
                </a:lnTo>
                <a:cubicBezTo>
                  <a:pt x="0" y="1121"/>
                  <a:pt x="253" y="0"/>
                  <a:pt x="566"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44" name="Google Shape;244;p9"/>
          <p:cNvSpPr/>
          <p:nvPr/>
        </p:nvSpPr>
        <p:spPr>
          <a:xfrm>
            <a:off x="11866734" y="8092382"/>
            <a:ext cx="4599990" cy="1233684"/>
          </a:xfrm>
          <a:custGeom>
            <a:avLst/>
            <a:gdLst/>
            <a:ahLst/>
            <a:cxnLst/>
            <a:rect l="l" t="t" r="r" b="b"/>
            <a:pathLst>
              <a:path w="21600" h="21600" extrusionOk="0">
                <a:moveTo>
                  <a:pt x="566" y="0"/>
                </a:moveTo>
                <a:lnTo>
                  <a:pt x="21034" y="0"/>
                </a:lnTo>
                <a:cubicBezTo>
                  <a:pt x="21347" y="0"/>
                  <a:pt x="21600" y="1121"/>
                  <a:pt x="21600" y="2503"/>
                </a:cubicBezTo>
                <a:lnTo>
                  <a:pt x="21600" y="19097"/>
                </a:lnTo>
                <a:cubicBezTo>
                  <a:pt x="21600" y="20479"/>
                  <a:pt x="21347" y="21600"/>
                  <a:pt x="21034" y="21600"/>
                </a:cubicBezTo>
                <a:lnTo>
                  <a:pt x="566" y="21600"/>
                </a:lnTo>
                <a:cubicBezTo>
                  <a:pt x="416" y="21600"/>
                  <a:pt x="272" y="21336"/>
                  <a:pt x="166" y="20867"/>
                </a:cubicBezTo>
                <a:cubicBezTo>
                  <a:pt x="60" y="20398"/>
                  <a:pt x="0" y="19761"/>
                  <a:pt x="0" y="19097"/>
                </a:cubicBezTo>
                <a:lnTo>
                  <a:pt x="0" y="2503"/>
                </a:lnTo>
                <a:cubicBezTo>
                  <a:pt x="0" y="1121"/>
                  <a:pt x="253" y="0"/>
                  <a:pt x="566" y="0"/>
                </a:cubicBezTo>
                <a:close/>
              </a:path>
            </a:pathLst>
          </a:custGeom>
          <a:solidFill>
            <a:srgbClr val="42738D"/>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entury Gothic" panose="020B0502020202020204" pitchFamily="34" charset="0"/>
              <a:ea typeface="Calibri"/>
              <a:cs typeface="Calibri"/>
              <a:sym typeface="Calibri"/>
            </a:endParaRPr>
          </a:p>
        </p:txBody>
      </p:sp>
      <p:sp>
        <p:nvSpPr>
          <p:cNvPr id="245" name="Google Shape;245;p9"/>
          <p:cNvSpPr txBox="1"/>
          <p:nvPr/>
        </p:nvSpPr>
        <p:spPr>
          <a:xfrm>
            <a:off x="1442554" y="4489490"/>
            <a:ext cx="4070400" cy="553998"/>
          </a:xfrm>
          <a:prstGeom prst="rect">
            <a:avLst/>
          </a:prstGeom>
          <a:noFill/>
          <a:ln>
            <a:noFill/>
          </a:ln>
        </p:spPr>
        <p:txBody>
          <a:bodyPr spcFirstLastPara="1" wrap="square" lIns="0" tIns="0" rIns="0" bIns="0" anchor="t" anchorCtr="0">
            <a:spAutoFit/>
          </a:bodyPr>
          <a:lstStyle/>
          <a:p>
            <a:pPr marL="0" marR="0" lvl="0" indent="0" algn="ctr" rtl="0">
              <a:lnSpc>
                <a:spcPct val="144000"/>
              </a:lnSpc>
              <a:spcBef>
                <a:spcPts val="0"/>
              </a:spcBef>
              <a:spcAft>
                <a:spcPts val="0"/>
              </a:spcAft>
              <a:buClr>
                <a:srgbClr val="FFFFFF"/>
              </a:buClr>
              <a:buSzPts val="2500"/>
              <a:buFont typeface="Fira Sans"/>
              <a:buNone/>
            </a:pPr>
            <a:r>
              <a:rPr lang="en-US" sz="2500" b="0" i="0" u="none" strike="noStrike" cap="none" dirty="0">
                <a:solidFill>
                  <a:srgbClr val="FFFFFF"/>
                </a:solidFill>
                <a:latin typeface="Century Gothic" panose="020B0502020202020204" pitchFamily="34" charset="0"/>
                <a:ea typeface="Fira Sans"/>
                <a:cs typeface="Fira Sans"/>
                <a:sym typeface="Fira Sans"/>
              </a:rPr>
              <a:t>Streaming services</a:t>
            </a:r>
            <a:endParaRPr sz="1400" b="0" i="0" u="none" strike="noStrike" cap="none" dirty="0">
              <a:solidFill>
                <a:srgbClr val="000000"/>
              </a:solidFill>
              <a:latin typeface="Century Gothic" panose="020B0502020202020204" pitchFamily="34" charset="0"/>
              <a:sym typeface="Arial"/>
            </a:endParaRPr>
          </a:p>
        </p:txBody>
      </p:sp>
      <p:sp>
        <p:nvSpPr>
          <p:cNvPr id="246" name="Google Shape;246;p9"/>
          <p:cNvSpPr txBox="1"/>
          <p:nvPr/>
        </p:nvSpPr>
        <p:spPr>
          <a:xfrm>
            <a:off x="6740368" y="4489490"/>
            <a:ext cx="4070400" cy="553998"/>
          </a:xfrm>
          <a:prstGeom prst="rect">
            <a:avLst/>
          </a:prstGeom>
          <a:noFill/>
          <a:ln>
            <a:noFill/>
          </a:ln>
        </p:spPr>
        <p:txBody>
          <a:bodyPr spcFirstLastPara="1" wrap="square" lIns="0" tIns="0" rIns="0" bIns="0" anchor="t" anchorCtr="0">
            <a:spAutoFit/>
          </a:bodyPr>
          <a:lstStyle/>
          <a:p>
            <a:pPr marL="0" marR="0" lvl="0" indent="0" algn="ctr" rtl="0">
              <a:lnSpc>
                <a:spcPct val="144000"/>
              </a:lnSpc>
              <a:spcBef>
                <a:spcPts val="0"/>
              </a:spcBef>
              <a:spcAft>
                <a:spcPts val="0"/>
              </a:spcAft>
              <a:buClr>
                <a:srgbClr val="FFFFFF"/>
              </a:buClr>
              <a:buSzPts val="2500"/>
              <a:buFont typeface="Fira Sans"/>
              <a:buNone/>
            </a:pPr>
            <a:r>
              <a:rPr lang="en-US" sz="2500" b="0" i="0" u="none" strike="noStrike" cap="none" dirty="0">
                <a:solidFill>
                  <a:srgbClr val="FFFFFF"/>
                </a:solidFill>
                <a:latin typeface="Century Gothic" panose="020B0502020202020204" pitchFamily="34" charset="0"/>
                <a:ea typeface="Fira Sans"/>
                <a:cs typeface="Fira Sans"/>
                <a:sym typeface="Fira Sans"/>
              </a:rPr>
              <a:t>Phone bill</a:t>
            </a:r>
            <a:endParaRPr sz="1400" b="0" i="0" u="none" strike="noStrike" cap="none" dirty="0">
              <a:solidFill>
                <a:srgbClr val="000000"/>
              </a:solidFill>
              <a:latin typeface="Century Gothic" panose="020B0502020202020204" pitchFamily="34" charset="0"/>
              <a:sym typeface="Arial"/>
            </a:endParaRPr>
          </a:p>
        </p:txBody>
      </p:sp>
      <p:sp>
        <p:nvSpPr>
          <p:cNvPr id="247" name="Google Shape;247;p9"/>
          <p:cNvSpPr txBox="1"/>
          <p:nvPr/>
        </p:nvSpPr>
        <p:spPr>
          <a:xfrm>
            <a:off x="12131571" y="4472395"/>
            <a:ext cx="4070400" cy="553998"/>
          </a:xfrm>
          <a:prstGeom prst="rect">
            <a:avLst/>
          </a:prstGeom>
          <a:noFill/>
          <a:ln>
            <a:noFill/>
          </a:ln>
        </p:spPr>
        <p:txBody>
          <a:bodyPr spcFirstLastPara="1" wrap="square" lIns="0" tIns="0" rIns="0" bIns="0" anchor="t" anchorCtr="0">
            <a:spAutoFit/>
          </a:bodyPr>
          <a:lstStyle/>
          <a:p>
            <a:pPr marL="0" marR="0" lvl="0" indent="0" algn="ctr" rtl="0">
              <a:lnSpc>
                <a:spcPct val="144000"/>
              </a:lnSpc>
              <a:spcBef>
                <a:spcPts val="0"/>
              </a:spcBef>
              <a:spcAft>
                <a:spcPts val="0"/>
              </a:spcAft>
              <a:buClr>
                <a:srgbClr val="FFFFFF"/>
              </a:buClr>
              <a:buSzPts val="2500"/>
              <a:buFont typeface="Fira Sans"/>
              <a:buNone/>
            </a:pPr>
            <a:r>
              <a:rPr lang="en-US" sz="2500" b="0" i="0" u="none" strike="noStrike" cap="none" dirty="0">
                <a:solidFill>
                  <a:srgbClr val="FFFFFF"/>
                </a:solidFill>
                <a:latin typeface="Century Gothic" panose="020B0502020202020204" pitchFamily="34" charset="0"/>
                <a:ea typeface="Fira Sans"/>
                <a:cs typeface="Fira Sans"/>
                <a:sym typeface="Fira Sans"/>
              </a:rPr>
              <a:t>Medical expenses</a:t>
            </a:r>
            <a:endParaRPr sz="1400" b="0" i="0" u="none" strike="noStrike" cap="none" dirty="0">
              <a:solidFill>
                <a:srgbClr val="000000"/>
              </a:solidFill>
              <a:latin typeface="Century Gothic" panose="020B0502020202020204" pitchFamily="34" charset="0"/>
              <a:sym typeface="Arial"/>
            </a:endParaRPr>
          </a:p>
        </p:txBody>
      </p:sp>
      <p:sp>
        <p:nvSpPr>
          <p:cNvPr id="248" name="Google Shape;248;p9"/>
          <p:cNvSpPr txBox="1"/>
          <p:nvPr/>
        </p:nvSpPr>
        <p:spPr>
          <a:xfrm>
            <a:off x="1442554" y="6440295"/>
            <a:ext cx="4070400" cy="553998"/>
          </a:xfrm>
          <a:prstGeom prst="rect">
            <a:avLst/>
          </a:prstGeom>
          <a:noFill/>
          <a:ln>
            <a:noFill/>
          </a:ln>
        </p:spPr>
        <p:txBody>
          <a:bodyPr spcFirstLastPara="1" wrap="square" lIns="0" tIns="0" rIns="0" bIns="0" anchor="t" anchorCtr="0">
            <a:spAutoFit/>
          </a:bodyPr>
          <a:lstStyle/>
          <a:p>
            <a:pPr marL="0" marR="0" lvl="0" indent="0" algn="ctr" rtl="0">
              <a:lnSpc>
                <a:spcPct val="144000"/>
              </a:lnSpc>
              <a:spcBef>
                <a:spcPts val="0"/>
              </a:spcBef>
              <a:spcAft>
                <a:spcPts val="0"/>
              </a:spcAft>
              <a:buClr>
                <a:srgbClr val="FFFFFF"/>
              </a:buClr>
              <a:buSzPts val="2500"/>
              <a:buFont typeface="Fira Sans"/>
              <a:buNone/>
            </a:pPr>
            <a:r>
              <a:rPr lang="en-US" sz="2500" b="0" i="0" u="none" strike="noStrike" cap="none" dirty="0">
                <a:solidFill>
                  <a:srgbClr val="FFFFFF"/>
                </a:solidFill>
                <a:latin typeface="Century Gothic" panose="020B0502020202020204" pitchFamily="34" charset="0"/>
                <a:ea typeface="Fira Sans"/>
                <a:cs typeface="Fira Sans"/>
                <a:sym typeface="Fira Sans"/>
              </a:rPr>
              <a:t>Groceries</a:t>
            </a:r>
            <a:endParaRPr sz="1400" b="0" i="0" u="none" strike="noStrike" cap="none" dirty="0">
              <a:solidFill>
                <a:srgbClr val="000000"/>
              </a:solidFill>
              <a:latin typeface="Century Gothic" panose="020B0502020202020204" pitchFamily="34" charset="0"/>
              <a:sym typeface="Arial"/>
            </a:endParaRPr>
          </a:p>
        </p:txBody>
      </p:sp>
      <p:sp>
        <p:nvSpPr>
          <p:cNvPr id="249" name="Google Shape;249;p9"/>
          <p:cNvSpPr txBox="1"/>
          <p:nvPr/>
        </p:nvSpPr>
        <p:spPr>
          <a:xfrm>
            <a:off x="6740368" y="6485282"/>
            <a:ext cx="4070400" cy="553998"/>
          </a:xfrm>
          <a:prstGeom prst="rect">
            <a:avLst/>
          </a:prstGeom>
          <a:noFill/>
          <a:ln>
            <a:noFill/>
          </a:ln>
        </p:spPr>
        <p:txBody>
          <a:bodyPr spcFirstLastPara="1" wrap="square" lIns="0" tIns="0" rIns="0" bIns="0" anchor="t" anchorCtr="0">
            <a:spAutoFit/>
          </a:bodyPr>
          <a:lstStyle/>
          <a:p>
            <a:pPr marL="0" marR="0" lvl="0" indent="0" algn="ctr" rtl="0">
              <a:lnSpc>
                <a:spcPct val="144000"/>
              </a:lnSpc>
              <a:spcBef>
                <a:spcPts val="0"/>
              </a:spcBef>
              <a:spcAft>
                <a:spcPts val="0"/>
              </a:spcAft>
              <a:buClr>
                <a:srgbClr val="FFFFFF"/>
              </a:buClr>
              <a:buSzPts val="2500"/>
              <a:buFont typeface="Fira Sans"/>
              <a:buNone/>
            </a:pPr>
            <a:r>
              <a:rPr lang="en-US" sz="2500" b="0" i="0" u="none" strike="noStrike" cap="none" dirty="0">
                <a:solidFill>
                  <a:srgbClr val="FFFFFF"/>
                </a:solidFill>
                <a:latin typeface="Century Gothic" panose="020B0502020202020204" pitchFamily="34" charset="0"/>
                <a:ea typeface="Fira Sans"/>
                <a:cs typeface="Fira Sans"/>
                <a:sym typeface="Fira Sans"/>
              </a:rPr>
              <a:t>G</a:t>
            </a:r>
            <a:r>
              <a:rPr lang="en-US" sz="2500" dirty="0">
                <a:solidFill>
                  <a:srgbClr val="FFFFFF"/>
                </a:solidFill>
                <a:latin typeface="Century Gothic" panose="020B0502020202020204" pitchFamily="34" charset="0"/>
                <a:ea typeface="Fira Sans"/>
                <a:cs typeface="Fira Sans"/>
                <a:sym typeface="Fira Sans"/>
              </a:rPr>
              <a:t>ym</a:t>
            </a:r>
            <a:r>
              <a:rPr lang="en-US" sz="2500" b="0" i="0" u="none" strike="noStrike" cap="none" dirty="0">
                <a:solidFill>
                  <a:srgbClr val="FFFFFF"/>
                </a:solidFill>
                <a:latin typeface="Century Gothic" panose="020B0502020202020204" pitchFamily="34" charset="0"/>
                <a:ea typeface="Fira Sans"/>
                <a:cs typeface="Fira Sans"/>
                <a:sym typeface="Fira Sans"/>
              </a:rPr>
              <a:t> membership</a:t>
            </a:r>
            <a:endParaRPr sz="1400" b="0" i="0" u="none" strike="noStrike" cap="none" dirty="0">
              <a:solidFill>
                <a:srgbClr val="000000"/>
              </a:solidFill>
              <a:latin typeface="Century Gothic" panose="020B0502020202020204" pitchFamily="34" charset="0"/>
              <a:sym typeface="Arial"/>
            </a:endParaRPr>
          </a:p>
        </p:txBody>
      </p:sp>
      <p:sp>
        <p:nvSpPr>
          <p:cNvPr id="250" name="Google Shape;250;p9"/>
          <p:cNvSpPr txBox="1"/>
          <p:nvPr/>
        </p:nvSpPr>
        <p:spPr>
          <a:xfrm>
            <a:off x="12131571" y="6443239"/>
            <a:ext cx="4070400" cy="553998"/>
          </a:xfrm>
          <a:prstGeom prst="rect">
            <a:avLst/>
          </a:prstGeom>
          <a:noFill/>
          <a:ln>
            <a:noFill/>
          </a:ln>
        </p:spPr>
        <p:txBody>
          <a:bodyPr spcFirstLastPara="1" wrap="square" lIns="0" tIns="0" rIns="0" bIns="0" anchor="t" anchorCtr="0">
            <a:spAutoFit/>
          </a:bodyPr>
          <a:lstStyle/>
          <a:p>
            <a:pPr marL="0" marR="0" lvl="0" indent="0" algn="ctr" rtl="0">
              <a:lnSpc>
                <a:spcPct val="144000"/>
              </a:lnSpc>
              <a:spcBef>
                <a:spcPts val="0"/>
              </a:spcBef>
              <a:spcAft>
                <a:spcPts val="0"/>
              </a:spcAft>
              <a:buClr>
                <a:srgbClr val="FFFFFF"/>
              </a:buClr>
              <a:buSzPts val="2500"/>
              <a:buFont typeface="Fira Sans"/>
              <a:buNone/>
            </a:pPr>
            <a:r>
              <a:rPr lang="en-US" sz="2500" b="0" i="0" u="none" strike="noStrike" cap="none" dirty="0">
                <a:solidFill>
                  <a:srgbClr val="FFFFFF"/>
                </a:solidFill>
                <a:latin typeface="Century Gothic" panose="020B0502020202020204" pitchFamily="34" charset="0"/>
                <a:ea typeface="Fira Sans"/>
                <a:cs typeface="Fira Sans"/>
                <a:sym typeface="Fira Sans"/>
              </a:rPr>
              <a:t>Rent</a:t>
            </a:r>
            <a:endParaRPr sz="1400" b="0" i="0" u="none" strike="noStrike" cap="none" dirty="0">
              <a:solidFill>
                <a:srgbClr val="000000"/>
              </a:solidFill>
              <a:latin typeface="Century Gothic" panose="020B0502020202020204" pitchFamily="34" charset="0"/>
              <a:sym typeface="Arial"/>
            </a:endParaRPr>
          </a:p>
        </p:txBody>
      </p:sp>
      <p:sp>
        <p:nvSpPr>
          <p:cNvPr id="251" name="Google Shape;251;p9"/>
          <p:cNvSpPr txBox="1"/>
          <p:nvPr/>
        </p:nvSpPr>
        <p:spPr>
          <a:xfrm>
            <a:off x="1442554" y="8360768"/>
            <a:ext cx="4070400" cy="553998"/>
          </a:xfrm>
          <a:prstGeom prst="rect">
            <a:avLst/>
          </a:prstGeom>
          <a:noFill/>
          <a:ln>
            <a:noFill/>
          </a:ln>
        </p:spPr>
        <p:txBody>
          <a:bodyPr spcFirstLastPara="1" wrap="square" lIns="0" tIns="0" rIns="0" bIns="0" anchor="t" anchorCtr="0">
            <a:spAutoFit/>
          </a:bodyPr>
          <a:lstStyle/>
          <a:p>
            <a:pPr marL="0" marR="0" lvl="0" indent="0" algn="ctr" rtl="0">
              <a:lnSpc>
                <a:spcPct val="144000"/>
              </a:lnSpc>
              <a:spcBef>
                <a:spcPts val="0"/>
              </a:spcBef>
              <a:spcAft>
                <a:spcPts val="0"/>
              </a:spcAft>
              <a:buClr>
                <a:srgbClr val="FFFFFF"/>
              </a:buClr>
              <a:buSzPts val="2500"/>
              <a:buFont typeface="Fira Sans"/>
              <a:buNone/>
            </a:pPr>
            <a:r>
              <a:rPr lang="en-US" sz="2500" b="0" i="0" u="none" strike="noStrike" cap="none" dirty="0">
                <a:solidFill>
                  <a:srgbClr val="FFFFFF"/>
                </a:solidFill>
                <a:latin typeface="Century Gothic" panose="020B0502020202020204" pitchFamily="34" charset="0"/>
                <a:ea typeface="Fira Sans"/>
                <a:cs typeface="Fira Sans"/>
                <a:sym typeface="Fira Sans"/>
              </a:rPr>
              <a:t>Fast food</a:t>
            </a:r>
            <a:endParaRPr sz="1400" b="0" i="0" u="none" strike="noStrike" cap="none" dirty="0">
              <a:solidFill>
                <a:srgbClr val="000000"/>
              </a:solidFill>
              <a:latin typeface="Century Gothic" panose="020B0502020202020204" pitchFamily="34" charset="0"/>
              <a:sym typeface="Arial"/>
            </a:endParaRPr>
          </a:p>
        </p:txBody>
      </p:sp>
      <p:sp>
        <p:nvSpPr>
          <p:cNvPr id="252" name="Google Shape;252;p9"/>
          <p:cNvSpPr txBox="1"/>
          <p:nvPr/>
        </p:nvSpPr>
        <p:spPr>
          <a:xfrm>
            <a:off x="6740368" y="8360768"/>
            <a:ext cx="4070400" cy="553998"/>
          </a:xfrm>
          <a:prstGeom prst="rect">
            <a:avLst/>
          </a:prstGeom>
          <a:noFill/>
          <a:ln>
            <a:noFill/>
          </a:ln>
        </p:spPr>
        <p:txBody>
          <a:bodyPr spcFirstLastPara="1" wrap="square" lIns="0" tIns="0" rIns="0" bIns="0" anchor="t" anchorCtr="0">
            <a:spAutoFit/>
          </a:bodyPr>
          <a:lstStyle/>
          <a:p>
            <a:pPr marL="0" marR="0" lvl="0" indent="0" algn="ctr" rtl="0">
              <a:lnSpc>
                <a:spcPct val="144000"/>
              </a:lnSpc>
              <a:spcBef>
                <a:spcPts val="0"/>
              </a:spcBef>
              <a:spcAft>
                <a:spcPts val="0"/>
              </a:spcAft>
              <a:buClr>
                <a:srgbClr val="FFFFFF"/>
              </a:buClr>
              <a:buSzPts val="2500"/>
              <a:buFont typeface="Fira Sans"/>
              <a:buNone/>
            </a:pPr>
            <a:r>
              <a:rPr lang="en-US" sz="2500" b="0" i="0" u="none" strike="noStrike" cap="none" dirty="0">
                <a:solidFill>
                  <a:srgbClr val="FFFFFF"/>
                </a:solidFill>
                <a:latin typeface="Century Gothic" panose="020B0502020202020204" pitchFamily="34" charset="0"/>
                <a:ea typeface="Fira Sans"/>
                <a:cs typeface="Fira Sans"/>
                <a:sym typeface="Fira Sans"/>
              </a:rPr>
              <a:t>Internet bill</a:t>
            </a:r>
            <a:endParaRPr sz="1400" b="0" i="0" u="none" strike="noStrike" cap="none" dirty="0">
              <a:solidFill>
                <a:srgbClr val="000000"/>
              </a:solidFill>
              <a:latin typeface="Century Gothic" panose="020B0502020202020204" pitchFamily="34" charset="0"/>
              <a:sym typeface="Arial"/>
            </a:endParaRPr>
          </a:p>
        </p:txBody>
      </p:sp>
      <p:sp>
        <p:nvSpPr>
          <p:cNvPr id="253" name="Google Shape;253;p9"/>
          <p:cNvSpPr txBox="1"/>
          <p:nvPr/>
        </p:nvSpPr>
        <p:spPr>
          <a:xfrm>
            <a:off x="12131571" y="8432225"/>
            <a:ext cx="4070400" cy="553998"/>
          </a:xfrm>
          <a:prstGeom prst="rect">
            <a:avLst/>
          </a:prstGeom>
          <a:noFill/>
          <a:ln>
            <a:noFill/>
          </a:ln>
        </p:spPr>
        <p:txBody>
          <a:bodyPr spcFirstLastPara="1" wrap="square" lIns="0" tIns="0" rIns="0" bIns="0" anchor="t" anchorCtr="0">
            <a:spAutoFit/>
          </a:bodyPr>
          <a:lstStyle/>
          <a:p>
            <a:pPr marL="0" marR="0" lvl="0" indent="0" algn="ctr" rtl="0">
              <a:lnSpc>
                <a:spcPct val="144000"/>
              </a:lnSpc>
              <a:spcBef>
                <a:spcPts val="0"/>
              </a:spcBef>
              <a:spcAft>
                <a:spcPts val="0"/>
              </a:spcAft>
              <a:buClr>
                <a:srgbClr val="FFFFFF"/>
              </a:buClr>
              <a:buSzPts val="2500"/>
              <a:buFont typeface="Fira Sans"/>
              <a:buNone/>
            </a:pPr>
            <a:r>
              <a:rPr lang="en-US" sz="2500" b="0" i="0" u="none" strike="noStrike" cap="none" dirty="0">
                <a:solidFill>
                  <a:srgbClr val="FFFFFF"/>
                </a:solidFill>
                <a:latin typeface="Century Gothic" panose="020B0502020202020204" pitchFamily="34" charset="0"/>
                <a:ea typeface="Fira Sans"/>
                <a:cs typeface="Fira Sans"/>
                <a:sym typeface="Fira Sans"/>
              </a:rPr>
              <a:t>Car repairs</a:t>
            </a:r>
            <a:endParaRPr sz="1400" b="0" i="0" u="none" strike="noStrike" cap="none" dirty="0">
              <a:solidFill>
                <a:srgbClr val="000000"/>
              </a:solidFill>
              <a:latin typeface="Century Gothic" panose="020B0502020202020204" pitchFamily="34" charset="0"/>
              <a:sym typeface="Arial"/>
            </a:endParaRPr>
          </a:p>
        </p:txBody>
      </p:sp>
      <p:pic>
        <p:nvPicPr>
          <p:cNvPr id="254" name="Google Shape;254;p9" descr="Image"/>
          <p:cNvPicPr preferRelativeResize="0"/>
          <p:nvPr/>
        </p:nvPicPr>
        <p:blipFill rotWithShape="1">
          <a:blip r:embed="rId4">
            <a:alphaModFix/>
          </a:blip>
          <a:srcRect/>
          <a:stretch/>
        </p:blipFill>
        <p:spPr>
          <a:xfrm>
            <a:off x="17196624" y="328518"/>
            <a:ext cx="930578" cy="100332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FFFFFF"/>
      </a:dk1>
      <a:lt1>
        <a:srgbClr val="42738D"/>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TotalTime>
  <Words>1170</Words>
  <Application>Microsoft Office PowerPoint</Application>
  <PresentationFormat>Custom</PresentationFormat>
  <Paragraphs>187</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Century Gothic</vt:lpstr>
      <vt:lpstr>Fira Sans</vt:lpstr>
      <vt:lpstr>Arial</vt:lpstr>
      <vt:lpstr>Fira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Wheeler</dc:creator>
  <cp:lastModifiedBy>Marissa Guerra</cp:lastModifiedBy>
  <cp:revision>24</cp:revision>
  <dcterms:modified xsi:type="dcterms:W3CDTF">2025-10-09T15:30:13Z</dcterms:modified>
</cp:coreProperties>
</file>