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76" r:id="rId4"/>
    <p:sldId id="279" r:id="rId5"/>
    <p:sldId id="278" r:id="rId6"/>
    <p:sldId id="259" r:id="rId7"/>
    <p:sldId id="260" r:id="rId8"/>
    <p:sldId id="261" r:id="rId9"/>
    <p:sldId id="262" r:id="rId10"/>
    <p:sldId id="263" r:id="rId11"/>
    <p:sldId id="280" r:id="rId12"/>
    <p:sldId id="265" r:id="rId13"/>
    <p:sldId id="273" r:id="rId14"/>
    <p:sldId id="267" r:id="rId15"/>
    <p:sldId id="270" r:id="rId16"/>
  </p:sldIdLst>
  <p:sldSz cx="20104100" cy="11309350"/>
  <p:notesSz cx="9601200" cy="73152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1E7"/>
    <a:srgbClr val="B78B1E"/>
    <a:srgbClr val="3F7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50" autoAdjust="0"/>
  </p:normalViewPr>
  <p:slideViewPr>
    <p:cSldViewPr>
      <p:cViewPr varScale="1">
        <p:scale>
          <a:sx n="51" d="100"/>
          <a:sy n="51" d="100"/>
        </p:scale>
        <p:origin x="1632"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722" cy="365555"/>
          </a:xfrm>
          <a:prstGeom prst="rect">
            <a:avLst/>
          </a:prstGeom>
        </p:spPr>
        <p:txBody>
          <a:bodyPr vert="horz" lIns="49240" tIns="24620" rIns="49240" bIns="24620" rtlCol="0"/>
          <a:lstStyle>
            <a:lvl1pPr algn="l">
              <a:defRPr sz="600"/>
            </a:lvl1pPr>
          </a:lstStyle>
          <a:p>
            <a:endParaRPr lang="en-US"/>
          </a:p>
        </p:txBody>
      </p:sp>
      <p:sp>
        <p:nvSpPr>
          <p:cNvPr id="3" name="Date Placeholder 2"/>
          <p:cNvSpPr>
            <a:spLocks noGrp="1"/>
          </p:cNvSpPr>
          <p:nvPr>
            <p:ph type="dt" idx="1"/>
          </p:nvPr>
        </p:nvSpPr>
        <p:spPr>
          <a:xfrm>
            <a:off x="5438203" y="0"/>
            <a:ext cx="4160722" cy="365555"/>
          </a:xfrm>
          <a:prstGeom prst="rect">
            <a:avLst/>
          </a:prstGeom>
        </p:spPr>
        <p:txBody>
          <a:bodyPr vert="horz" lIns="49240" tIns="24620" rIns="49240" bIns="24620" rtlCol="0"/>
          <a:lstStyle>
            <a:lvl1pPr algn="r">
              <a:defRPr sz="600"/>
            </a:lvl1pPr>
          </a:lstStyle>
          <a:p>
            <a:fld id="{93F648D0-55D4-4740-981E-EF97E36263D7}" type="datetimeFigureOut">
              <a:rPr lang="en-US" smtClean="0"/>
              <a:t>8/25/2025</a:t>
            </a:fld>
            <a:endParaRPr lang="en-US"/>
          </a:p>
        </p:txBody>
      </p:sp>
      <p:sp>
        <p:nvSpPr>
          <p:cNvPr id="4" name="Slide Image Placeholder 3"/>
          <p:cNvSpPr>
            <a:spLocks noGrp="1" noRot="1" noChangeAspect="1"/>
          </p:cNvSpPr>
          <p:nvPr>
            <p:ph type="sldImg" idx="2"/>
          </p:nvPr>
        </p:nvSpPr>
        <p:spPr>
          <a:xfrm>
            <a:off x="2360613" y="547688"/>
            <a:ext cx="4879975" cy="2744787"/>
          </a:xfrm>
          <a:prstGeom prst="rect">
            <a:avLst/>
          </a:prstGeom>
          <a:noFill/>
          <a:ln w="12700">
            <a:solidFill>
              <a:prstClr val="black"/>
            </a:solidFill>
          </a:ln>
        </p:spPr>
        <p:txBody>
          <a:bodyPr vert="horz" lIns="49240" tIns="24620" rIns="49240" bIns="24620" rtlCol="0" anchor="ctr"/>
          <a:lstStyle/>
          <a:p>
            <a:endParaRPr lang="en-US"/>
          </a:p>
        </p:txBody>
      </p:sp>
      <p:sp>
        <p:nvSpPr>
          <p:cNvPr id="5" name="Notes Placeholder 4"/>
          <p:cNvSpPr>
            <a:spLocks noGrp="1"/>
          </p:cNvSpPr>
          <p:nvPr>
            <p:ph type="body" sz="quarter" idx="3"/>
          </p:nvPr>
        </p:nvSpPr>
        <p:spPr>
          <a:xfrm>
            <a:off x="959817" y="3474824"/>
            <a:ext cx="7681566" cy="3292045"/>
          </a:xfrm>
          <a:prstGeom prst="rect">
            <a:avLst/>
          </a:prstGeom>
        </p:spPr>
        <p:txBody>
          <a:bodyPr vert="horz" lIns="49240" tIns="24620" rIns="49240" bIns="246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619"/>
            <a:ext cx="4160722" cy="365555"/>
          </a:xfrm>
          <a:prstGeom prst="rect">
            <a:avLst/>
          </a:prstGeom>
        </p:spPr>
        <p:txBody>
          <a:bodyPr vert="horz" lIns="49240" tIns="24620" rIns="49240" bIns="24620" rtlCol="0" anchor="b"/>
          <a:lstStyle>
            <a:lvl1pPr algn="l">
              <a:defRPr sz="600"/>
            </a:lvl1pPr>
          </a:lstStyle>
          <a:p>
            <a:endParaRPr lang="en-US"/>
          </a:p>
        </p:txBody>
      </p:sp>
      <p:sp>
        <p:nvSpPr>
          <p:cNvPr id="7" name="Slide Number Placeholder 6"/>
          <p:cNvSpPr>
            <a:spLocks noGrp="1"/>
          </p:cNvSpPr>
          <p:nvPr>
            <p:ph type="sldNum" sz="quarter" idx="5"/>
          </p:nvPr>
        </p:nvSpPr>
        <p:spPr>
          <a:xfrm>
            <a:off x="5438203" y="6948619"/>
            <a:ext cx="4160722" cy="365555"/>
          </a:xfrm>
          <a:prstGeom prst="rect">
            <a:avLst/>
          </a:prstGeom>
        </p:spPr>
        <p:txBody>
          <a:bodyPr vert="horz" lIns="49240" tIns="24620" rIns="49240" bIns="24620" rtlCol="0" anchor="b"/>
          <a:lstStyle>
            <a:lvl1pPr algn="r">
              <a:defRPr sz="600"/>
            </a:lvl1pPr>
          </a:lstStyle>
          <a:p>
            <a:fld id="{006A30AF-5213-4C5B-92AA-3DFF0D0D754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2404">
              <a:defRPr/>
            </a:pPr>
            <a:r>
              <a:rPr lang="en-US" sz="1300" i="1" dirty="0"/>
              <a:t>"Good morning. I’m Reagan Wagner, CEO of National Financial Alliance. For over two decades, I’ve worked alongside clients helping them build, seek growth, and preserve their wealth. Today, I want to take you through a roadmap that can help you turn your financial vision into reality.“</a:t>
            </a:r>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t>1</a:t>
            </a:fld>
            <a:endParaRPr lang="en-US"/>
          </a:p>
        </p:txBody>
      </p:sp>
    </p:spTree>
    <p:extLst>
      <p:ext uri="{BB962C8B-B14F-4D97-AF65-F5344CB8AC3E}">
        <p14:creationId xmlns:p14="http://schemas.microsoft.com/office/powerpoint/2010/main" val="160142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"Comparison is the thief of progress. Your journey is yours alone. Focus on your progress, not anyone else’s balance sheet or portfolio."</a:t>
            </a:r>
            <a:endParaRPr lang="en-US" sz="1300" dirty="0"/>
          </a:p>
        </p:txBody>
      </p:sp>
      <p:sp>
        <p:nvSpPr>
          <p:cNvPr id="4" name="Slide Number Placeholder 3"/>
          <p:cNvSpPr>
            <a:spLocks noGrp="1"/>
          </p:cNvSpPr>
          <p:nvPr>
            <p:ph type="sldNum" sz="quarter" idx="5"/>
          </p:nvPr>
        </p:nvSpPr>
        <p:spPr/>
        <p:txBody>
          <a:bodyPr/>
          <a:lstStyle/>
          <a:p>
            <a:fld id="{006A30AF-5213-4C5B-92AA-3DFF0D0D7541}" type="slidenum">
              <a:rPr lang="en-US" smtClean="0"/>
              <a:t>10</a:t>
            </a:fld>
            <a:endParaRPr lang="en-US"/>
          </a:p>
        </p:txBody>
      </p:sp>
    </p:spTree>
    <p:extLst>
      <p:ext uri="{BB962C8B-B14F-4D97-AF65-F5344CB8AC3E}">
        <p14:creationId xmlns:p14="http://schemas.microsoft.com/office/powerpoint/2010/main" val="410598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5459D-EDED-2392-FE47-AB719EA0E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B9167-4497-0867-0F90-A0D16677F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86A21-A60D-2DD4-DFDB-C5EC4225E6AE}"/>
              </a:ext>
            </a:extLst>
          </p:cNvPr>
          <p:cNvSpPr>
            <a:spLocks noGrp="1"/>
          </p:cNvSpPr>
          <p:nvPr>
            <p:ph type="body" idx="1"/>
          </p:nvPr>
        </p:nvSpPr>
        <p:spPr/>
        <p:txBody>
          <a:bodyPr/>
          <a:lstStyle/>
          <a:p>
            <a:r>
              <a:rPr lang="en-US" sz="1300" dirty="0"/>
              <a:t>"The journey to financial success is never a straight road. That’s why it’s so important to focus on your path your goals, your habits, your strategy. Those are the things that keep you grounded.</a:t>
            </a:r>
          </a:p>
          <a:p>
            <a:pPr defTabSz="492404"/>
            <a:r>
              <a:rPr lang="en-US" sz="1300" dirty="0"/>
              <a:t>The key is to stay clear on your path, but flexible in your approach. That balance — staying true to your vision while adapting to the shifts — is what keeps you moving forward, no matter what’s happening around you.</a:t>
            </a:r>
          </a:p>
          <a:p>
            <a:endParaRPr lang="en-US" sz="1300" dirty="0"/>
          </a:p>
          <a:p>
            <a:r>
              <a:rPr lang="en-US" sz="1300" dirty="0"/>
              <a:t>We understand we have to acknowledge that the world around us is constantly shifting, so let’s discuss how to navigate this.</a:t>
            </a:r>
          </a:p>
        </p:txBody>
      </p:sp>
      <p:sp>
        <p:nvSpPr>
          <p:cNvPr id="4" name="Slide Number Placeholder 3">
            <a:extLst>
              <a:ext uri="{FF2B5EF4-FFF2-40B4-BE49-F238E27FC236}">
                <a16:creationId xmlns:a16="http://schemas.microsoft.com/office/drawing/2014/main" id="{D9111FCD-47C2-29D7-510C-7B947569E859}"/>
              </a:ext>
            </a:extLst>
          </p:cNvPr>
          <p:cNvSpPr>
            <a:spLocks noGrp="1"/>
          </p:cNvSpPr>
          <p:nvPr>
            <p:ph type="sldNum" sz="quarter" idx="5"/>
          </p:nvPr>
        </p:nvSpPr>
        <p:spPr/>
        <p:txBody>
          <a:bodyPr/>
          <a:lstStyle/>
          <a:p>
            <a:fld id="{006A30AF-5213-4C5B-92AA-3DFF0D0D7541}" type="slidenum">
              <a:rPr lang="en-US" smtClean="0"/>
              <a:t>11</a:t>
            </a:fld>
            <a:endParaRPr lang="en-US"/>
          </a:p>
        </p:txBody>
      </p:sp>
    </p:spTree>
    <p:extLst>
      <p:ext uri="{BB962C8B-B14F-4D97-AF65-F5344CB8AC3E}">
        <p14:creationId xmlns:p14="http://schemas.microsoft.com/office/powerpoint/2010/main" val="1440303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2404">
              <a:defRPr/>
            </a:pPr>
            <a:r>
              <a:rPr lang="en-US" sz="1300" i="1" dirty="0"/>
              <a:t>"Markets evolve, industries rise and fall, and new opportunities appear. Technology, including AI, is changing how companies operate and how advisors analyze data. At NFA, we use these tools to stay informed and help our clients adapt—but the human relationship remains irreplaceable. Tools can assist, but guidance and judgment are key."</a:t>
            </a:r>
            <a:endParaRPr lang="en-US" sz="1300" dirty="0"/>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t>12</a:t>
            </a:fld>
            <a:endParaRPr lang="en-US"/>
          </a:p>
        </p:txBody>
      </p:sp>
    </p:spTree>
    <p:extLst>
      <p:ext uri="{BB962C8B-B14F-4D97-AF65-F5344CB8AC3E}">
        <p14:creationId xmlns:p14="http://schemas.microsoft.com/office/powerpoint/2010/main" val="278791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431"/>
              </a:spcAft>
            </a:pPr>
            <a:r>
              <a:rPr lang="en-US" sz="600" kern="100" dirty="0">
                <a:solidFill>
                  <a:schemeClr val="bg1"/>
                </a:solidFill>
                <a:latin typeface="Triplex Serif OT"/>
                <a:ea typeface="Aptos"/>
                <a:cs typeface="Times New Roman" panose="02020603050405020304" pitchFamily="18" charset="0"/>
              </a:rPr>
              <a:t>If your advisors aren’t talking with you about diversified portfolios and sector management that includes emerging technologies like AI, now is the time to start that conversation.</a:t>
            </a:r>
          </a:p>
          <a:p>
            <a:pPr>
              <a:lnSpc>
                <a:spcPct val="115000"/>
              </a:lnSpc>
              <a:spcAft>
                <a:spcPts val="431"/>
              </a:spcAft>
            </a:pPr>
            <a:endParaRPr lang="en-US" sz="600" kern="100" dirty="0">
              <a:solidFill>
                <a:schemeClr val="bg1"/>
              </a:solidFill>
              <a:latin typeface="Triplex Serif OT"/>
              <a:ea typeface="Aptos"/>
              <a:cs typeface="Times New Roman" panose="02020603050405020304" pitchFamily="18" charset="0"/>
            </a:endParaRPr>
          </a:p>
          <a:p>
            <a:pPr>
              <a:lnSpc>
                <a:spcPct val="115000"/>
              </a:lnSpc>
              <a:spcAft>
                <a:spcPts val="431"/>
              </a:spcAft>
            </a:pPr>
            <a:r>
              <a:rPr lang="en-US" sz="600" kern="100" dirty="0">
                <a:solidFill>
                  <a:schemeClr val="bg1"/>
                </a:solidFill>
                <a:latin typeface="Triplex Serif OT"/>
                <a:ea typeface="Aptos"/>
                <a:cs typeface="Times New Roman" panose="02020603050405020304" pitchFamily="18" charset="0"/>
              </a:rPr>
              <a:t>NFA can help you explore how these sectors may fit into your long-term strategy while staying aligned with your vision, risk tolerance, and goals.</a:t>
            </a:r>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t>13</a:t>
            </a:fld>
            <a:endParaRPr lang="en-US"/>
          </a:p>
        </p:txBody>
      </p:sp>
    </p:spTree>
    <p:extLst>
      <p:ext uri="{BB962C8B-B14F-4D97-AF65-F5344CB8AC3E}">
        <p14:creationId xmlns:p14="http://schemas.microsoft.com/office/powerpoint/2010/main" val="1446772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2404">
              <a:defRPr/>
            </a:pPr>
            <a:r>
              <a:rPr lang="en-US" sz="1300" i="1" dirty="0"/>
              <a:t>"</a:t>
            </a:r>
            <a:r>
              <a:rPr lang="en-US" sz="1300" dirty="0"/>
              <a:t> </a:t>
            </a:r>
            <a:r>
              <a:rPr lang="en-US" sz="1300" i="1" dirty="0"/>
              <a:t>AI, AI infrastructure, and robotics aren’t just changing the future, they’re transforming the economy right now. The question isn’t if these technologies will shape the future, it’s how they’ll fit in a diversified portfolio. How will you position your portfolio to capture opportunities while managing risk? Talk with your financial advisor about where innovation meets your investment strategy. If your advisor isn’t talking to you about aligning investments with your vision—including emerging trends like AI—then maybe it’s time to have that conversation. At NFA, we help clients understand opportunities, manage risk, and create a plan that grows and adapts with them."</a:t>
            </a:r>
            <a:endParaRPr lang="en-US" sz="1300" dirty="0"/>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t>14</a:t>
            </a:fld>
            <a:endParaRPr lang="en-US"/>
          </a:p>
        </p:txBody>
      </p:sp>
    </p:spTree>
    <p:extLst>
      <p:ext uri="{BB962C8B-B14F-4D97-AF65-F5344CB8AC3E}">
        <p14:creationId xmlns:p14="http://schemas.microsoft.com/office/powerpoint/2010/main" val="1704063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"Your financial future isn’t a mystery—it’s a plan. The sooner you start, the sooner your vision becomes reality. Thank you."</a:t>
            </a:r>
            <a:endParaRPr lang="en-US" sz="1300" dirty="0"/>
          </a:p>
        </p:txBody>
      </p:sp>
      <p:sp>
        <p:nvSpPr>
          <p:cNvPr id="4" name="Slide Number Placeholder 3"/>
          <p:cNvSpPr>
            <a:spLocks noGrp="1"/>
          </p:cNvSpPr>
          <p:nvPr>
            <p:ph type="sldNum" sz="quarter" idx="5"/>
          </p:nvPr>
        </p:nvSpPr>
        <p:spPr/>
        <p:txBody>
          <a:bodyPr/>
          <a:lstStyle/>
          <a:p>
            <a:fld id="{006A30AF-5213-4C5B-92AA-3DFF0D0D7541}" type="slidenum">
              <a:rPr lang="en-US" smtClean="0"/>
              <a:t>15</a:t>
            </a:fld>
            <a:endParaRPr lang="en-US"/>
          </a:p>
        </p:txBody>
      </p:sp>
    </p:spTree>
    <p:extLst>
      <p:ext uri="{BB962C8B-B14F-4D97-AF65-F5344CB8AC3E}">
        <p14:creationId xmlns:p14="http://schemas.microsoft.com/office/powerpoint/2010/main" val="215032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"Let’s start with something a little different. Close your eyes. Take a deep breath. Clear your mind… again… and again. Now, picture your </a:t>
            </a:r>
            <a:r>
              <a:rPr lang="en-US" sz="1300" b="1" i="1" dirty="0"/>
              <a:t>current financial situation</a:t>
            </a:r>
            <a:r>
              <a:rPr lang="en-US" sz="1300" i="1" dirty="0"/>
              <a:t>. How does it feel—secure, tight, uncertain? Really let yourself feel it.“</a:t>
            </a:r>
          </a:p>
          <a:p>
            <a:endParaRPr lang="en-US" sz="1300" dirty="0"/>
          </a:p>
          <a:p>
            <a:r>
              <a:rPr lang="en-US" sz="1300" i="1" dirty="0"/>
              <a:t>"Now, take another breath and imagine your </a:t>
            </a:r>
            <a:r>
              <a:rPr lang="en-US" sz="1300" b="1" i="1" dirty="0"/>
              <a:t>ideal financial situation</a:t>
            </a:r>
            <a:r>
              <a:rPr lang="en-US" sz="1300" i="1" dirty="0"/>
              <a:t>. No stress, no worry. Maybe it’s retiring on a beach, paying bills without thinking twice, or having the freedom to do exactly what you love. Hold that image. Lock it in. </a:t>
            </a:r>
            <a:endParaRPr lang="en-US" sz="1300" dirty="0"/>
          </a:p>
        </p:txBody>
      </p:sp>
      <p:sp>
        <p:nvSpPr>
          <p:cNvPr id="4" name="Slide Number Placeholder 3"/>
          <p:cNvSpPr>
            <a:spLocks noGrp="1"/>
          </p:cNvSpPr>
          <p:nvPr>
            <p:ph type="sldNum" sz="quarter" idx="5"/>
          </p:nvPr>
        </p:nvSpPr>
        <p:spPr/>
        <p:txBody>
          <a:bodyPr/>
          <a:lstStyle/>
          <a:p>
            <a:fld id="{006A30AF-5213-4C5B-92AA-3DFF0D0D7541}" type="slidenum">
              <a:rPr lang="en-US" smtClean="0"/>
              <a:t>2</a:t>
            </a:fld>
            <a:endParaRPr lang="en-US"/>
          </a:p>
        </p:txBody>
      </p:sp>
    </p:spTree>
    <p:extLst>
      <p:ext uri="{BB962C8B-B14F-4D97-AF65-F5344CB8AC3E}">
        <p14:creationId xmlns:p14="http://schemas.microsoft.com/office/powerpoint/2010/main" val="107780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674C-37B9-E0EC-3013-0EA1F5ADB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D427C-4970-6047-0CBD-214FC8B1F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192D9-0C6D-E021-C563-1F7B6CE4EC67}"/>
              </a:ext>
            </a:extLst>
          </p:cNvPr>
          <p:cNvSpPr>
            <a:spLocks noGrp="1"/>
          </p:cNvSpPr>
          <p:nvPr>
            <p:ph type="body" idx="1"/>
          </p:nvPr>
        </p:nvSpPr>
        <p:spPr/>
        <p:txBody>
          <a:bodyPr/>
          <a:lstStyle/>
          <a:p>
            <a:pPr defTabSz="492404">
              <a:defRPr/>
            </a:pPr>
            <a:r>
              <a:rPr lang="en-US" sz="1300" i="1" dirty="0"/>
              <a:t>Now open your eyes and jot down a word or phrase that describes how that felt."</a:t>
            </a:r>
            <a:endParaRPr lang="en-US" dirty="0"/>
          </a:p>
        </p:txBody>
      </p:sp>
      <p:sp>
        <p:nvSpPr>
          <p:cNvPr id="4" name="Slide Number Placeholder 3">
            <a:extLst>
              <a:ext uri="{FF2B5EF4-FFF2-40B4-BE49-F238E27FC236}">
                <a16:creationId xmlns:a16="http://schemas.microsoft.com/office/drawing/2014/main" id="{FBCC8D0C-0944-E4FC-5D8D-62A459FB7762}"/>
              </a:ext>
            </a:extLst>
          </p:cNvPr>
          <p:cNvSpPr>
            <a:spLocks noGrp="1"/>
          </p:cNvSpPr>
          <p:nvPr>
            <p:ph type="sldNum" sz="quarter" idx="5"/>
          </p:nvPr>
        </p:nvSpPr>
        <p:spPr/>
        <p:txBody>
          <a:bodyPr/>
          <a:lstStyle/>
          <a:p>
            <a:fld id="{006A30AF-5213-4C5B-92AA-3DFF0D0D7541}" type="slidenum">
              <a:rPr lang="en-US" smtClean="0"/>
              <a:t>3</a:t>
            </a:fld>
            <a:endParaRPr lang="en-US"/>
          </a:p>
        </p:txBody>
      </p:sp>
    </p:spTree>
    <p:extLst>
      <p:ext uri="{BB962C8B-B14F-4D97-AF65-F5344CB8AC3E}">
        <p14:creationId xmlns:p14="http://schemas.microsoft.com/office/powerpoint/2010/main" val="193160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473D7-1564-A51A-245C-DB8BB5594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D5735-441A-87B9-AEF0-31BB7BE4F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8DC94-F4C6-41F1-C157-2EC578D4A6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tx1"/>
                </a:solidFill>
                <a:latin typeface="+mn-lt"/>
              </a:rPr>
              <a:t>"Now look at what you wrote. "</a:t>
            </a:r>
            <a:r>
              <a:rPr lang="en-US" sz="1200" b="0" dirty="0">
                <a:solidFill>
                  <a:schemeClr val="tx1"/>
                </a:solidFill>
                <a:latin typeface="+mn-lt"/>
              </a:rPr>
              <a:t>Ask yourself why not me.. </a:t>
            </a:r>
            <a:br>
              <a:rPr lang="en-US" sz="1200" b="0" dirty="0">
                <a:solidFill>
                  <a:schemeClr val="tx1"/>
                </a:solidFill>
                <a:latin typeface="+mn-lt"/>
              </a:rPr>
            </a:br>
            <a:r>
              <a:rPr lang="en-US" sz="1200" b="0" dirty="0">
                <a:solidFill>
                  <a:schemeClr val="tx1"/>
                </a:solidFill>
                <a:latin typeface="+mn-lt"/>
              </a:rPr>
              <a:t>What if I told you your vision could be your reality with the right planning, preparation, and strategic partners. </a:t>
            </a:r>
          </a:p>
          <a:p>
            <a:endParaRPr lang="en-US" dirty="0"/>
          </a:p>
        </p:txBody>
      </p:sp>
      <p:sp>
        <p:nvSpPr>
          <p:cNvPr id="4" name="Slide Number Placeholder 3">
            <a:extLst>
              <a:ext uri="{FF2B5EF4-FFF2-40B4-BE49-F238E27FC236}">
                <a16:creationId xmlns:a16="http://schemas.microsoft.com/office/drawing/2014/main" id="{50F69AFE-CF63-53F1-EABA-8179412244E8}"/>
              </a:ext>
            </a:extLst>
          </p:cNvPr>
          <p:cNvSpPr>
            <a:spLocks noGrp="1"/>
          </p:cNvSpPr>
          <p:nvPr>
            <p:ph type="sldNum" sz="quarter" idx="5"/>
          </p:nvPr>
        </p:nvSpPr>
        <p:spPr/>
        <p:txBody>
          <a:bodyPr/>
          <a:lstStyle/>
          <a:p>
            <a:fld id="{006A30AF-5213-4C5B-92AA-3DFF0D0D7541}" type="slidenum">
              <a:rPr lang="en-US" smtClean="0"/>
              <a:t>4</a:t>
            </a:fld>
            <a:endParaRPr lang="en-US"/>
          </a:p>
        </p:txBody>
      </p:sp>
    </p:spTree>
    <p:extLst>
      <p:ext uri="{BB962C8B-B14F-4D97-AF65-F5344CB8AC3E}">
        <p14:creationId xmlns:p14="http://schemas.microsoft.com/office/powerpoint/2010/main" val="108416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8D552-B6BF-FEFA-428F-CD49661DB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9695A-41A9-9425-8FE9-933E65C25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EA31E-7CA2-BEF6-DC99-66FAC2C162A6}"/>
              </a:ext>
            </a:extLst>
          </p:cNvPr>
          <p:cNvSpPr>
            <a:spLocks noGrp="1"/>
          </p:cNvSpPr>
          <p:nvPr>
            <p:ph type="body" idx="1"/>
          </p:nvPr>
        </p:nvSpPr>
        <p:spPr/>
        <p:txBody>
          <a:bodyPr/>
          <a:lstStyle/>
          <a:p>
            <a:r>
              <a:rPr lang="en-US" sz="1300" i="1" dirty="0"/>
              <a:t>We are powered by the five F’s: Faith, Family, Finance, Fitness and Fun. These are our guiding principles. We approach every day with a servant’s heart.</a:t>
            </a:r>
          </a:p>
          <a:p>
            <a:endParaRPr lang="en-US" sz="1300" i="1" dirty="0"/>
          </a:p>
          <a:p>
            <a:r>
              <a:rPr lang="en-US" sz="1300" i="1" dirty="0"/>
              <a:t>Our organization serves people just like you. All stories and walks of life. We meet you where you are at and guide you to where you want to be. We are here to help you pursue your vision of financial success. By serving others we manage $3B+ in advisory and brokerage assets</a:t>
            </a:r>
          </a:p>
        </p:txBody>
      </p:sp>
      <p:sp>
        <p:nvSpPr>
          <p:cNvPr id="4" name="Slide Number Placeholder 3">
            <a:extLst>
              <a:ext uri="{FF2B5EF4-FFF2-40B4-BE49-F238E27FC236}">
                <a16:creationId xmlns:a16="http://schemas.microsoft.com/office/drawing/2014/main" id="{3DAB3C7B-747C-6896-96D0-BADCD0CD8289}"/>
              </a:ext>
            </a:extLst>
          </p:cNvPr>
          <p:cNvSpPr>
            <a:spLocks noGrp="1"/>
          </p:cNvSpPr>
          <p:nvPr>
            <p:ph type="sldNum" sz="quarter" idx="5"/>
          </p:nvPr>
        </p:nvSpPr>
        <p:spPr/>
        <p:txBody>
          <a:bodyPr/>
          <a:lstStyle/>
          <a:p>
            <a:fld id="{006A30AF-5213-4C5B-92AA-3DFF0D0D7541}" type="slidenum">
              <a:rPr lang="en-US" smtClean="0"/>
              <a:t>5</a:t>
            </a:fld>
            <a:endParaRPr lang="en-US"/>
          </a:p>
        </p:txBody>
      </p:sp>
    </p:spTree>
    <p:extLst>
      <p:ext uri="{BB962C8B-B14F-4D97-AF65-F5344CB8AC3E}">
        <p14:creationId xmlns:p14="http://schemas.microsoft.com/office/powerpoint/2010/main" val="3335288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i="1" dirty="0"/>
              <a:t>"The first step is understanding your vision—not just in dollars, but in feelings. Is it freedom? Security? Leaving a legacy for your children or community?</a:t>
            </a:r>
          </a:p>
          <a:p>
            <a:endParaRPr lang="en-US" sz="1300" dirty="0"/>
          </a:p>
          <a:p>
            <a:r>
              <a:rPr lang="en-US" sz="1300" i="1" dirty="0"/>
              <a:t>"Leaders, just like running a business, can’t hit a target they can’t see. You have to define your goals and commit to the education necessary to achieve them."</a:t>
            </a:r>
            <a:endParaRPr lang="en-US" sz="1300" dirty="0"/>
          </a:p>
          <a:p>
            <a:endParaRPr lang="en-US" dirty="0"/>
          </a:p>
        </p:txBody>
      </p:sp>
      <p:sp>
        <p:nvSpPr>
          <p:cNvPr id="4" name="Slide Number Placeholder 3"/>
          <p:cNvSpPr>
            <a:spLocks noGrp="1"/>
          </p:cNvSpPr>
          <p:nvPr>
            <p:ph type="sldNum" sz="quarter" idx="10"/>
          </p:nvPr>
        </p:nvSpPr>
        <p:spPr/>
        <p:txBody>
          <a:bodyPr/>
          <a:lstStyle/>
          <a:p>
            <a:fld id="{006A30AF-5213-4C5B-92AA-3DFF0D0D7541}"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Buckets of Money conversation</a:t>
            </a:r>
            <a:endParaRPr lang="en-US" sz="1300" dirty="0"/>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t>7</a:t>
            </a:fld>
            <a:endParaRPr lang="en-US"/>
          </a:p>
        </p:txBody>
      </p:sp>
    </p:spTree>
    <p:extLst>
      <p:ext uri="{BB962C8B-B14F-4D97-AF65-F5344CB8AC3E}">
        <p14:creationId xmlns:p14="http://schemas.microsoft.com/office/powerpoint/2010/main" val="380673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"The market isn’t always the biggest challenge; mindset often is. You’ve heard the saying, ‘A penny saved is a penny earned,’ but what if that penny could become ten by managing tax risk, capturing investment opportunities, and keeping your money ahead of inflation?“</a:t>
            </a:r>
          </a:p>
          <a:p>
            <a:endParaRPr lang="en-US" sz="1300" dirty="0"/>
          </a:p>
          <a:p>
            <a:r>
              <a:rPr lang="en-US" sz="1300" i="1" dirty="0"/>
              <a:t>"And debt—there’s good debt and bad debt. Knowing the difference allows you to leverage opportunities rather than letting liabilities hold you back."</a:t>
            </a:r>
            <a:endParaRPr lang="en-US" sz="1300" dirty="0"/>
          </a:p>
          <a:p>
            <a:endParaRPr lang="en-US" dirty="0"/>
          </a:p>
        </p:txBody>
      </p:sp>
      <p:sp>
        <p:nvSpPr>
          <p:cNvPr id="4" name="Slide Number Placeholder 3"/>
          <p:cNvSpPr>
            <a:spLocks noGrp="1"/>
          </p:cNvSpPr>
          <p:nvPr>
            <p:ph type="sldNum" sz="quarter" idx="5"/>
          </p:nvPr>
        </p:nvSpPr>
        <p:spPr/>
        <p:txBody>
          <a:bodyPr/>
          <a:lstStyle/>
          <a:p>
            <a:fld id="{006A30AF-5213-4C5B-92AA-3DFF0D0D7541}" type="slidenum">
              <a:rPr lang="en-US" smtClean="0"/>
              <a:t>8</a:t>
            </a:fld>
            <a:endParaRPr lang="en-US"/>
          </a:p>
        </p:txBody>
      </p:sp>
    </p:spTree>
    <p:extLst>
      <p:ext uri="{BB962C8B-B14F-4D97-AF65-F5344CB8AC3E}">
        <p14:creationId xmlns:p14="http://schemas.microsoft.com/office/powerpoint/2010/main" val="386025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i="1" dirty="0"/>
              <a:t>"Many people get stuck trying to create a perfect plan before taking action. Don’t boil the ocean. Start where you are. Small, consistent steps compound over time and build confidence along the way."</a:t>
            </a:r>
            <a:endParaRPr lang="en-US" sz="1300" dirty="0"/>
          </a:p>
        </p:txBody>
      </p:sp>
      <p:sp>
        <p:nvSpPr>
          <p:cNvPr id="4" name="Slide Number Placeholder 3"/>
          <p:cNvSpPr>
            <a:spLocks noGrp="1"/>
          </p:cNvSpPr>
          <p:nvPr>
            <p:ph type="sldNum" sz="quarter" idx="5"/>
          </p:nvPr>
        </p:nvSpPr>
        <p:spPr/>
        <p:txBody>
          <a:bodyPr/>
          <a:lstStyle/>
          <a:p>
            <a:fld id="{006A30AF-5213-4C5B-92AA-3DFF0D0D7541}" type="slidenum">
              <a:rPr lang="en-US" smtClean="0"/>
              <a:t>9</a:t>
            </a:fld>
            <a:endParaRPr lang="en-US"/>
          </a:p>
        </p:txBody>
      </p:sp>
    </p:spTree>
    <p:extLst>
      <p:ext uri="{BB962C8B-B14F-4D97-AF65-F5344CB8AC3E}">
        <p14:creationId xmlns:p14="http://schemas.microsoft.com/office/powerpoint/2010/main" val="3753808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8/25/2025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8/25/2025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1E0B4A-BD2A-400B-B459-D735D76A42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07" t="2841" b="2864"/>
          <a:stretch/>
        </p:blipFill>
        <p:spPr>
          <a:xfrm>
            <a:off x="298449" y="321308"/>
            <a:ext cx="8700103" cy="10664191"/>
          </a:xfrm>
          <a:prstGeom prst="rect">
            <a:avLst/>
          </a:prstGeom>
        </p:spPr>
      </p:pic>
      <p:sp>
        <p:nvSpPr>
          <p:cNvPr id="15" name="object 7">
            <a:extLst>
              <a:ext uri="{FF2B5EF4-FFF2-40B4-BE49-F238E27FC236}">
                <a16:creationId xmlns:a16="http://schemas.microsoft.com/office/drawing/2014/main" id="{04D490F4-7A9B-401F-BE6E-3156B89DD2C3}"/>
              </a:ext>
            </a:extLst>
          </p:cNvPr>
          <p:cNvSpPr/>
          <p:nvPr/>
        </p:nvSpPr>
        <p:spPr>
          <a:xfrm>
            <a:off x="7385050" y="2576830"/>
            <a:ext cx="10283825" cy="6248556"/>
          </a:xfrm>
          <a:custGeom>
            <a:avLst/>
            <a:gdLst/>
            <a:ahLst/>
            <a:cxnLst/>
            <a:rect l="l" t="t" r="r" b="b"/>
            <a:pathLst>
              <a:path w="2740025" h="2359025">
                <a:moveTo>
                  <a:pt x="2739654" y="0"/>
                </a:moveTo>
                <a:lnTo>
                  <a:pt x="0" y="0"/>
                </a:lnTo>
                <a:lnTo>
                  <a:pt x="0" y="2358996"/>
                </a:lnTo>
                <a:lnTo>
                  <a:pt x="2739654" y="2358996"/>
                </a:lnTo>
                <a:lnTo>
                  <a:pt x="2739654" y="0"/>
                </a:lnTo>
                <a:close/>
              </a:path>
            </a:pathLst>
          </a:custGeom>
          <a:solidFill>
            <a:srgbClr val="D8E1E7"/>
          </a:solidFill>
        </p:spPr>
        <p:txBody>
          <a:bodyPr wrap="square" lIns="0" tIns="0" rIns="0" bIns="0" rtlCol="0"/>
          <a:lstStyle/>
          <a:p>
            <a:endParaRPr dirty="0"/>
          </a:p>
        </p:txBody>
      </p:sp>
      <p:sp>
        <p:nvSpPr>
          <p:cNvPr id="4" name="object 4"/>
          <p:cNvSpPr/>
          <p:nvPr/>
        </p:nvSpPr>
        <p:spPr>
          <a:xfrm>
            <a:off x="8998553" y="0"/>
            <a:ext cx="11106150" cy="635"/>
          </a:xfrm>
          <a:custGeom>
            <a:avLst/>
            <a:gdLst/>
            <a:ahLst/>
            <a:cxnLst/>
            <a:rect l="l" t="t" r="r" b="b"/>
            <a:pathLst>
              <a:path w="11106150" h="635">
                <a:moveTo>
                  <a:pt x="0" y="476"/>
                </a:moveTo>
                <a:lnTo>
                  <a:pt x="11105546" y="476"/>
                </a:lnTo>
                <a:lnTo>
                  <a:pt x="11105546" y="0"/>
                </a:lnTo>
                <a:lnTo>
                  <a:pt x="0" y="0"/>
                </a:lnTo>
                <a:lnTo>
                  <a:pt x="0" y="476"/>
                </a:lnTo>
                <a:close/>
              </a:path>
            </a:pathLst>
          </a:custGeom>
          <a:solidFill>
            <a:srgbClr val="34738D"/>
          </a:solidFill>
        </p:spPr>
        <p:txBody>
          <a:bodyPr wrap="square" lIns="0" tIns="0" rIns="0" bIns="0" rtlCol="0"/>
          <a:lstStyle/>
          <a:p>
            <a:endParaRPr/>
          </a:p>
        </p:txBody>
      </p:sp>
      <p:sp>
        <p:nvSpPr>
          <p:cNvPr id="7" name="object 7"/>
          <p:cNvSpPr/>
          <p:nvPr/>
        </p:nvSpPr>
        <p:spPr>
          <a:xfrm>
            <a:off x="0" y="576485"/>
            <a:ext cx="2740025" cy="2359025"/>
          </a:xfrm>
          <a:custGeom>
            <a:avLst/>
            <a:gdLst/>
            <a:ahLst/>
            <a:cxnLst/>
            <a:rect l="l" t="t" r="r" b="b"/>
            <a:pathLst>
              <a:path w="2740025" h="2359025">
                <a:moveTo>
                  <a:pt x="2739654" y="0"/>
                </a:moveTo>
                <a:lnTo>
                  <a:pt x="0" y="0"/>
                </a:lnTo>
                <a:lnTo>
                  <a:pt x="0" y="2358996"/>
                </a:lnTo>
                <a:lnTo>
                  <a:pt x="2739654" y="2358996"/>
                </a:lnTo>
                <a:lnTo>
                  <a:pt x="2739654" y="0"/>
                </a:lnTo>
                <a:close/>
              </a:path>
            </a:pathLst>
          </a:custGeom>
          <a:solidFill>
            <a:srgbClr val="34738D"/>
          </a:solidFill>
        </p:spPr>
        <p:txBody>
          <a:bodyPr wrap="square" lIns="0" tIns="0" rIns="0" bIns="0" rtlCol="0"/>
          <a:lstStyle/>
          <a:p>
            <a:endParaRPr/>
          </a:p>
        </p:txBody>
      </p:sp>
      <p:sp>
        <p:nvSpPr>
          <p:cNvPr id="8" name="object 8"/>
          <p:cNvSpPr/>
          <p:nvPr/>
        </p:nvSpPr>
        <p:spPr>
          <a:xfrm>
            <a:off x="9276261" y="2205199"/>
            <a:ext cx="2637155" cy="650240"/>
          </a:xfrm>
          <a:custGeom>
            <a:avLst/>
            <a:gdLst/>
            <a:ahLst/>
            <a:cxnLst/>
            <a:rect l="l" t="t" r="r" b="b"/>
            <a:pathLst>
              <a:path w="2637154" h="650239">
                <a:moveTo>
                  <a:pt x="2636537" y="0"/>
                </a:moveTo>
                <a:lnTo>
                  <a:pt x="0" y="0"/>
                </a:lnTo>
                <a:lnTo>
                  <a:pt x="0" y="650210"/>
                </a:lnTo>
                <a:lnTo>
                  <a:pt x="2636537" y="650210"/>
                </a:lnTo>
                <a:lnTo>
                  <a:pt x="2636537" y="0"/>
                </a:lnTo>
                <a:close/>
              </a:path>
            </a:pathLst>
          </a:custGeom>
          <a:solidFill>
            <a:srgbClr val="B78A1E"/>
          </a:solidFill>
        </p:spPr>
        <p:txBody>
          <a:bodyPr wrap="square" lIns="0" tIns="0" rIns="0" bIns="0" rtlCol="0"/>
          <a:lstStyle/>
          <a:p>
            <a:endParaRPr/>
          </a:p>
        </p:txBody>
      </p:sp>
      <p:sp>
        <p:nvSpPr>
          <p:cNvPr id="9" name="Rectangle 8"/>
          <p:cNvSpPr/>
          <p:nvPr/>
        </p:nvSpPr>
        <p:spPr>
          <a:xfrm>
            <a:off x="9290050" y="3597275"/>
            <a:ext cx="7086600" cy="2123658"/>
          </a:xfrm>
          <a:prstGeom prst="rect">
            <a:avLst/>
          </a:prstGeom>
        </p:spPr>
        <p:txBody>
          <a:bodyPr wrap="square">
            <a:spAutoFit/>
          </a:bodyPr>
          <a:lstStyle/>
          <a:p>
            <a:r>
              <a:rPr lang="en-US" sz="6600" b="1" dirty="0">
                <a:solidFill>
                  <a:srgbClr val="3F738D"/>
                </a:solidFill>
                <a:latin typeface="Fira Sans" pitchFamily="34" charset="0"/>
              </a:rPr>
              <a:t>FROM VISION</a:t>
            </a:r>
          </a:p>
          <a:p>
            <a:r>
              <a:rPr lang="en-US" sz="6600" b="1" dirty="0">
                <a:solidFill>
                  <a:srgbClr val="3F738D"/>
                </a:solidFill>
                <a:latin typeface="Fira Sans" pitchFamily="34" charset="0"/>
              </a:rPr>
              <a:t>TO REALITY</a:t>
            </a:r>
          </a:p>
        </p:txBody>
      </p:sp>
      <p:cxnSp>
        <p:nvCxnSpPr>
          <p:cNvPr id="13" name="Straight Connector 12"/>
          <p:cNvCxnSpPr/>
          <p:nvPr/>
        </p:nvCxnSpPr>
        <p:spPr>
          <a:xfrm>
            <a:off x="9386794" y="5905659"/>
            <a:ext cx="2438400" cy="1588"/>
          </a:xfrm>
          <a:prstGeom prst="line">
            <a:avLst/>
          </a:prstGeom>
          <a:ln w="57150">
            <a:solidFill>
              <a:srgbClr val="3F738D"/>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297001" y="6412209"/>
            <a:ext cx="5540299" cy="954107"/>
          </a:xfrm>
          <a:prstGeom prst="rect">
            <a:avLst/>
          </a:prstGeom>
        </p:spPr>
        <p:txBody>
          <a:bodyPr wrap="none">
            <a:spAutoFit/>
          </a:bodyPr>
          <a:lstStyle/>
          <a:p>
            <a:r>
              <a:rPr lang="en-US" sz="2800" dirty="0">
                <a:solidFill>
                  <a:srgbClr val="3F738D"/>
                </a:solidFill>
                <a:latin typeface="Fira Sans" pitchFamily="34" charset="0"/>
              </a:rPr>
              <a:t>Presented by Reagan Wagner,</a:t>
            </a:r>
          </a:p>
          <a:p>
            <a:r>
              <a:rPr lang="en-US" sz="2800" dirty="0">
                <a:solidFill>
                  <a:srgbClr val="3F738D"/>
                </a:solidFill>
                <a:latin typeface="Fira Sans" pitchFamily="34" charset="0"/>
              </a:rPr>
              <a:t>CEO – National Financial Alliance</a:t>
            </a:r>
          </a:p>
        </p:txBody>
      </p:sp>
      <p:sp>
        <p:nvSpPr>
          <p:cNvPr id="16" name="Rectangle 15"/>
          <p:cNvSpPr/>
          <p:nvPr/>
        </p:nvSpPr>
        <p:spPr>
          <a:xfrm>
            <a:off x="9594850" y="2301875"/>
            <a:ext cx="1702710" cy="369332"/>
          </a:xfrm>
          <a:prstGeom prst="rect">
            <a:avLst/>
          </a:prstGeom>
        </p:spPr>
        <p:txBody>
          <a:bodyPr wrap="none">
            <a:spAutoFit/>
          </a:bodyPr>
          <a:lstStyle/>
          <a:p>
            <a:r>
              <a:rPr lang="en-US" b="1" dirty="0">
                <a:solidFill>
                  <a:srgbClr val="D8E1E7"/>
                </a:solidFill>
                <a:latin typeface="Triplex Serif OT Extrabold" pitchFamily="50" charset="0"/>
                <a:ea typeface="Fira Sans"/>
                <a:cs typeface="Fira Sans"/>
                <a:sym typeface="Fira Sans"/>
              </a:rPr>
              <a:t>WWW.TNFA.NET</a:t>
            </a:r>
            <a:endParaRPr lang="en-US" dirty="0">
              <a:solidFill>
                <a:srgbClr val="D8E1E7"/>
              </a:solidFill>
            </a:endParaRPr>
          </a:p>
        </p:txBody>
      </p:sp>
      <p:pic>
        <p:nvPicPr>
          <p:cNvPr id="17" name="Picture 16" descr="Untitled-2-11.png"/>
          <p:cNvPicPr>
            <a:picLocks noChangeAspect="1"/>
          </p:cNvPicPr>
          <p:nvPr/>
        </p:nvPicPr>
        <p:blipFill>
          <a:blip r:embed="rId5"/>
          <a:stretch>
            <a:fillRect/>
          </a:stretch>
        </p:blipFill>
        <p:spPr>
          <a:xfrm>
            <a:off x="755650" y="930275"/>
            <a:ext cx="1559190" cy="1676400"/>
          </a:xfrm>
          <a:prstGeom prst="rect">
            <a:avLst/>
          </a:prstGeom>
        </p:spPr>
      </p:pic>
      <p:pic>
        <p:nvPicPr>
          <p:cNvPr id="18" name="Picture 17" descr="Untitled-2-09.png"/>
          <p:cNvPicPr>
            <a:picLocks noChangeAspect="1"/>
          </p:cNvPicPr>
          <p:nvPr/>
        </p:nvPicPr>
        <p:blipFill>
          <a:blip r:embed="rId6"/>
          <a:stretch>
            <a:fillRect/>
          </a:stretch>
        </p:blipFill>
        <p:spPr>
          <a:xfrm>
            <a:off x="9386794" y="9091757"/>
            <a:ext cx="8604522" cy="560833"/>
          </a:xfrm>
          <a:prstGeom prst="rect">
            <a:avLst/>
          </a:prstGeom>
        </p:spPr>
      </p:pic>
      <p:pic>
        <p:nvPicPr>
          <p:cNvPr id="2" name="Picture 1">
            <a:extLst>
              <a:ext uri="{FF2B5EF4-FFF2-40B4-BE49-F238E27FC236}">
                <a16:creationId xmlns:a16="http://schemas.microsoft.com/office/drawing/2014/main" id="{7C53F43E-26D5-24F0-A5A4-8141B0055E5F}"/>
              </a:ext>
            </a:extLst>
          </p:cNvPr>
          <p:cNvPicPr>
            <a:picLocks noChangeAspect="1"/>
          </p:cNvPicPr>
          <p:nvPr/>
        </p:nvPicPr>
        <p:blipFill>
          <a:blip r:embed="rId7"/>
          <a:stretch>
            <a:fillRect/>
          </a:stretch>
        </p:blipFill>
        <p:spPr>
          <a:xfrm>
            <a:off x="15978929" y="3458031"/>
            <a:ext cx="3976789" cy="4390743"/>
          </a:xfrm>
          <a:prstGeom prst="rect">
            <a:avLst/>
          </a:prstGeom>
        </p:spPr>
      </p:pic>
      <p:sp>
        <p:nvSpPr>
          <p:cNvPr id="5" name="Rectangle 4">
            <a:extLst>
              <a:ext uri="{FF2B5EF4-FFF2-40B4-BE49-F238E27FC236}">
                <a16:creationId xmlns:a16="http://schemas.microsoft.com/office/drawing/2014/main" id="{AAD5E3A2-C192-1C9D-4716-A3D91ADE819D}"/>
              </a:ext>
            </a:extLst>
          </p:cNvPr>
          <p:cNvSpPr/>
          <p:nvPr/>
        </p:nvSpPr>
        <p:spPr>
          <a:xfrm>
            <a:off x="9380444" y="9845831"/>
            <a:ext cx="10283825" cy="738664"/>
          </a:xfrm>
          <a:prstGeom prst="rect">
            <a:avLst/>
          </a:prstGeom>
        </p:spPr>
        <p:txBody>
          <a:bodyPr wrap="square">
            <a:spAutoFit/>
          </a:bodyPr>
          <a:lstStyle/>
          <a:p>
            <a:r>
              <a:rPr lang="en-US" sz="1400" dirty="0">
                <a:solidFill>
                  <a:srgbClr val="D8E1E7"/>
                </a:solidFill>
              </a:rPr>
              <a:t>Securities offered through LPL Financial, Member FINRA/SIPC. Investment advice offered through Strategic Financial Concepts, LLC, a registered investment advisor. Strategic Financial Concepts LLC and National Financial Alliance are separate entities from LPL Financial</a:t>
            </a:r>
            <a:endParaRPr lang="en-US" sz="1400" dirty="0">
              <a:solidFill>
                <a:srgbClr val="D8E1E7"/>
              </a:solidFill>
              <a:latin typeface="Fira Sans" panose="020B05030500000200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object 5"/>
          <p:cNvPicPr/>
          <p:nvPr/>
        </p:nvPicPr>
        <p:blipFill>
          <a:blip r:embed="rId4" cstate="print"/>
          <a:stretch>
            <a:fillRect/>
          </a:stretch>
        </p:blipFill>
        <p:spPr>
          <a:xfrm>
            <a:off x="0" y="0"/>
            <a:ext cx="11136737" cy="2708043"/>
          </a:xfrm>
          <a:prstGeom prst="rect">
            <a:avLst/>
          </a:prstGeom>
        </p:spPr>
      </p:pic>
      <p:cxnSp>
        <p:nvCxnSpPr>
          <p:cNvPr id="15" name="Straight Connector 14"/>
          <p:cNvCxnSpPr>
            <a:cxnSpLocks/>
          </p:cNvCxnSpPr>
          <p:nvPr/>
        </p:nvCxnSpPr>
        <p:spPr>
          <a:xfrm>
            <a:off x="11880850" y="3292475"/>
            <a:ext cx="4648200" cy="1588"/>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2EA19E6-AFC7-4E10-819D-7499899B6192}"/>
              </a:ext>
            </a:extLst>
          </p:cNvPr>
          <p:cNvSpPr txBox="1"/>
          <p:nvPr/>
        </p:nvSpPr>
        <p:spPr>
          <a:xfrm>
            <a:off x="11728450" y="3825875"/>
            <a:ext cx="7086600" cy="759182"/>
          </a:xfrm>
          <a:prstGeom prst="rect">
            <a:avLst/>
          </a:prstGeom>
          <a:noFill/>
        </p:spPr>
        <p:txBody>
          <a:bodyPr wrap="square" rtlCol="0">
            <a:spAutoFit/>
          </a:bodyPr>
          <a:lstStyle/>
          <a:p>
            <a:pPr marR="0" lvl="0">
              <a:lnSpc>
                <a:spcPct val="115000"/>
              </a:lnSpc>
              <a:spcBef>
                <a:spcPts val="0"/>
              </a:spcBef>
              <a:spcAft>
                <a:spcPts val="800"/>
              </a:spcAft>
            </a:pPr>
            <a:r>
              <a:rPr lang="en-US" sz="4000" b="1" dirty="0">
                <a:solidFill>
                  <a:srgbClr val="3F738D"/>
                </a:solidFill>
                <a:latin typeface="Fira Sans" pitchFamily="34" charset="0"/>
              </a:rPr>
              <a:t>Don’t Compare Your Journey</a:t>
            </a:r>
            <a:endParaRPr lang="en-US" sz="4000" kern="100" dirty="0">
              <a:solidFill>
                <a:srgbClr val="3F738D"/>
              </a:solidFill>
              <a:effectLst/>
              <a:latin typeface="Fira Sans" pitchFamily="34" charset="0"/>
              <a:ea typeface="Aptos"/>
              <a:cs typeface="Times New Roman" panose="02020603050405020304" pitchFamily="18" charset="0"/>
            </a:endParaRPr>
          </a:p>
        </p:txBody>
      </p:sp>
      <p:sp>
        <p:nvSpPr>
          <p:cNvPr id="16" name="Rectangle 15">
            <a:extLst>
              <a:ext uri="{FF2B5EF4-FFF2-40B4-BE49-F238E27FC236}">
                <a16:creationId xmlns:a16="http://schemas.microsoft.com/office/drawing/2014/main" id="{9589D836-F3B5-4C1E-9400-3C824B3B4662}"/>
              </a:ext>
            </a:extLst>
          </p:cNvPr>
          <p:cNvSpPr/>
          <p:nvPr/>
        </p:nvSpPr>
        <p:spPr>
          <a:xfrm>
            <a:off x="17223816" y="10302875"/>
            <a:ext cx="2202847" cy="461665"/>
          </a:xfrm>
          <a:prstGeom prst="rect">
            <a:avLst/>
          </a:prstGeom>
        </p:spPr>
        <p:txBody>
          <a:bodyPr wrap="none">
            <a:spAutoFit/>
          </a:bodyPr>
          <a:lstStyle/>
          <a:p>
            <a:pPr algn="l" rtl="0"/>
            <a:r>
              <a:rPr lang="en-US" sz="2400" b="1" dirty="0">
                <a:solidFill>
                  <a:srgbClr val="3F738D"/>
                </a:solidFill>
                <a:latin typeface="Triplex-ExtraBold" panose="020B0900000000000000" pitchFamily="34" charset="0"/>
                <a:ea typeface="Fira Sans"/>
                <a:cs typeface="Fira Sans"/>
                <a:sym typeface="Fira Sans"/>
              </a:rPr>
              <a:t>WWW.TNFA.NET</a:t>
            </a:r>
            <a:endParaRPr lang="en-US" sz="2400" b="1" dirty="0">
              <a:solidFill>
                <a:srgbClr val="3F738D"/>
              </a:solidFill>
              <a:latin typeface="Triplex-ExtraBold" panose="020B0900000000000000" pitchFamily="34" charset="0"/>
              <a:ea typeface="Poppins"/>
              <a:cs typeface="Poppins"/>
              <a:sym typeface="Poppins"/>
            </a:endParaRPr>
          </a:p>
        </p:txBody>
      </p:sp>
      <p:sp>
        <p:nvSpPr>
          <p:cNvPr id="11" name="TextBox 10"/>
          <p:cNvSpPr txBox="1"/>
          <p:nvPr/>
        </p:nvSpPr>
        <p:spPr>
          <a:xfrm>
            <a:off x="11728450" y="625475"/>
            <a:ext cx="5029200" cy="2554545"/>
          </a:xfrm>
          <a:prstGeom prst="rect">
            <a:avLst/>
          </a:prstGeom>
          <a:noFill/>
        </p:spPr>
        <p:txBody>
          <a:bodyPr wrap="square" rtlCol="0">
            <a:spAutoFit/>
          </a:bodyPr>
          <a:lstStyle/>
          <a:p>
            <a:r>
              <a:rPr lang="en-US" sz="8000" b="1" dirty="0">
                <a:solidFill>
                  <a:srgbClr val="3F738D"/>
                </a:solidFill>
                <a:latin typeface="Fira Sans" pitchFamily="34" charset="0"/>
              </a:rPr>
              <a:t>Stay in</a:t>
            </a:r>
          </a:p>
          <a:p>
            <a:r>
              <a:rPr lang="en-US" sz="8000" b="1" dirty="0">
                <a:solidFill>
                  <a:srgbClr val="3F738D"/>
                </a:solidFill>
                <a:latin typeface="Fira Sans" pitchFamily="34" charset="0"/>
              </a:rPr>
              <a:t>Your Lane</a:t>
            </a:r>
          </a:p>
        </p:txBody>
      </p:sp>
      <p:pic>
        <p:nvPicPr>
          <p:cNvPr id="14" name="Picture 13" descr="Untitled-2-01.png"/>
          <p:cNvPicPr>
            <a:picLocks noChangeAspect="1"/>
          </p:cNvPicPr>
          <p:nvPr/>
        </p:nvPicPr>
        <p:blipFill>
          <a:blip r:embed="rId5" cstate="print"/>
          <a:stretch>
            <a:fillRect/>
          </a:stretch>
        </p:blipFill>
        <p:spPr>
          <a:xfrm>
            <a:off x="11804650" y="4990961"/>
            <a:ext cx="609600" cy="609600"/>
          </a:xfrm>
          <a:prstGeom prst="rect">
            <a:avLst/>
          </a:prstGeom>
        </p:spPr>
      </p:pic>
      <p:sp>
        <p:nvSpPr>
          <p:cNvPr id="17" name="Rectangle 16"/>
          <p:cNvSpPr/>
          <p:nvPr/>
        </p:nvSpPr>
        <p:spPr>
          <a:xfrm>
            <a:off x="12642850" y="4968875"/>
            <a:ext cx="5349541" cy="707886"/>
          </a:xfrm>
          <a:prstGeom prst="rect">
            <a:avLst/>
          </a:prstGeom>
        </p:spPr>
        <p:txBody>
          <a:bodyPr wrap="none">
            <a:spAutoFit/>
          </a:bodyPr>
          <a:lstStyle/>
          <a:p>
            <a:pPr lvl="0"/>
            <a:r>
              <a:rPr lang="en-US" sz="4000" b="1" dirty="0">
                <a:solidFill>
                  <a:srgbClr val="3F738D"/>
                </a:solidFill>
                <a:latin typeface="Fira Sans" pitchFamily="34" charset="0"/>
              </a:rPr>
              <a:t>Focus on your journey</a:t>
            </a:r>
          </a:p>
        </p:txBody>
      </p:sp>
      <p:pic>
        <p:nvPicPr>
          <p:cNvPr id="18" name="Picture 17" descr="Untitled-2-01.png"/>
          <p:cNvPicPr>
            <a:picLocks noChangeAspect="1"/>
          </p:cNvPicPr>
          <p:nvPr/>
        </p:nvPicPr>
        <p:blipFill>
          <a:blip r:embed="rId5" cstate="print"/>
          <a:stretch>
            <a:fillRect/>
          </a:stretch>
        </p:blipFill>
        <p:spPr>
          <a:xfrm>
            <a:off x="11804650" y="6133961"/>
            <a:ext cx="609600" cy="609600"/>
          </a:xfrm>
          <a:prstGeom prst="rect">
            <a:avLst/>
          </a:prstGeom>
        </p:spPr>
      </p:pic>
      <p:sp>
        <p:nvSpPr>
          <p:cNvPr id="19" name="Rectangle 18"/>
          <p:cNvSpPr/>
          <p:nvPr/>
        </p:nvSpPr>
        <p:spPr>
          <a:xfrm>
            <a:off x="12642850" y="6111875"/>
            <a:ext cx="5862502" cy="707886"/>
          </a:xfrm>
          <a:prstGeom prst="rect">
            <a:avLst/>
          </a:prstGeom>
        </p:spPr>
        <p:txBody>
          <a:bodyPr wrap="none">
            <a:spAutoFit/>
          </a:bodyPr>
          <a:lstStyle/>
          <a:p>
            <a:pPr lvl="0"/>
            <a:r>
              <a:rPr lang="en-US" sz="4000" b="1" dirty="0">
                <a:solidFill>
                  <a:srgbClr val="3F738D"/>
                </a:solidFill>
                <a:latin typeface="Fira Sans" pitchFamily="34" charset="0"/>
              </a:rPr>
              <a:t>Don’t compare to others</a:t>
            </a:r>
          </a:p>
        </p:txBody>
      </p:sp>
      <p:pic>
        <p:nvPicPr>
          <p:cNvPr id="24" name="Picture 23">
            <a:extLst>
              <a:ext uri="{FF2B5EF4-FFF2-40B4-BE49-F238E27FC236}">
                <a16:creationId xmlns:a16="http://schemas.microsoft.com/office/drawing/2014/main" id="{F1EEFC5E-9DF2-4242-A3EB-A5D8F1B60E0F}"/>
              </a:ext>
            </a:extLst>
          </p:cNvPr>
          <p:cNvPicPr>
            <a:picLocks noChangeAspect="1"/>
          </p:cNvPicPr>
          <p:nvPr/>
        </p:nvPicPr>
        <p:blipFill rotWithShape="1">
          <a:blip r:embed="rId6">
            <a:extLst>
              <a:ext uri="{28A0092B-C50C-407E-A947-70E740481C1C}">
                <a14:useLocalDpi xmlns:a14="http://schemas.microsoft.com/office/drawing/2010/main" val="0"/>
              </a:ext>
            </a:extLst>
          </a:blip>
          <a:srcRect t="23859" b="28036"/>
          <a:stretch/>
        </p:blipFill>
        <p:spPr>
          <a:xfrm>
            <a:off x="-6350" y="2911474"/>
            <a:ext cx="9479914" cy="6840495"/>
          </a:xfrm>
          <a:prstGeom prst="rect">
            <a:avLst/>
          </a:prstGeom>
        </p:spPr>
      </p:pic>
    </p:spTree>
    <p:extLst>
      <p:ext uri="{BB962C8B-B14F-4D97-AF65-F5344CB8AC3E}">
        <p14:creationId xmlns:p14="http://schemas.microsoft.com/office/powerpoint/2010/main" val="586311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C6B3224-8534-E7EF-F391-E2A8A42FB09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A3F847C-DA36-E942-98CF-49853AF1D66B}"/>
              </a:ext>
            </a:extLst>
          </p:cNvPr>
          <p:cNvSpPr/>
          <p:nvPr/>
        </p:nvSpPr>
        <p:spPr>
          <a:xfrm>
            <a:off x="984250" y="8550275"/>
            <a:ext cx="5410200" cy="1477328"/>
          </a:xfrm>
          <a:prstGeom prst="rect">
            <a:avLst/>
          </a:prstGeom>
        </p:spPr>
        <p:txBody>
          <a:bodyPr wrap="square">
            <a:spAutoFit/>
          </a:bodyPr>
          <a:lstStyle/>
          <a:p>
            <a:pPr algn="ctr"/>
            <a:r>
              <a:rPr lang="en-US" sz="3000" b="1" dirty="0">
                <a:solidFill>
                  <a:srgbClr val="3F738D"/>
                </a:solidFill>
                <a:latin typeface="Fira Sans" pitchFamily="34" charset="0"/>
              </a:rPr>
              <a:t>Your vision can become reality with the right</a:t>
            </a:r>
          </a:p>
          <a:p>
            <a:pPr algn="ctr"/>
            <a:r>
              <a:rPr lang="en-US" sz="3000" b="1" dirty="0">
                <a:solidFill>
                  <a:srgbClr val="3F738D"/>
                </a:solidFill>
                <a:latin typeface="Fira Sans" pitchFamily="34" charset="0"/>
              </a:rPr>
              <a:t>planning and partners</a:t>
            </a:r>
          </a:p>
        </p:txBody>
      </p:sp>
      <p:cxnSp>
        <p:nvCxnSpPr>
          <p:cNvPr id="17" name="Straight Connector 16">
            <a:extLst>
              <a:ext uri="{FF2B5EF4-FFF2-40B4-BE49-F238E27FC236}">
                <a16:creationId xmlns:a16="http://schemas.microsoft.com/office/drawing/2014/main" id="{148F0BA2-990A-8937-0624-096A56450F7D}"/>
              </a:ext>
            </a:extLst>
          </p:cNvPr>
          <p:cNvCxnSpPr/>
          <p:nvPr/>
        </p:nvCxnSpPr>
        <p:spPr>
          <a:xfrm>
            <a:off x="9311641" y="4283075"/>
            <a:ext cx="4038600" cy="1588"/>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1A80D2-AA4F-8359-5881-8B35F837BFBA}"/>
              </a:ext>
            </a:extLst>
          </p:cNvPr>
          <p:cNvSpPr/>
          <p:nvPr/>
        </p:nvSpPr>
        <p:spPr>
          <a:xfrm>
            <a:off x="831850" y="10593474"/>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4" name="TextBox 3">
            <a:extLst>
              <a:ext uri="{FF2B5EF4-FFF2-40B4-BE49-F238E27FC236}">
                <a16:creationId xmlns:a16="http://schemas.microsoft.com/office/drawing/2014/main" id="{F633AD44-D848-8931-0A1B-61D1A808E3E4}"/>
              </a:ext>
            </a:extLst>
          </p:cNvPr>
          <p:cNvSpPr txBox="1"/>
          <p:nvPr/>
        </p:nvSpPr>
        <p:spPr>
          <a:xfrm>
            <a:off x="9311641" y="1692275"/>
            <a:ext cx="11734800" cy="2308324"/>
          </a:xfrm>
          <a:prstGeom prst="rect">
            <a:avLst/>
          </a:prstGeom>
          <a:noFill/>
        </p:spPr>
        <p:txBody>
          <a:bodyPr wrap="square" rtlCol="0">
            <a:spAutoFit/>
          </a:bodyPr>
          <a:lstStyle/>
          <a:p>
            <a:r>
              <a:rPr lang="en-US" sz="7200" b="1" dirty="0">
                <a:solidFill>
                  <a:srgbClr val="3F738D"/>
                </a:solidFill>
                <a:latin typeface="Fira Sans" pitchFamily="34" charset="0"/>
              </a:rPr>
              <a:t>Focus on Your Path and </a:t>
            </a:r>
          </a:p>
          <a:p>
            <a:r>
              <a:rPr lang="en-US" sz="7200" b="1" dirty="0">
                <a:solidFill>
                  <a:srgbClr val="3F738D"/>
                </a:solidFill>
                <a:latin typeface="Fira Sans" pitchFamily="34" charset="0"/>
              </a:rPr>
              <a:t>Navigate the Shifts</a:t>
            </a:r>
          </a:p>
        </p:txBody>
      </p:sp>
      <p:pic>
        <p:nvPicPr>
          <p:cNvPr id="6" name="Picture 5" descr="Light bulb over people discussing">
            <a:extLst>
              <a:ext uri="{FF2B5EF4-FFF2-40B4-BE49-F238E27FC236}">
                <a16:creationId xmlns:a16="http://schemas.microsoft.com/office/drawing/2014/main" id="{E1060C2B-F867-F83B-118A-5F3BEF461112}"/>
              </a:ext>
            </a:extLst>
          </p:cNvPr>
          <p:cNvPicPr>
            <a:picLocks noChangeAspect="1"/>
          </p:cNvPicPr>
          <p:nvPr/>
        </p:nvPicPr>
        <p:blipFill>
          <a:blip r:embed="rId4">
            <a:extLst>
              <a:ext uri="{28A0092B-C50C-407E-A947-70E740481C1C}">
                <a14:useLocalDpi xmlns:a14="http://schemas.microsoft.com/office/drawing/2010/main" val="0"/>
              </a:ext>
            </a:extLst>
          </a:blip>
          <a:srcRect l="29961" r="20533" b="2504"/>
          <a:stretch>
            <a:fillRect/>
          </a:stretch>
        </p:blipFill>
        <p:spPr>
          <a:xfrm>
            <a:off x="1016000" y="-288925"/>
            <a:ext cx="7641591" cy="10032682"/>
          </a:xfrm>
          <a:prstGeom prst="rect">
            <a:avLst/>
          </a:prstGeom>
        </p:spPr>
      </p:pic>
      <p:pic>
        <p:nvPicPr>
          <p:cNvPr id="7" name="Picture 6" descr="Untitled-2-03.png">
            <a:extLst>
              <a:ext uri="{FF2B5EF4-FFF2-40B4-BE49-F238E27FC236}">
                <a16:creationId xmlns:a16="http://schemas.microsoft.com/office/drawing/2014/main" id="{F371F864-4BD1-B76D-FCB7-93188EE187EB}"/>
              </a:ext>
            </a:extLst>
          </p:cNvPr>
          <p:cNvPicPr>
            <a:picLocks noChangeAspect="1"/>
          </p:cNvPicPr>
          <p:nvPr/>
        </p:nvPicPr>
        <p:blipFill>
          <a:blip r:embed="rId5" cstate="print"/>
          <a:stretch>
            <a:fillRect/>
          </a:stretch>
        </p:blipFill>
        <p:spPr>
          <a:xfrm>
            <a:off x="9442451" y="6723977"/>
            <a:ext cx="609600" cy="609600"/>
          </a:xfrm>
          <a:prstGeom prst="rect">
            <a:avLst/>
          </a:prstGeom>
        </p:spPr>
      </p:pic>
      <p:sp>
        <p:nvSpPr>
          <p:cNvPr id="8" name="Rectangle 7">
            <a:extLst>
              <a:ext uri="{FF2B5EF4-FFF2-40B4-BE49-F238E27FC236}">
                <a16:creationId xmlns:a16="http://schemas.microsoft.com/office/drawing/2014/main" id="{CECF8CD1-D0F7-8B19-14B9-FC51EDFB068B}"/>
              </a:ext>
            </a:extLst>
          </p:cNvPr>
          <p:cNvSpPr/>
          <p:nvPr/>
        </p:nvSpPr>
        <p:spPr>
          <a:xfrm>
            <a:off x="10356850" y="6723977"/>
            <a:ext cx="7696200" cy="1077218"/>
          </a:xfrm>
          <a:prstGeom prst="rect">
            <a:avLst/>
          </a:prstGeom>
        </p:spPr>
        <p:txBody>
          <a:bodyPr wrap="square">
            <a:spAutoFit/>
          </a:bodyPr>
          <a:lstStyle/>
          <a:p>
            <a:pPr lvl="0"/>
            <a:r>
              <a:rPr lang="en-US" sz="3200" b="1" dirty="0">
                <a:solidFill>
                  <a:schemeClr val="bg1"/>
                </a:solidFill>
                <a:latin typeface="Fira Sans" pitchFamily="34" charset="0"/>
              </a:rPr>
              <a:t>Build strong financial habits and partnerships</a:t>
            </a:r>
          </a:p>
        </p:txBody>
      </p:sp>
      <p:pic>
        <p:nvPicPr>
          <p:cNvPr id="9" name="Picture 8" descr="Untitled-2-03.png">
            <a:extLst>
              <a:ext uri="{FF2B5EF4-FFF2-40B4-BE49-F238E27FC236}">
                <a16:creationId xmlns:a16="http://schemas.microsoft.com/office/drawing/2014/main" id="{7D264FC5-F5C5-6A9A-4D4F-816168AFA8B5}"/>
              </a:ext>
            </a:extLst>
          </p:cNvPr>
          <p:cNvPicPr>
            <a:picLocks noChangeAspect="1"/>
          </p:cNvPicPr>
          <p:nvPr/>
        </p:nvPicPr>
        <p:blipFill>
          <a:blip r:embed="rId5" cstate="print"/>
          <a:stretch>
            <a:fillRect/>
          </a:stretch>
        </p:blipFill>
        <p:spPr>
          <a:xfrm>
            <a:off x="9442450" y="7943177"/>
            <a:ext cx="609600" cy="609600"/>
          </a:xfrm>
          <a:prstGeom prst="rect">
            <a:avLst/>
          </a:prstGeom>
        </p:spPr>
      </p:pic>
      <p:sp>
        <p:nvSpPr>
          <p:cNvPr id="11" name="Rectangle 10">
            <a:extLst>
              <a:ext uri="{FF2B5EF4-FFF2-40B4-BE49-F238E27FC236}">
                <a16:creationId xmlns:a16="http://schemas.microsoft.com/office/drawing/2014/main" id="{245AA9FC-04C0-FEB3-1CF3-D292551F19B2}"/>
              </a:ext>
            </a:extLst>
          </p:cNvPr>
          <p:cNvSpPr/>
          <p:nvPr/>
        </p:nvSpPr>
        <p:spPr>
          <a:xfrm>
            <a:off x="10356850" y="7965500"/>
            <a:ext cx="7924800" cy="584775"/>
          </a:xfrm>
          <a:prstGeom prst="rect">
            <a:avLst/>
          </a:prstGeom>
        </p:spPr>
        <p:txBody>
          <a:bodyPr wrap="square">
            <a:spAutoFit/>
          </a:bodyPr>
          <a:lstStyle/>
          <a:p>
            <a:pPr lvl="0"/>
            <a:r>
              <a:rPr lang="en-US" sz="3200" b="1" dirty="0">
                <a:solidFill>
                  <a:schemeClr val="bg1"/>
                </a:solidFill>
                <a:latin typeface="Fira Sans" pitchFamily="34" charset="0"/>
              </a:rPr>
              <a:t>Adapt to changes</a:t>
            </a:r>
          </a:p>
        </p:txBody>
      </p:sp>
    </p:spTree>
    <p:extLst>
      <p:ext uri="{BB962C8B-B14F-4D97-AF65-F5344CB8AC3E}">
        <p14:creationId xmlns:p14="http://schemas.microsoft.com/office/powerpoint/2010/main" val="205093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d-01.jpg"/>
          <p:cNvPicPr>
            <a:picLocks noChangeAspect="1"/>
          </p:cNvPicPr>
          <p:nvPr/>
        </p:nvPicPr>
        <p:blipFill>
          <a:blip r:embed="rId4" cstate="print"/>
          <a:stretch>
            <a:fillRect/>
          </a:stretch>
        </p:blipFill>
        <p:spPr>
          <a:xfrm>
            <a:off x="8904726" y="2682875"/>
            <a:ext cx="11199374" cy="7162800"/>
          </a:xfrm>
          <a:prstGeom prst="rect">
            <a:avLst/>
          </a:prstGeom>
        </p:spPr>
      </p:pic>
      <p:sp>
        <p:nvSpPr>
          <p:cNvPr id="11" name="TextBox 10"/>
          <p:cNvSpPr txBox="1"/>
          <p:nvPr/>
        </p:nvSpPr>
        <p:spPr>
          <a:xfrm>
            <a:off x="679450" y="3749675"/>
            <a:ext cx="9906000" cy="830997"/>
          </a:xfrm>
          <a:prstGeom prst="rect">
            <a:avLst/>
          </a:prstGeom>
          <a:noFill/>
        </p:spPr>
        <p:txBody>
          <a:bodyPr wrap="square" rtlCol="0">
            <a:spAutoFit/>
          </a:bodyPr>
          <a:lstStyle/>
          <a:p>
            <a:r>
              <a:rPr lang="en-US" sz="4800" b="1" dirty="0">
                <a:solidFill>
                  <a:srgbClr val="3F738D"/>
                </a:solidFill>
                <a:latin typeface="Fira Sans" pitchFamily="34" charset="0"/>
              </a:rPr>
              <a:t>Markets and Change</a:t>
            </a:r>
          </a:p>
        </p:txBody>
      </p:sp>
      <p:cxnSp>
        <p:nvCxnSpPr>
          <p:cNvPr id="15" name="Straight Connector 14"/>
          <p:cNvCxnSpPr>
            <a:cxnSpLocks/>
          </p:cNvCxnSpPr>
          <p:nvPr/>
        </p:nvCxnSpPr>
        <p:spPr>
          <a:xfrm flipV="1">
            <a:off x="831850" y="4740275"/>
            <a:ext cx="5562600" cy="23235"/>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93850" y="5541744"/>
            <a:ext cx="6934200" cy="646331"/>
          </a:xfrm>
          <a:prstGeom prst="rect">
            <a:avLst/>
          </a:prstGeom>
          <a:noFill/>
        </p:spPr>
        <p:txBody>
          <a:bodyPr wrap="square" rtlCol="0">
            <a:spAutoFit/>
          </a:bodyPr>
          <a:lstStyle/>
          <a:p>
            <a:pPr lvl="0"/>
            <a:r>
              <a:rPr lang="en-US" sz="3600" b="1" dirty="0">
                <a:solidFill>
                  <a:srgbClr val="3F738D"/>
                </a:solidFill>
                <a:latin typeface="Fira Sans" pitchFamily="34" charset="0"/>
              </a:rPr>
              <a:t>Industries rise and fall</a:t>
            </a:r>
          </a:p>
        </p:txBody>
      </p:sp>
      <p:sp>
        <p:nvSpPr>
          <p:cNvPr id="22" name="Rectangle 21"/>
          <p:cNvSpPr/>
          <p:nvPr/>
        </p:nvSpPr>
        <p:spPr>
          <a:xfrm>
            <a:off x="831850" y="10302875"/>
            <a:ext cx="2202847" cy="461665"/>
          </a:xfrm>
          <a:prstGeom prst="rect">
            <a:avLst/>
          </a:prstGeom>
        </p:spPr>
        <p:txBody>
          <a:bodyPr wrap="none">
            <a:spAutoFit/>
          </a:bodyPr>
          <a:lstStyle/>
          <a:p>
            <a:pPr algn="l" rtl="0"/>
            <a:r>
              <a:rPr lang="en-US" sz="2400" b="1" dirty="0">
                <a:solidFill>
                  <a:srgbClr val="3F738D"/>
                </a:solidFill>
                <a:latin typeface="Triplex-ExtraBold" panose="020B0900000000000000" pitchFamily="34" charset="0"/>
                <a:ea typeface="Fira Sans"/>
                <a:cs typeface="Fira Sans"/>
                <a:sym typeface="Fira Sans"/>
              </a:rPr>
              <a:t>WWW.TNFA.NET</a:t>
            </a:r>
            <a:endParaRPr lang="en-US" sz="2400" b="1" dirty="0">
              <a:solidFill>
                <a:srgbClr val="3F738D"/>
              </a:solidFill>
              <a:latin typeface="Triplex-ExtraBold" panose="020B0900000000000000" pitchFamily="34" charset="0"/>
              <a:ea typeface="Poppins"/>
              <a:cs typeface="Poppins"/>
              <a:sym typeface="Poppins"/>
            </a:endParaRPr>
          </a:p>
        </p:txBody>
      </p:sp>
      <p:sp>
        <p:nvSpPr>
          <p:cNvPr id="13" name="TextBox 12">
            <a:extLst>
              <a:ext uri="{FF2B5EF4-FFF2-40B4-BE49-F238E27FC236}">
                <a16:creationId xmlns:a16="http://schemas.microsoft.com/office/drawing/2014/main" id="{44BD6949-27E7-4B0C-9D80-77DDCFDBFE0C}"/>
              </a:ext>
            </a:extLst>
          </p:cNvPr>
          <p:cNvSpPr txBox="1"/>
          <p:nvPr/>
        </p:nvSpPr>
        <p:spPr>
          <a:xfrm>
            <a:off x="679450" y="625475"/>
            <a:ext cx="7391400" cy="1938992"/>
          </a:xfrm>
          <a:prstGeom prst="rect">
            <a:avLst/>
          </a:prstGeom>
          <a:noFill/>
        </p:spPr>
        <p:txBody>
          <a:bodyPr wrap="square" rtlCol="0">
            <a:spAutoFit/>
          </a:bodyPr>
          <a:lstStyle/>
          <a:p>
            <a:r>
              <a:rPr lang="en-US" sz="6000" b="1" dirty="0">
                <a:solidFill>
                  <a:srgbClr val="3F738D"/>
                </a:solidFill>
                <a:latin typeface="Fira Sans" pitchFamily="34" charset="0"/>
              </a:rPr>
              <a:t>The Market Never Stands Still</a:t>
            </a:r>
            <a:endParaRPr lang="en-US" sz="6000" dirty="0">
              <a:solidFill>
                <a:srgbClr val="3F738D"/>
              </a:solidFill>
              <a:latin typeface="Fira Sans" pitchFamily="34" charset="0"/>
            </a:endParaRPr>
          </a:p>
        </p:txBody>
      </p:sp>
      <p:sp>
        <p:nvSpPr>
          <p:cNvPr id="18" name="TextBox 17"/>
          <p:cNvSpPr txBox="1"/>
          <p:nvPr/>
        </p:nvSpPr>
        <p:spPr>
          <a:xfrm>
            <a:off x="1593850" y="6721475"/>
            <a:ext cx="6934200" cy="646331"/>
          </a:xfrm>
          <a:prstGeom prst="rect">
            <a:avLst/>
          </a:prstGeom>
          <a:noFill/>
        </p:spPr>
        <p:txBody>
          <a:bodyPr wrap="square" rtlCol="0">
            <a:spAutoFit/>
          </a:bodyPr>
          <a:lstStyle/>
          <a:p>
            <a:pPr lvl="0"/>
            <a:r>
              <a:rPr lang="en-US" sz="3600" b="1" dirty="0">
                <a:solidFill>
                  <a:srgbClr val="3F738D"/>
                </a:solidFill>
                <a:latin typeface="Fira Sans" pitchFamily="34" charset="0"/>
              </a:rPr>
              <a:t>Tools and technology evolve</a:t>
            </a:r>
          </a:p>
        </p:txBody>
      </p:sp>
      <p:sp>
        <p:nvSpPr>
          <p:cNvPr id="19" name="TextBox 18"/>
          <p:cNvSpPr txBox="1"/>
          <p:nvPr/>
        </p:nvSpPr>
        <p:spPr>
          <a:xfrm>
            <a:off x="1593850" y="8016875"/>
            <a:ext cx="6400800" cy="1200329"/>
          </a:xfrm>
          <a:prstGeom prst="rect">
            <a:avLst/>
          </a:prstGeom>
          <a:noFill/>
        </p:spPr>
        <p:txBody>
          <a:bodyPr wrap="square" rtlCol="0">
            <a:spAutoFit/>
          </a:bodyPr>
          <a:lstStyle/>
          <a:p>
            <a:pPr lvl="0"/>
            <a:r>
              <a:rPr lang="en-US" sz="3600" b="1" dirty="0">
                <a:solidFill>
                  <a:srgbClr val="3F738D"/>
                </a:solidFill>
                <a:latin typeface="Fira Sans" pitchFamily="34" charset="0"/>
              </a:rPr>
              <a:t>AI can help analyze trends, but human guidance is key</a:t>
            </a:r>
          </a:p>
        </p:txBody>
      </p:sp>
      <p:pic>
        <p:nvPicPr>
          <p:cNvPr id="23" name="Picture 22" descr="Untitled-2-01.png"/>
          <p:cNvPicPr>
            <a:picLocks noChangeAspect="1"/>
          </p:cNvPicPr>
          <p:nvPr/>
        </p:nvPicPr>
        <p:blipFill>
          <a:blip r:embed="rId5" cstate="print"/>
          <a:stretch>
            <a:fillRect/>
          </a:stretch>
        </p:blipFill>
        <p:spPr>
          <a:xfrm>
            <a:off x="755650" y="5578475"/>
            <a:ext cx="609600" cy="609600"/>
          </a:xfrm>
          <a:prstGeom prst="rect">
            <a:avLst/>
          </a:prstGeom>
        </p:spPr>
      </p:pic>
      <p:pic>
        <p:nvPicPr>
          <p:cNvPr id="25" name="Picture 24" descr="Untitled-2-01.png"/>
          <p:cNvPicPr>
            <a:picLocks noChangeAspect="1"/>
          </p:cNvPicPr>
          <p:nvPr/>
        </p:nvPicPr>
        <p:blipFill>
          <a:blip r:embed="rId5" cstate="print"/>
          <a:stretch>
            <a:fillRect/>
          </a:stretch>
        </p:blipFill>
        <p:spPr>
          <a:xfrm>
            <a:off x="755650" y="6721475"/>
            <a:ext cx="609600" cy="609600"/>
          </a:xfrm>
          <a:prstGeom prst="rect">
            <a:avLst/>
          </a:prstGeom>
        </p:spPr>
      </p:pic>
      <p:pic>
        <p:nvPicPr>
          <p:cNvPr id="26" name="Picture 25" descr="Untitled-2-01.png"/>
          <p:cNvPicPr>
            <a:picLocks noChangeAspect="1"/>
          </p:cNvPicPr>
          <p:nvPr/>
        </p:nvPicPr>
        <p:blipFill>
          <a:blip r:embed="rId5" cstate="print"/>
          <a:stretch>
            <a:fillRect/>
          </a:stretch>
        </p:blipFill>
        <p:spPr>
          <a:xfrm>
            <a:off x="755650" y="8016875"/>
            <a:ext cx="609600" cy="609600"/>
          </a:xfrm>
          <a:prstGeom prst="rect">
            <a:avLst/>
          </a:prstGeom>
        </p:spPr>
      </p:pic>
    </p:spTree>
    <p:extLst>
      <p:ext uri="{BB962C8B-B14F-4D97-AF65-F5344CB8AC3E}">
        <p14:creationId xmlns:p14="http://schemas.microsoft.com/office/powerpoint/2010/main" val="3733337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object 8">
            <a:extLst>
              <a:ext uri="{FF2B5EF4-FFF2-40B4-BE49-F238E27FC236}">
                <a16:creationId xmlns:a16="http://schemas.microsoft.com/office/drawing/2014/main" id="{FC704E4A-2BC4-4C5F-B1B2-1858C89FDA11}"/>
              </a:ext>
            </a:extLst>
          </p:cNvPr>
          <p:cNvSpPr/>
          <p:nvPr/>
        </p:nvSpPr>
        <p:spPr>
          <a:xfrm>
            <a:off x="15005050" y="10339485"/>
            <a:ext cx="509905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B78B1E"/>
          </a:solidFill>
        </p:spPr>
        <p:txBody>
          <a:bodyPr wrap="square" lIns="0" tIns="0" rIns="0" bIns="0" rtlCol="0"/>
          <a:lstStyle/>
          <a:p>
            <a:endParaRPr/>
          </a:p>
        </p:txBody>
      </p:sp>
      <p:pic>
        <p:nvPicPr>
          <p:cNvPr id="5" name="object 5"/>
          <p:cNvPicPr/>
          <p:nvPr/>
        </p:nvPicPr>
        <p:blipFill>
          <a:blip r:embed="rId4" cstate="print"/>
          <a:stretch>
            <a:fillRect/>
          </a:stretch>
        </p:blipFill>
        <p:spPr>
          <a:xfrm>
            <a:off x="8223251" y="0"/>
            <a:ext cx="11873570" cy="3368675"/>
          </a:xfrm>
          <a:prstGeom prst="rect">
            <a:avLst/>
          </a:prstGeom>
        </p:spPr>
      </p:pic>
      <p:cxnSp>
        <p:nvCxnSpPr>
          <p:cNvPr id="15" name="Straight Connector 14"/>
          <p:cNvCxnSpPr>
            <a:cxnSpLocks/>
          </p:cNvCxnSpPr>
          <p:nvPr/>
        </p:nvCxnSpPr>
        <p:spPr>
          <a:xfrm>
            <a:off x="9213850" y="2225675"/>
            <a:ext cx="8077200" cy="0"/>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6452850" y="10531475"/>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13" name="TextBox 12">
            <a:extLst>
              <a:ext uri="{FF2B5EF4-FFF2-40B4-BE49-F238E27FC236}">
                <a16:creationId xmlns:a16="http://schemas.microsoft.com/office/drawing/2014/main" id="{44BD6949-27E7-4B0C-9D80-77DDCFDBFE0C}"/>
              </a:ext>
            </a:extLst>
          </p:cNvPr>
          <p:cNvSpPr txBox="1"/>
          <p:nvPr/>
        </p:nvSpPr>
        <p:spPr>
          <a:xfrm>
            <a:off x="450850" y="580141"/>
            <a:ext cx="8207234" cy="4154984"/>
          </a:xfrm>
          <a:prstGeom prst="rect">
            <a:avLst/>
          </a:prstGeom>
          <a:noFill/>
        </p:spPr>
        <p:txBody>
          <a:bodyPr wrap="square" rtlCol="0">
            <a:spAutoFit/>
          </a:bodyPr>
          <a:lstStyle/>
          <a:p>
            <a:r>
              <a:rPr lang="en-US" sz="6600" b="1" dirty="0">
                <a:solidFill>
                  <a:schemeClr val="bg1"/>
                </a:solidFill>
                <a:latin typeface="Fira Sans" panose="020B0503050000020004" pitchFamily="34" charset="0"/>
              </a:rPr>
              <a:t>Some AI &amp; Robotics Stocks and ETFs Worth Reviewing with Your Advisor</a:t>
            </a:r>
          </a:p>
        </p:txBody>
      </p:sp>
      <p:sp>
        <p:nvSpPr>
          <p:cNvPr id="10" name="TextBox 9">
            <a:extLst>
              <a:ext uri="{FF2B5EF4-FFF2-40B4-BE49-F238E27FC236}">
                <a16:creationId xmlns:a16="http://schemas.microsoft.com/office/drawing/2014/main" id="{2229EC02-488D-4064-B146-9CF1EB52170D}"/>
              </a:ext>
            </a:extLst>
          </p:cNvPr>
          <p:cNvSpPr txBox="1"/>
          <p:nvPr/>
        </p:nvSpPr>
        <p:spPr>
          <a:xfrm>
            <a:off x="9061450" y="632831"/>
            <a:ext cx="10744199" cy="1325556"/>
          </a:xfrm>
          <a:prstGeom prst="rect">
            <a:avLst/>
          </a:prstGeom>
          <a:noFill/>
        </p:spPr>
        <p:txBody>
          <a:bodyPr wrap="square" rtlCol="0">
            <a:spAutoFit/>
          </a:bodyPr>
          <a:lstStyle/>
          <a:p>
            <a:pPr marR="0" lvl="0">
              <a:lnSpc>
                <a:spcPct val="115000"/>
              </a:lnSpc>
              <a:spcBef>
                <a:spcPts val="0"/>
              </a:spcBef>
              <a:spcAft>
                <a:spcPts val="800"/>
              </a:spcAft>
            </a:pPr>
            <a:r>
              <a:rPr lang="en-US" sz="3600" kern="100" dirty="0">
                <a:solidFill>
                  <a:srgbClr val="3F738D"/>
                </a:solidFill>
                <a:effectLst/>
                <a:latin typeface="Fira Sans" panose="020B0503050000020004" pitchFamily="34" charset="0"/>
                <a:ea typeface="Aptos"/>
                <a:cs typeface="Times New Roman" panose="02020603050405020304" pitchFamily="18" charset="0"/>
              </a:rPr>
              <a:t>As of July 7, 2025, here are select names analysts are discussing in the AI and Robotics space:</a:t>
            </a:r>
            <a:endParaRPr lang="en-US" sz="3600" b="1" kern="100" dirty="0">
              <a:solidFill>
                <a:srgbClr val="3F738D"/>
              </a:solidFill>
              <a:effectLst/>
              <a:latin typeface="Fira Sans" panose="020B0503050000020004" pitchFamily="34" charset="0"/>
              <a:ea typeface="Aptos"/>
              <a:cs typeface="Times New Roman" panose="02020603050405020304" pitchFamily="18" charset="0"/>
            </a:endParaRPr>
          </a:p>
        </p:txBody>
      </p:sp>
      <p:sp>
        <p:nvSpPr>
          <p:cNvPr id="14" name="TextBox 13">
            <a:extLst>
              <a:ext uri="{FF2B5EF4-FFF2-40B4-BE49-F238E27FC236}">
                <a16:creationId xmlns:a16="http://schemas.microsoft.com/office/drawing/2014/main" id="{1390FC64-47C9-452A-93F8-4A01354E8BC1}"/>
              </a:ext>
            </a:extLst>
          </p:cNvPr>
          <p:cNvSpPr txBox="1"/>
          <p:nvPr/>
        </p:nvSpPr>
        <p:spPr>
          <a:xfrm>
            <a:off x="9061451" y="2657633"/>
            <a:ext cx="8207234" cy="7029617"/>
          </a:xfrm>
          <a:prstGeom prst="rect">
            <a:avLst/>
          </a:prstGeom>
          <a:noFill/>
        </p:spPr>
        <p:txBody>
          <a:bodyPr wrap="square" rtlCol="0">
            <a:spAutoFit/>
          </a:bodyPr>
          <a:lstStyle/>
          <a:p>
            <a:pPr marR="0" lvl="0">
              <a:lnSpc>
                <a:spcPct val="115000"/>
              </a:lnSpc>
              <a:spcBef>
                <a:spcPts val="0"/>
              </a:spcBef>
              <a:spcAft>
                <a:spcPts val="800"/>
              </a:spcAft>
            </a:pPr>
            <a:r>
              <a:rPr lang="en-US" sz="2400" b="1" kern="100" dirty="0">
                <a:solidFill>
                  <a:srgbClr val="3F738D"/>
                </a:solidFill>
                <a:effectLst/>
                <a:latin typeface="Fira Sans" panose="020B0503050000020004" pitchFamily="34" charset="0"/>
                <a:ea typeface="Aptos"/>
                <a:cs typeface="Times New Roman" panose="02020603050405020304" pitchFamily="18" charset="0"/>
              </a:rPr>
              <a:t>Large-Cap Leaders</a:t>
            </a: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NVIDIA (NVDA)</a:t>
            </a: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Broadcom (AVGO) </a:t>
            </a:r>
            <a:endParaRPr lang="en-US" sz="2000" b="1" kern="100" dirty="0">
              <a:solidFill>
                <a:srgbClr val="3F738D"/>
              </a:solidFill>
              <a:latin typeface="Fira Sans" panose="020B0503050000020004" pitchFamily="34" charset="0"/>
              <a:ea typeface="Aptos"/>
              <a:cs typeface="Times New Roman" panose="02020603050405020304" pitchFamily="18" charset="0"/>
            </a:endParaRP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Taiwan Semiconductor (TSM) </a:t>
            </a:r>
            <a:endParaRPr lang="en-US" sz="2000" b="1" kern="100" dirty="0">
              <a:solidFill>
                <a:srgbClr val="3F738D"/>
              </a:solidFill>
              <a:latin typeface="Fira Sans" panose="020B0503050000020004" pitchFamily="34" charset="0"/>
              <a:ea typeface="Aptos"/>
              <a:cs typeface="Times New Roman" panose="02020603050405020304" pitchFamily="18" charset="0"/>
            </a:endParaRP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Microsoft (MSFT) </a:t>
            </a:r>
            <a:endParaRPr lang="en-US" sz="2000" b="1" kern="100" dirty="0">
              <a:solidFill>
                <a:srgbClr val="3F738D"/>
              </a:solidFill>
              <a:latin typeface="Fira Sans" panose="020B0503050000020004" pitchFamily="34" charset="0"/>
              <a:ea typeface="Aptos"/>
              <a:cs typeface="Times New Roman" panose="02020603050405020304" pitchFamily="18" charset="0"/>
            </a:endParaRPr>
          </a:p>
          <a:p>
            <a:pPr marR="0" lvl="0">
              <a:lnSpc>
                <a:spcPct val="115000"/>
              </a:lnSpc>
              <a:spcBef>
                <a:spcPts val="0"/>
              </a:spcBef>
              <a:spcAft>
                <a:spcPts val="800"/>
              </a:spcAft>
            </a:pPr>
            <a:endParaRPr lang="en-US" sz="2000" b="1" kern="100" dirty="0">
              <a:solidFill>
                <a:srgbClr val="3F738D"/>
              </a:solidFill>
              <a:effectLst/>
              <a:latin typeface="Fira Sans" panose="020B0503050000020004" pitchFamily="34" charset="0"/>
              <a:ea typeface="Aptos"/>
              <a:cs typeface="Times New Roman" panose="02020603050405020304" pitchFamily="18" charset="0"/>
            </a:endParaRPr>
          </a:p>
          <a:p>
            <a:pPr marR="0" lvl="0">
              <a:lnSpc>
                <a:spcPct val="115000"/>
              </a:lnSpc>
              <a:spcBef>
                <a:spcPts val="0"/>
              </a:spcBef>
              <a:spcAft>
                <a:spcPts val="800"/>
              </a:spcAft>
            </a:pPr>
            <a:r>
              <a:rPr lang="en-US" sz="2400" b="1" kern="100" dirty="0">
                <a:solidFill>
                  <a:srgbClr val="3F738D"/>
                </a:solidFill>
                <a:effectLst/>
                <a:latin typeface="Fira Sans" panose="020B0503050000020004" pitchFamily="34" charset="0"/>
                <a:ea typeface="Aptos"/>
                <a:cs typeface="Times New Roman" panose="02020603050405020304" pitchFamily="18" charset="0"/>
              </a:rPr>
              <a:t>AI &amp; Automation Specialists</a:t>
            </a: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UiPath (PATH) </a:t>
            </a: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Five9 (FIVN) </a:t>
            </a:r>
            <a:endParaRPr lang="en-US" sz="2000" b="1" kern="100" dirty="0">
              <a:solidFill>
                <a:srgbClr val="3F738D"/>
              </a:solidFill>
              <a:latin typeface="Fira Sans" panose="020B0503050000020004" pitchFamily="34" charset="0"/>
              <a:ea typeface="Aptos"/>
              <a:cs typeface="Times New Roman" panose="02020603050405020304" pitchFamily="18" charset="0"/>
            </a:endParaRP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C3.ai (AI) </a:t>
            </a:r>
            <a:endParaRPr lang="en-US" sz="2000" b="1" kern="100" dirty="0">
              <a:solidFill>
                <a:srgbClr val="3F738D"/>
              </a:solidFill>
              <a:latin typeface="Fira Sans" panose="020B0503050000020004" pitchFamily="34" charset="0"/>
              <a:ea typeface="Aptos"/>
              <a:cs typeface="Times New Roman" panose="02020603050405020304" pitchFamily="18" charset="0"/>
            </a:endParaRPr>
          </a:p>
          <a:p>
            <a:pPr marR="0" lvl="0">
              <a:lnSpc>
                <a:spcPct val="115000"/>
              </a:lnSpc>
              <a:spcBef>
                <a:spcPts val="0"/>
              </a:spcBef>
              <a:spcAft>
                <a:spcPts val="800"/>
              </a:spcAft>
            </a:pPr>
            <a:endParaRPr lang="en-US" sz="2000" b="1" kern="100" dirty="0">
              <a:solidFill>
                <a:srgbClr val="3F738D"/>
              </a:solidFill>
              <a:effectLst/>
              <a:latin typeface="Fira Sans" panose="020B0503050000020004" pitchFamily="34" charset="0"/>
              <a:ea typeface="Aptos"/>
              <a:cs typeface="Times New Roman" panose="02020603050405020304" pitchFamily="18" charset="0"/>
            </a:endParaRPr>
          </a:p>
          <a:p>
            <a:pPr marR="0" lvl="0">
              <a:lnSpc>
                <a:spcPct val="115000"/>
              </a:lnSpc>
              <a:spcBef>
                <a:spcPts val="0"/>
              </a:spcBef>
              <a:spcAft>
                <a:spcPts val="800"/>
              </a:spcAft>
            </a:pPr>
            <a:r>
              <a:rPr lang="en-US" sz="2400" b="1" kern="100" dirty="0">
                <a:solidFill>
                  <a:srgbClr val="3F738D"/>
                </a:solidFill>
                <a:effectLst/>
                <a:latin typeface="Fira Sans" panose="020B0503050000020004" pitchFamily="34" charset="0"/>
                <a:ea typeface="Aptos"/>
                <a:cs typeface="Times New Roman" panose="02020603050405020304" pitchFamily="18" charset="0"/>
              </a:rPr>
              <a:t>Thematic ETFs</a:t>
            </a: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Global X AI &amp; Tech ETF (AIQ) </a:t>
            </a: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BOTZ (Global X Robotics &amp; AI ETF) </a:t>
            </a:r>
          </a:p>
          <a:p>
            <a:pPr marR="0" lvl="0">
              <a:lnSpc>
                <a:spcPct val="115000"/>
              </a:lnSpc>
              <a:spcBef>
                <a:spcPts val="0"/>
              </a:spcBef>
              <a:spcAft>
                <a:spcPts val="800"/>
              </a:spcAft>
            </a:pPr>
            <a:r>
              <a:rPr lang="en-US" sz="2000" b="1" kern="100" dirty="0">
                <a:solidFill>
                  <a:srgbClr val="3F738D"/>
                </a:solidFill>
                <a:effectLst/>
                <a:latin typeface="Fira Sans" panose="020B0503050000020004" pitchFamily="34" charset="0"/>
                <a:ea typeface="Aptos"/>
                <a:cs typeface="Times New Roman" panose="02020603050405020304" pitchFamily="18" charset="0"/>
              </a:rPr>
              <a:t>IGPT (Invesco AI &amp; Next Gen Software ETF)</a:t>
            </a:r>
            <a:endParaRPr lang="en-US" sz="2000" kern="100" dirty="0">
              <a:solidFill>
                <a:srgbClr val="3F738D"/>
              </a:solidFill>
              <a:effectLst/>
              <a:latin typeface="Fira Sans" panose="020B0503050000020004" pitchFamily="34" charset="0"/>
              <a:ea typeface="Aptos"/>
              <a:cs typeface="Times New Roman" panose="02020603050405020304" pitchFamily="18" charset="0"/>
            </a:endParaRPr>
          </a:p>
        </p:txBody>
      </p:sp>
      <p:pic>
        <p:nvPicPr>
          <p:cNvPr id="3" name="Picture 2" descr="Close-up of a pen writing on a chart">
            <a:extLst>
              <a:ext uri="{FF2B5EF4-FFF2-40B4-BE49-F238E27FC236}">
                <a16:creationId xmlns:a16="http://schemas.microsoft.com/office/drawing/2014/main" id="{75AD09A1-AF07-F412-5F0F-549BE50E4A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750" y="5069873"/>
            <a:ext cx="7696200" cy="5625592"/>
          </a:xfrm>
          <a:prstGeom prst="rect">
            <a:avLst/>
          </a:prstGeom>
        </p:spPr>
      </p:pic>
    </p:spTree>
    <p:extLst>
      <p:ext uri="{BB962C8B-B14F-4D97-AF65-F5344CB8AC3E}">
        <p14:creationId xmlns:p14="http://schemas.microsoft.com/office/powerpoint/2010/main" val="3136698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object 5"/>
          <p:cNvPicPr/>
          <p:nvPr/>
        </p:nvPicPr>
        <p:blipFill>
          <a:blip r:embed="rId4" cstate="print"/>
          <a:stretch>
            <a:fillRect/>
          </a:stretch>
        </p:blipFill>
        <p:spPr>
          <a:xfrm>
            <a:off x="0" y="0"/>
            <a:ext cx="11136737" cy="2708043"/>
          </a:xfrm>
          <a:prstGeom prst="rect">
            <a:avLst/>
          </a:prstGeom>
        </p:spPr>
      </p:pic>
      <p:sp>
        <p:nvSpPr>
          <p:cNvPr id="22" name="Rectangle 21"/>
          <p:cNvSpPr/>
          <p:nvPr/>
        </p:nvSpPr>
        <p:spPr>
          <a:xfrm>
            <a:off x="831850" y="10581906"/>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13" name="TextBox 12">
            <a:extLst>
              <a:ext uri="{FF2B5EF4-FFF2-40B4-BE49-F238E27FC236}">
                <a16:creationId xmlns:a16="http://schemas.microsoft.com/office/drawing/2014/main" id="{44BD6949-27E7-4B0C-9D80-77DDCFDBFE0C}"/>
              </a:ext>
            </a:extLst>
          </p:cNvPr>
          <p:cNvSpPr txBox="1"/>
          <p:nvPr/>
        </p:nvSpPr>
        <p:spPr>
          <a:xfrm>
            <a:off x="679450" y="791050"/>
            <a:ext cx="9601200" cy="2554545"/>
          </a:xfrm>
          <a:prstGeom prst="rect">
            <a:avLst/>
          </a:prstGeom>
          <a:noFill/>
        </p:spPr>
        <p:txBody>
          <a:bodyPr wrap="square" rtlCol="0">
            <a:spAutoFit/>
          </a:bodyPr>
          <a:lstStyle/>
          <a:p>
            <a:r>
              <a:rPr lang="en-US" sz="8000" b="1" dirty="0">
                <a:solidFill>
                  <a:srgbClr val="3F738D"/>
                </a:solidFill>
                <a:latin typeface="Fira Sans" pitchFamily="34" charset="0"/>
              </a:rPr>
              <a:t>Pursue Your Vision of Financial Success</a:t>
            </a:r>
          </a:p>
        </p:txBody>
      </p:sp>
      <p:sp>
        <p:nvSpPr>
          <p:cNvPr id="10" name="TextBox 9"/>
          <p:cNvSpPr txBox="1"/>
          <p:nvPr/>
        </p:nvSpPr>
        <p:spPr>
          <a:xfrm>
            <a:off x="755650" y="4587875"/>
            <a:ext cx="5501827" cy="830997"/>
          </a:xfrm>
          <a:prstGeom prst="rect">
            <a:avLst/>
          </a:prstGeom>
          <a:noFill/>
        </p:spPr>
        <p:txBody>
          <a:bodyPr wrap="none" rtlCol="0">
            <a:spAutoFit/>
          </a:bodyPr>
          <a:lstStyle/>
          <a:p>
            <a:r>
              <a:rPr lang="en-US" sz="4800" b="1" dirty="0">
                <a:solidFill>
                  <a:srgbClr val="3F738D"/>
                </a:solidFill>
                <a:latin typeface="Fira Sans" pitchFamily="34" charset="0"/>
              </a:rPr>
              <a:t>Take the Next Step</a:t>
            </a:r>
          </a:p>
        </p:txBody>
      </p:sp>
      <p:cxnSp>
        <p:nvCxnSpPr>
          <p:cNvPr id="25" name="Straight Connector 24"/>
          <p:cNvCxnSpPr/>
          <p:nvPr/>
        </p:nvCxnSpPr>
        <p:spPr>
          <a:xfrm>
            <a:off x="831850" y="5578475"/>
            <a:ext cx="5257800" cy="1588"/>
          </a:xfrm>
          <a:prstGeom prst="line">
            <a:avLst/>
          </a:prstGeom>
          <a:ln w="76200">
            <a:solidFill>
              <a:srgbClr val="B78B1E"/>
            </a:solidFill>
          </a:ln>
        </p:spPr>
        <p:style>
          <a:lnRef idx="1">
            <a:schemeClr val="accent1"/>
          </a:lnRef>
          <a:fillRef idx="0">
            <a:schemeClr val="accent1"/>
          </a:fillRef>
          <a:effectRef idx="0">
            <a:schemeClr val="accent1"/>
          </a:effectRef>
          <a:fontRef idx="minor">
            <a:schemeClr val="tx1"/>
          </a:fontRef>
        </p:style>
      </p:cxnSp>
      <p:pic>
        <p:nvPicPr>
          <p:cNvPr id="26" name="Picture 25" descr="Untitled-2-03.png"/>
          <p:cNvPicPr>
            <a:picLocks noChangeAspect="1"/>
          </p:cNvPicPr>
          <p:nvPr/>
        </p:nvPicPr>
        <p:blipFill>
          <a:blip r:embed="rId5" cstate="print"/>
          <a:stretch>
            <a:fillRect/>
          </a:stretch>
        </p:blipFill>
        <p:spPr>
          <a:xfrm>
            <a:off x="831851" y="6569075"/>
            <a:ext cx="609600" cy="609600"/>
          </a:xfrm>
          <a:prstGeom prst="rect">
            <a:avLst/>
          </a:prstGeom>
        </p:spPr>
      </p:pic>
      <p:sp>
        <p:nvSpPr>
          <p:cNvPr id="27" name="Rectangle 26"/>
          <p:cNvSpPr/>
          <p:nvPr/>
        </p:nvSpPr>
        <p:spPr>
          <a:xfrm>
            <a:off x="1746250" y="6569075"/>
            <a:ext cx="7696200" cy="584775"/>
          </a:xfrm>
          <a:prstGeom prst="rect">
            <a:avLst/>
          </a:prstGeom>
        </p:spPr>
        <p:txBody>
          <a:bodyPr wrap="square">
            <a:spAutoFit/>
          </a:bodyPr>
          <a:lstStyle/>
          <a:p>
            <a:pPr lvl="0"/>
            <a:r>
              <a:rPr lang="en-US" sz="3200" b="1" dirty="0">
                <a:solidFill>
                  <a:schemeClr val="bg1"/>
                </a:solidFill>
                <a:latin typeface="Fira Sans" pitchFamily="34" charset="0"/>
              </a:rPr>
              <a:t>Align your investments with your vision</a:t>
            </a:r>
          </a:p>
        </p:txBody>
      </p:sp>
      <p:pic>
        <p:nvPicPr>
          <p:cNvPr id="28" name="Picture 27" descr="Untitled-2-03.png"/>
          <p:cNvPicPr>
            <a:picLocks noChangeAspect="1"/>
          </p:cNvPicPr>
          <p:nvPr/>
        </p:nvPicPr>
        <p:blipFill>
          <a:blip r:embed="rId5" cstate="print"/>
          <a:stretch>
            <a:fillRect/>
          </a:stretch>
        </p:blipFill>
        <p:spPr>
          <a:xfrm>
            <a:off x="831850" y="7788275"/>
            <a:ext cx="609600" cy="609600"/>
          </a:xfrm>
          <a:prstGeom prst="rect">
            <a:avLst/>
          </a:prstGeom>
        </p:spPr>
      </p:pic>
      <p:sp>
        <p:nvSpPr>
          <p:cNvPr id="30" name="Rectangle 29"/>
          <p:cNvSpPr/>
          <p:nvPr/>
        </p:nvSpPr>
        <p:spPr>
          <a:xfrm>
            <a:off x="1746251" y="7712075"/>
            <a:ext cx="7924800" cy="1569660"/>
          </a:xfrm>
          <a:prstGeom prst="rect">
            <a:avLst/>
          </a:prstGeom>
        </p:spPr>
        <p:txBody>
          <a:bodyPr wrap="square">
            <a:spAutoFit/>
          </a:bodyPr>
          <a:lstStyle/>
          <a:p>
            <a:pPr lvl="0"/>
            <a:r>
              <a:rPr lang="en-US" sz="3200" b="1" dirty="0">
                <a:solidFill>
                  <a:schemeClr val="bg1"/>
                </a:solidFill>
                <a:latin typeface="Fira Sans" pitchFamily="34" charset="0"/>
              </a:rPr>
              <a:t>Talk to NFA if your advisor isn’t covering opportunities like AI, growth, and risk management</a:t>
            </a:r>
          </a:p>
        </p:txBody>
      </p:sp>
      <p:pic>
        <p:nvPicPr>
          <p:cNvPr id="12" name="Picture 11" descr="e-01.jpg"/>
          <p:cNvPicPr>
            <a:picLocks noChangeAspect="1"/>
          </p:cNvPicPr>
          <p:nvPr/>
        </p:nvPicPr>
        <p:blipFill>
          <a:blip r:embed="rId6" cstate="print"/>
          <a:stretch>
            <a:fillRect/>
          </a:stretch>
        </p:blipFill>
        <p:spPr>
          <a:xfrm>
            <a:off x="10466134" y="0"/>
            <a:ext cx="7815516" cy="10531475"/>
          </a:xfrm>
          <a:prstGeom prst="rect">
            <a:avLst/>
          </a:prstGeom>
        </p:spPr>
      </p:pic>
    </p:spTree>
    <p:extLst>
      <p:ext uri="{BB962C8B-B14F-4D97-AF65-F5344CB8AC3E}">
        <p14:creationId xmlns:p14="http://schemas.microsoft.com/office/powerpoint/2010/main" val="372325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679450" y="4587875"/>
            <a:ext cx="10515600" cy="1107996"/>
          </a:xfrm>
          <a:prstGeom prst="rect">
            <a:avLst/>
          </a:prstGeom>
          <a:noFill/>
        </p:spPr>
        <p:txBody>
          <a:bodyPr wrap="square" rtlCol="0">
            <a:spAutoFit/>
          </a:bodyPr>
          <a:lstStyle/>
          <a:p>
            <a:r>
              <a:rPr lang="en-US" sz="6600" b="1" dirty="0">
                <a:solidFill>
                  <a:srgbClr val="3F738D"/>
                </a:solidFill>
                <a:latin typeface="Fira Sans" pitchFamily="34" charset="0"/>
              </a:rPr>
              <a:t>FROM VISION TO </a:t>
            </a:r>
            <a:r>
              <a:rPr lang="en-US" sz="6600" b="1" dirty="0">
                <a:solidFill>
                  <a:srgbClr val="B78B1E"/>
                </a:solidFill>
                <a:latin typeface="Fira Sans" pitchFamily="34" charset="0"/>
              </a:rPr>
              <a:t>REALITY</a:t>
            </a:r>
          </a:p>
        </p:txBody>
      </p:sp>
      <p:sp>
        <p:nvSpPr>
          <p:cNvPr id="12" name="TextBox 11"/>
          <p:cNvSpPr txBox="1"/>
          <p:nvPr/>
        </p:nvSpPr>
        <p:spPr>
          <a:xfrm>
            <a:off x="1822450" y="6388636"/>
            <a:ext cx="6934200" cy="1323439"/>
          </a:xfrm>
          <a:prstGeom prst="rect">
            <a:avLst/>
          </a:prstGeom>
          <a:noFill/>
        </p:spPr>
        <p:txBody>
          <a:bodyPr wrap="square" rtlCol="0">
            <a:spAutoFit/>
          </a:bodyPr>
          <a:lstStyle/>
          <a:p>
            <a:pPr lvl="0"/>
            <a:r>
              <a:rPr lang="en-US" sz="4000" dirty="0">
                <a:solidFill>
                  <a:schemeClr val="bg1"/>
                </a:solidFill>
                <a:latin typeface="Fira Sans" pitchFamily="34" charset="0"/>
              </a:rPr>
              <a:t>Your financial future isn’t a mystery </a:t>
            </a:r>
            <a:r>
              <a:rPr lang="en-US" sz="4000" b="1" dirty="0">
                <a:solidFill>
                  <a:schemeClr val="bg1"/>
                </a:solidFill>
                <a:latin typeface="Fira Sans" pitchFamily="34" charset="0"/>
              </a:rPr>
              <a:t>— it’s a plan.</a:t>
            </a:r>
          </a:p>
        </p:txBody>
      </p:sp>
      <p:sp>
        <p:nvSpPr>
          <p:cNvPr id="17" name="TextBox 16"/>
          <p:cNvSpPr txBox="1"/>
          <p:nvPr/>
        </p:nvSpPr>
        <p:spPr>
          <a:xfrm>
            <a:off x="1822450" y="8169275"/>
            <a:ext cx="8610600" cy="1323439"/>
          </a:xfrm>
          <a:prstGeom prst="rect">
            <a:avLst/>
          </a:prstGeom>
          <a:noFill/>
        </p:spPr>
        <p:txBody>
          <a:bodyPr wrap="square" rtlCol="0">
            <a:spAutoFit/>
          </a:bodyPr>
          <a:lstStyle/>
          <a:p>
            <a:pPr lvl="0"/>
            <a:r>
              <a:rPr lang="en-US" sz="4000" b="1" dirty="0">
                <a:solidFill>
                  <a:schemeClr val="bg1"/>
                </a:solidFill>
                <a:latin typeface="Fira Sans" pitchFamily="34" charset="0"/>
              </a:rPr>
              <a:t>Start today, and turn your vision into reality.</a:t>
            </a:r>
          </a:p>
        </p:txBody>
      </p:sp>
      <p:pic>
        <p:nvPicPr>
          <p:cNvPr id="19" name="Picture 18" descr="Untitled-2-03.png"/>
          <p:cNvPicPr>
            <a:picLocks noChangeAspect="1"/>
          </p:cNvPicPr>
          <p:nvPr/>
        </p:nvPicPr>
        <p:blipFill>
          <a:blip r:embed="rId4" cstate="print"/>
          <a:stretch>
            <a:fillRect/>
          </a:stretch>
        </p:blipFill>
        <p:spPr>
          <a:xfrm>
            <a:off x="755650" y="8245474"/>
            <a:ext cx="762001" cy="762001"/>
          </a:xfrm>
          <a:prstGeom prst="rect">
            <a:avLst/>
          </a:prstGeom>
        </p:spPr>
      </p:pic>
      <p:pic>
        <p:nvPicPr>
          <p:cNvPr id="25" name="Graphic 10">
            <a:extLst>
              <a:ext uri="{FF2B5EF4-FFF2-40B4-BE49-F238E27FC236}">
                <a16:creationId xmlns:a16="http://schemas.microsoft.com/office/drawing/2014/main" id="{62D61A1B-BC96-4F7C-8C32-A84DA6E18048}"/>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679450" y="701675"/>
            <a:ext cx="2016800" cy="2177373"/>
          </a:xfrm>
          <a:prstGeom prst="rect">
            <a:avLst/>
          </a:prstGeom>
        </p:spPr>
      </p:pic>
      <p:pic>
        <p:nvPicPr>
          <p:cNvPr id="26" name="Picture 25" descr="Untitled-2-03.png"/>
          <p:cNvPicPr>
            <a:picLocks noChangeAspect="1"/>
          </p:cNvPicPr>
          <p:nvPr/>
        </p:nvPicPr>
        <p:blipFill>
          <a:blip r:embed="rId4" cstate="print"/>
          <a:stretch>
            <a:fillRect/>
          </a:stretch>
        </p:blipFill>
        <p:spPr>
          <a:xfrm>
            <a:off x="755650" y="6541036"/>
            <a:ext cx="762001" cy="762001"/>
          </a:xfrm>
          <a:prstGeom prst="rect">
            <a:avLst/>
          </a:prstGeom>
        </p:spPr>
      </p:pic>
      <p:sp>
        <p:nvSpPr>
          <p:cNvPr id="27" name="Rectangle 26"/>
          <p:cNvSpPr/>
          <p:nvPr/>
        </p:nvSpPr>
        <p:spPr>
          <a:xfrm>
            <a:off x="17900650" y="1082675"/>
            <a:ext cx="2203450" cy="381000"/>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limber on the top of a mountain">
            <a:extLst>
              <a:ext uri="{FF2B5EF4-FFF2-40B4-BE49-F238E27FC236}">
                <a16:creationId xmlns:a16="http://schemas.microsoft.com/office/drawing/2014/main" id="{33D3646B-D6F4-187C-8181-736C4948AE36}"/>
              </a:ext>
            </a:extLst>
          </p:cNvPr>
          <p:cNvPicPr>
            <a:picLocks noChangeAspect="1"/>
          </p:cNvPicPr>
          <p:nvPr/>
        </p:nvPicPr>
        <p:blipFill>
          <a:blip r:embed="rId7">
            <a:extLst>
              <a:ext uri="{28A0092B-C50C-407E-A947-70E740481C1C}">
                <a14:useLocalDpi xmlns:a14="http://schemas.microsoft.com/office/drawing/2010/main" val="0"/>
              </a:ext>
            </a:extLst>
          </a:blip>
          <a:srcRect l="29293"/>
          <a:stretch>
            <a:fillRect/>
          </a:stretch>
        </p:blipFill>
        <p:spPr>
          <a:xfrm>
            <a:off x="11336620" y="1463674"/>
            <a:ext cx="9363533" cy="8839201"/>
          </a:xfrm>
          <a:prstGeom prst="rect">
            <a:avLst/>
          </a:prstGeom>
        </p:spPr>
      </p:pic>
      <p:sp>
        <p:nvSpPr>
          <p:cNvPr id="2" name="Rectangle 1">
            <a:extLst>
              <a:ext uri="{FF2B5EF4-FFF2-40B4-BE49-F238E27FC236}">
                <a16:creationId xmlns:a16="http://schemas.microsoft.com/office/drawing/2014/main" id="{B6C3BEF9-65EB-E972-4BB4-019BA619646D}"/>
              </a:ext>
            </a:extLst>
          </p:cNvPr>
          <p:cNvSpPr/>
          <p:nvPr/>
        </p:nvSpPr>
        <p:spPr>
          <a:xfrm>
            <a:off x="679450" y="9825821"/>
            <a:ext cx="10283825" cy="738664"/>
          </a:xfrm>
          <a:prstGeom prst="rect">
            <a:avLst/>
          </a:prstGeom>
        </p:spPr>
        <p:txBody>
          <a:bodyPr wrap="square">
            <a:spAutoFit/>
          </a:bodyPr>
          <a:lstStyle/>
          <a:p>
            <a:r>
              <a:rPr lang="en-US" sz="1400" dirty="0">
                <a:solidFill>
                  <a:srgbClr val="D8E1E7"/>
                </a:solidFill>
              </a:rPr>
              <a:t>Securities offered through LPL Financial, Member FINRA/SIPC. Investment advice offered through Strategic Financial Concepts, LLC, a registered investment advisor. Strategic Financial Concepts LLC and National Financial Alliance are separate entities from LPL Financial.</a:t>
            </a:r>
            <a:endParaRPr lang="en-US" sz="1400" dirty="0">
              <a:solidFill>
                <a:srgbClr val="D8E1E7"/>
              </a:solidFill>
              <a:latin typeface="Fira Sans" panose="020B0503050000020004" pitchFamily="34" charset="0"/>
            </a:endParaRPr>
          </a:p>
        </p:txBody>
      </p:sp>
    </p:spTree>
    <p:extLst>
      <p:ext uri="{BB962C8B-B14F-4D97-AF65-F5344CB8AC3E}">
        <p14:creationId xmlns:p14="http://schemas.microsoft.com/office/powerpoint/2010/main" val="1082226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679450" y="3063875"/>
            <a:ext cx="10591800" cy="1323439"/>
          </a:xfrm>
          <a:prstGeom prst="rect">
            <a:avLst/>
          </a:prstGeom>
          <a:noFill/>
        </p:spPr>
        <p:txBody>
          <a:bodyPr wrap="square" rtlCol="0">
            <a:spAutoFit/>
          </a:bodyPr>
          <a:lstStyle/>
          <a:p>
            <a:r>
              <a:rPr lang="en-US" sz="8000" b="1" dirty="0">
                <a:solidFill>
                  <a:srgbClr val="3F738D"/>
                </a:solidFill>
                <a:latin typeface="Fira Sans" pitchFamily="34" charset="0"/>
              </a:rPr>
              <a:t>Close Your Eyes</a:t>
            </a:r>
          </a:p>
        </p:txBody>
      </p:sp>
      <p:cxnSp>
        <p:nvCxnSpPr>
          <p:cNvPr id="15" name="Straight Connector 14"/>
          <p:cNvCxnSpPr/>
          <p:nvPr/>
        </p:nvCxnSpPr>
        <p:spPr>
          <a:xfrm>
            <a:off x="794124" y="4612600"/>
            <a:ext cx="5867400" cy="1588"/>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016C56E-82B8-458E-A84B-A3176209EE2E}"/>
              </a:ext>
            </a:extLst>
          </p:cNvPr>
          <p:cNvSpPr/>
          <p:nvPr/>
        </p:nvSpPr>
        <p:spPr>
          <a:xfrm>
            <a:off x="831850" y="10593474"/>
            <a:ext cx="2202847" cy="461665"/>
          </a:xfrm>
          <a:prstGeom prst="rect">
            <a:avLst/>
          </a:prstGeom>
        </p:spPr>
        <p:txBody>
          <a:bodyPr wrap="none">
            <a:spAutoFit/>
          </a:bodyPr>
          <a:lstStyle/>
          <a:p>
            <a:pPr algn="l" rtl="0"/>
            <a:r>
              <a:rPr lang="en-US" sz="2400" b="1" dirty="0">
                <a:solidFill>
                  <a:srgbClr val="3F738D"/>
                </a:solidFill>
                <a:latin typeface="Triplex-ExtraBold" panose="020B0900000000000000" pitchFamily="34" charset="0"/>
                <a:ea typeface="Fira Sans"/>
                <a:cs typeface="Fira Sans"/>
                <a:sym typeface="Fira Sans"/>
              </a:rPr>
              <a:t>WWW.TNFA.NET</a:t>
            </a:r>
            <a:endParaRPr lang="en-US" sz="2400" b="1" dirty="0">
              <a:solidFill>
                <a:srgbClr val="3F738D"/>
              </a:solidFill>
              <a:latin typeface="Triplex-ExtraBold" panose="020B0900000000000000" pitchFamily="34" charset="0"/>
              <a:ea typeface="Poppins"/>
              <a:cs typeface="Poppins"/>
              <a:sym typeface="Poppins"/>
            </a:endParaRPr>
          </a:p>
        </p:txBody>
      </p:sp>
      <p:pic>
        <p:nvPicPr>
          <p:cNvPr id="2" name="Picture 1" descr="centang-05.png">
            <a:extLst>
              <a:ext uri="{FF2B5EF4-FFF2-40B4-BE49-F238E27FC236}">
                <a16:creationId xmlns:a16="http://schemas.microsoft.com/office/drawing/2014/main" id="{48B4E910-D030-38F1-464A-716933F1C5D6}"/>
              </a:ext>
            </a:extLst>
          </p:cNvPr>
          <p:cNvPicPr>
            <a:picLocks noChangeAspect="1"/>
          </p:cNvPicPr>
          <p:nvPr/>
        </p:nvPicPr>
        <p:blipFill>
          <a:blip r:embed="rId4"/>
          <a:stretch>
            <a:fillRect/>
          </a:stretch>
        </p:blipFill>
        <p:spPr>
          <a:xfrm>
            <a:off x="755650" y="5654675"/>
            <a:ext cx="563881" cy="563881"/>
          </a:xfrm>
          <a:prstGeom prst="rect">
            <a:avLst/>
          </a:prstGeom>
        </p:spPr>
      </p:pic>
      <p:sp>
        <p:nvSpPr>
          <p:cNvPr id="3" name="TextBox 2">
            <a:extLst>
              <a:ext uri="{FF2B5EF4-FFF2-40B4-BE49-F238E27FC236}">
                <a16:creationId xmlns:a16="http://schemas.microsoft.com/office/drawing/2014/main" id="{C0681064-DB2A-D375-9B5A-2E9AC48A2EE2}"/>
              </a:ext>
            </a:extLst>
          </p:cNvPr>
          <p:cNvSpPr txBox="1"/>
          <p:nvPr/>
        </p:nvSpPr>
        <p:spPr>
          <a:xfrm>
            <a:off x="1593850" y="5349875"/>
            <a:ext cx="4572000" cy="1200329"/>
          </a:xfrm>
          <a:prstGeom prst="rect">
            <a:avLst/>
          </a:prstGeom>
          <a:noFill/>
        </p:spPr>
        <p:txBody>
          <a:bodyPr wrap="square" rtlCol="0">
            <a:spAutoFit/>
          </a:bodyPr>
          <a:lstStyle/>
          <a:p>
            <a:r>
              <a:rPr lang="en-US" sz="3600" b="1" dirty="0">
                <a:solidFill>
                  <a:srgbClr val="3F738D"/>
                </a:solidFill>
                <a:latin typeface="Fira Sans" panose="020B0503050000020004" pitchFamily="34" charset="0"/>
              </a:rPr>
              <a:t>Take a deep breath</a:t>
            </a:r>
          </a:p>
          <a:p>
            <a:r>
              <a:rPr lang="en-US" sz="3600" b="1" dirty="0">
                <a:solidFill>
                  <a:srgbClr val="3F738D"/>
                </a:solidFill>
                <a:latin typeface="Fira Sans" panose="020B0503050000020004" pitchFamily="34" charset="0"/>
              </a:rPr>
              <a:t>and clear your mind.</a:t>
            </a:r>
          </a:p>
        </p:txBody>
      </p:sp>
      <p:sp>
        <p:nvSpPr>
          <p:cNvPr id="4" name="TextBox 3">
            <a:extLst>
              <a:ext uri="{FF2B5EF4-FFF2-40B4-BE49-F238E27FC236}">
                <a16:creationId xmlns:a16="http://schemas.microsoft.com/office/drawing/2014/main" id="{186E4451-C644-6BE2-7744-4226C7EC1614}"/>
              </a:ext>
            </a:extLst>
          </p:cNvPr>
          <p:cNvSpPr txBox="1"/>
          <p:nvPr/>
        </p:nvSpPr>
        <p:spPr>
          <a:xfrm>
            <a:off x="1593850" y="6645275"/>
            <a:ext cx="1351652" cy="646331"/>
          </a:xfrm>
          <a:prstGeom prst="rect">
            <a:avLst/>
          </a:prstGeom>
          <a:noFill/>
        </p:spPr>
        <p:txBody>
          <a:bodyPr wrap="none" rtlCol="0">
            <a:spAutoFit/>
          </a:bodyPr>
          <a:lstStyle/>
          <a:p>
            <a:r>
              <a:rPr lang="en-US" sz="3600" b="1" dirty="0">
                <a:solidFill>
                  <a:srgbClr val="3F738D"/>
                </a:solidFill>
                <a:latin typeface="Fira Sans" panose="020B0503050000020004" pitchFamily="34" charset="0"/>
              </a:rPr>
              <a:t>Relax</a:t>
            </a:r>
          </a:p>
        </p:txBody>
      </p:sp>
      <p:sp>
        <p:nvSpPr>
          <p:cNvPr id="5" name="TextBox 4">
            <a:extLst>
              <a:ext uri="{FF2B5EF4-FFF2-40B4-BE49-F238E27FC236}">
                <a16:creationId xmlns:a16="http://schemas.microsoft.com/office/drawing/2014/main" id="{E0F57825-072B-65BD-5079-065551697903}"/>
              </a:ext>
            </a:extLst>
          </p:cNvPr>
          <p:cNvSpPr txBox="1"/>
          <p:nvPr/>
        </p:nvSpPr>
        <p:spPr>
          <a:xfrm>
            <a:off x="1585976" y="7483475"/>
            <a:ext cx="2882520" cy="1200329"/>
          </a:xfrm>
          <a:prstGeom prst="rect">
            <a:avLst/>
          </a:prstGeom>
          <a:noFill/>
        </p:spPr>
        <p:txBody>
          <a:bodyPr wrap="none" rtlCol="0">
            <a:spAutoFit/>
          </a:bodyPr>
          <a:lstStyle/>
          <a:p>
            <a:r>
              <a:rPr lang="en-US" sz="3600" b="1" dirty="0">
                <a:solidFill>
                  <a:srgbClr val="3F738D"/>
                </a:solidFill>
                <a:latin typeface="Fira Sans" panose="020B0503050000020004" pitchFamily="34" charset="0"/>
              </a:rPr>
              <a:t>Do it again….</a:t>
            </a:r>
          </a:p>
          <a:p>
            <a:r>
              <a:rPr lang="en-US" sz="3600" b="1" dirty="0">
                <a:solidFill>
                  <a:srgbClr val="3F738D"/>
                </a:solidFill>
                <a:latin typeface="Fira Sans" panose="020B0503050000020004" pitchFamily="34" charset="0"/>
              </a:rPr>
              <a:t>And again.</a:t>
            </a:r>
          </a:p>
        </p:txBody>
      </p:sp>
      <p:pic>
        <p:nvPicPr>
          <p:cNvPr id="6" name="Picture 5" descr="centang-05.png">
            <a:extLst>
              <a:ext uri="{FF2B5EF4-FFF2-40B4-BE49-F238E27FC236}">
                <a16:creationId xmlns:a16="http://schemas.microsoft.com/office/drawing/2014/main" id="{0A9824B0-51D0-6281-AB11-94EE70ECB31A}"/>
              </a:ext>
            </a:extLst>
          </p:cNvPr>
          <p:cNvPicPr>
            <a:picLocks noChangeAspect="1"/>
          </p:cNvPicPr>
          <p:nvPr/>
        </p:nvPicPr>
        <p:blipFill>
          <a:blip r:embed="rId4"/>
          <a:stretch>
            <a:fillRect/>
          </a:stretch>
        </p:blipFill>
        <p:spPr>
          <a:xfrm>
            <a:off x="755650" y="6721475"/>
            <a:ext cx="563881" cy="563881"/>
          </a:xfrm>
          <a:prstGeom prst="rect">
            <a:avLst/>
          </a:prstGeom>
        </p:spPr>
      </p:pic>
      <p:pic>
        <p:nvPicPr>
          <p:cNvPr id="7" name="Picture 6" descr="centang-05.png">
            <a:extLst>
              <a:ext uri="{FF2B5EF4-FFF2-40B4-BE49-F238E27FC236}">
                <a16:creationId xmlns:a16="http://schemas.microsoft.com/office/drawing/2014/main" id="{79931A64-7AC5-CBCF-530A-0D0CA9B93AE1}"/>
              </a:ext>
            </a:extLst>
          </p:cNvPr>
          <p:cNvPicPr>
            <a:picLocks noChangeAspect="1"/>
          </p:cNvPicPr>
          <p:nvPr/>
        </p:nvPicPr>
        <p:blipFill>
          <a:blip r:embed="rId4"/>
          <a:stretch>
            <a:fillRect/>
          </a:stretch>
        </p:blipFill>
        <p:spPr>
          <a:xfrm>
            <a:off x="755650" y="7788275"/>
            <a:ext cx="563881" cy="563881"/>
          </a:xfrm>
          <a:prstGeom prst="rect">
            <a:avLst/>
          </a:prstGeom>
        </p:spPr>
      </p:pic>
      <p:pic>
        <p:nvPicPr>
          <p:cNvPr id="10" name="object 7">
            <a:extLst>
              <a:ext uri="{FF2B5EF4-FFF2-40B4-BE49-F238E27FC236}">
                <a16:creationId xmlns:a16="http://schemas.microsoft.com/office/drawing/2014/main" id="{C917E893-D5C9-F31E-166F-92BE7ED2401F}"/>
              </a:ext>
            </a:extLst>
          </p:cNvPr>
          <p:cNvPicPr/>
          <p:nvPr/>
        </p:nvPicPr>
        <p:blipFill>
          <a:blip r:embed="rId5" cstate="print"/>
          <a:stretch>
            <a:fillRect/>
          </a:stretch>
        </p:blipFill>
        <p:spPr>
          <a:xfrm>
            <a:off x="8756650" y="2754384"/>
            <a:ext cx="12030366" cy="69283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D371979-B20E-E7F2-092D-392AA5284D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967B621-27D3-6555-52DE-F8BEF40EB45C}"/>
              </a:ext>
            </a:extLst>
          </p:cNvPr>
          <p:cNvSpPr/>
          <p:nvPr/>
        </p:nvSpPr>
        <p:spPr>
          <a:xfrm>
            <a:off x="984250" y="8550275"/>
            <a:ext cx="5410200" cy="1477328"/>
          </a:xfrm>
          <a:prstGeom prst="rect">
            <a:avLst/>
          </a:prstGeom>
        </p:spPr>
        <p:txBody>
          <a:bodyPr wrap="square">
            <a:spAutoFit/>
          </a:bodyPr>
          <a:lstStyle/>
          <a:p>
            <a:pPr algn="ctr"/>
            <a:r>
              <a:rPr lang="en-US" sz="3000" b="1" dirty="0">
                <a:solidFill>
                  <a:srgbClr val="3F738D"/>
                </a:solidFill>
                <a:latin typeface="Fira Sans" pitchFamily="34" charset="0"/>
              </a:rPr>
              <a:t>Your vision can become reality with the right</a:t>
            </a:r>
          </a:p>
          <a:p>
            <a:pPr algn="ctr"/>
            <a:r>
              <a:rPr lang="en-US" sz="3000" b="1" dirty="0">
                <a:solidFill>
                  <a:srgbClr val="3F738D"/>
                </a:solidFill>
                <a:latin typeface="Fira Sans" pitchFamily="34" charset="0"/>
              </a:rPr>
              <a:t>planning and partners</a:t>
            </a:r>
          </a:p>
        </p:txBody>
      </p:sp>
      <p:cxnSp>
        <p:nvCxnSpPr>
          <p:cNvPr id="17" name="Straight Connector 16">
            <a:extLst>
              <a:ext uri="{FF2B5EF4-FFF2-40B4-BE49-F238E27FC236}">
                <a16:creationId xmlns:a16="http://schemas.microsoft.com/office/drawing/2014/main" id="{3022C600-8C4A-6E23-8F04-85B79467AD0A}"/>
              </a:ext>
            </a:extLst>
          </p:cNvPr>
          <p:cNvCxnSpPr/>
          <p:nvPr/>
        </p:nvCxnSpPr>
        <p:spPr>
          <a:xfrm>
            <a:off x="13862050" y="5045075"/>
            <a:ext cx="4038600" cy="1588"/>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A06C00-78F2-5444-E27B-A42AA57052A0}"/>
              </a:ext>
            </a:extLst>
          </p:cNvPr>
          <p:cNvSpPr/>
          <p:nvPr/>
        </p:nvSpPr>
        <p:spPr>
          <a:xfrm>
            <a:off x="831850" y="10593474"/>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pic>
        <p:nvPicPr>
          <p:cNvPr id="2" name="Picture 1">
            <a:extLst>
              <a:ext uri="{FF2B5EF4-FFF2-40B4-BE49-F238E27FC236}">
                <a16:creationId xmlns:a16="http://schemas.microsoft.com/office/drawing/2014/main" id="{1A03DB85-79A2-E32D-87D4-F944AFCFDB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76961" y="0"/>
            <a:ext cx="7696200" cy="10198610"/>
          </a:xfrm>
          <a:prstGeom prst="rect">
            <a:avLst/>
          </a:prstGeom>
        </p:spPr>
      </p:pic>
      <p:sp>
        <p:nvSpPr>
          <p:cNvPr id="3" name="Rectangle 2">
            <a:extLst>
              <a:ext uri="{FF2B5EF4-FFF2-40B4-BE49-F238E27FC236}">
                <a16:creationId xmlns:a16="http://schemas.microsoft.com/office/drawing/2014/main" id="{B03877BD-6705-8F71-F770-08A14E7C1FF2}"/>
              </a:ext>
            </a:extLst>
          </p:cNvPr>
          <p:cNvSpPr/>
          <p:nvPr/>
        </p:nvSpPr>
        <p:spPr>
          <a:xfrm>
            <a:off x="10280650" y="2700165"/>
            <a:ext cx="7962900" cy="2123658"/>
          </a:xfrm>
          <a:prstGeom prst="rect">
            <a:avLst/>
          </a:prstGeom>
        </p:spPr>
        <p:txBody>
          <a:bodyPr wrap="square">
            <a:spAutoFit/>
          </a:bodyPr>
          <a:lstStyle/>
          <a:p>
            <a:r>
              <a:rPr lang="en-US" sz="4400" b="1" dirty="0">
                <a:solidFill>
                  <a:srgbClr val="3F738D"/>
                </a:solidFill>
                <a:latin typeface="Fira Sans" panose="020B0503050000020004" pitchFamily="34" charset="0"/>
              </a:rPr>
              <a:t>Now open your eyes and write down what your vision was and how that made you feel.</a:t>
            </a:r>
          </a:p>
        </p:txBody>
      </p:sp>
    </p:spTree>
    <p:extLst>
      <p:ext uri="{BB962C8B-B14F-4D97-AF65-F5344CB8AC3E}">
        <p14:creationId xmlns:p14="http://schemas.microsoft.com/office/powerpoint/2010/main" val="409313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7DAFECE-E7E2-2702-2442-4E73BB4DBBE2}"/>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08456A2-37A7-6415-6758-9788D92C7697}"/>
              </a:ext>
            </a:extLst>
          </p:cNvPr>
          <p:cNvCxnSpPr>
            <a:cxnSpLocks/>
          </p:cNvCxnSpPr>
          <p:nvPr/>
        </p:nvCxnSpPr>
        <p:spPr>
          <a:xfrm flipV="1">
            <a:off x="831850" y="4740275"/>
            <a:ext cx="5562600" cy="23235"/>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4B990C3-C253-3535-A3EF-AACFD374961F}"/>
              </a:ext>
            </a:extLst>
          </p:cNvPr>
          <p:cNvSpPr txBox="1"/>
          <p:nvPr/>
        </p:nvSpPr>
        <p:spPr>
          <a:xfrm>
            <a:off x="679450" y="5121275"/>
            <a:ext cx="5867400" cy="2308324"/>
          </a:xfrm>
          <a:prstGeom prst="rect">
            <a:avLst/>
          </a:prstGeom>
          <a:noFill/>
        </p:spPr>
        <p:txBody>
          <a:bodyPr wrap="square" rtlCol="0">
            <a:spAutoFit/>
          </a:bodyPr>
          <a:lstStyle/>
          <a:p>
            <a:pPr algn="l"/>
            <a:r>
              <a:rPr lang="en-US" sz="3600" b="1" dirty="0">
                <a:solidFill>
                  <a:srgbClr val="3F738D"/>
                </a:solidFill>
                <a:latin typeface="Fira Sans" pitchFamily="34" charset="0"/>
              </a:rPr>
              <a:t>Your vision of success can become your reality with the right planning and partners</a:t>
            </a:r>
          </a:p>
        </p:txBody>
      </p:sp>
      <p:sp>
        <p:nvSpPr>
          <p:cNvPr id="22" name="Rectangle 21">
            <a:extLst>
              <a:ext uri="{FF2B5EF4-FFF2-40B4-BE49-F238E27FC236}">
                <a16:creationId xmlns:a16="http://schemas.microsoft.com/office/drawing/2014/main" id="{8A973053-5762-E589-8908-5B1537140BC0}"/>
              </a:ext>
            </a:extLst>
          </p:cNvPr>
          <p:cNvSpPr/>
          <p:nvPr/>
        </p:nvSpPr>
        <p:spPr>
          <a:xfrm>
            <a:off x="831850" y="10302875"/>
            <a:ext cx="2202847" cy="461665"/>
          </a:xfrm>
          <a:prstGeom prst="rect">
            <a:avLst/>
          </a:prstGeom>
        </p:spPr>
        <p:txBody>
          <a:bodyPr wrap="none">
            <a:spAutoFit/>
          </a:bodyPr>
          <a:lstStyle/>
          <a:p>
            <a:pPr algn="l" rtl="0"/>
            <a:r>
              <a:rPr lang="en-US" sz="2400" b="1" dirty="0">
                <a:solidFill>
                  <a:srgbClr val="3F738D"/>
                </a:solidFill>
                <a:latin typeface="Triplex-ExtraBold" panose="020B0900000000000000" pitchFamily="34" charset="0"/>
                <a:ea typeface="Fira Sans"/>
                <a:cs typeface="Fira Sans"/>
                <a:sym typeface="Fira Sans"/>
              </a:rPr>
              <a:t>WWW.TNFA.NET</a:t>
            </a:r>
            <a:endParaRPr lang="en-US" sz="2400" b="1" dirty="0">
              <a:solidFill>
                <a:srgbClr val="3F738D"/>
              </a:solidFill>
              <a:latin typeface="Triplex-ExtraBold" panose="020B0900000000000000" pitchFamily="34" charset="0"/>
              <a:ea typeface="Poppins"/>
              <a:cs typeface="Poppins"/>
              <a:sym typeface="Poppins"/>
            </a:endParaRPr>
          </a:p>
        </p:txBody>
      </p:sp>
      <p:sp>
        <p:nvSpPr>
          <p:cNvPr id="13" name="TextBox 12">
            <a:extLst>
              <a:ext uri="{FF2B5EF4-FFF2-40B4-BE49-F238E27FC236}">
                <a16:creationId xmlns:a16="http://schemas.microsoft.com/office/drawing/2014/main" id="{17A27FD8-CFEC-008F-A01D-A1B1C3A2CB69}"/>
              </a:ext>
            </a:extLst>
          </p:cNvPr>
          <p:cNvSpPr txBox="1"/>
          <p:nvPr/>
        </p:nvSpPr>
        <p:spPr>
          <a:xfrm>
            <a:off x="679450" y="625475"/>
            <a:ext cx="7391400" cy="1015663"/>
          </a:xfrm>
          <a:prstGeom prst="rect">
            <a:avLst/>
          </a:prstGeom>
          <a:noFill/>
        </p:spPr>
        <p:txBody>
          <a:bodyPr wrap="square" rtlCol="0">
            <a:spAutoFit/>
          </a:bodyPr>
          <a:lstStyle/>
          <a:p>
            <a:r>
              <a:rPr lang="en-US" sz="6000" b="1" dirty="0">
                <a:solidFill>
                  <a:srgbClr val="3F738D"/>
                </a:solidFill>
                <a:latin typeface="Fira Sans" pitchFamily="34" charset="0"/>
              </a:rPr>
              <a:t>The Power of Vision</a:t>
            </a:r>
            <a:endParaRPr lang="en-US" sz="6000" dirty="0">
              <a:solidFill>
                <a:srgbClr val="3F738D"/>
              </a:solidFill>
              <a:latin typeface="Fira Sans" pitchFamily="34" charset="0"/>
            </a:endParaRPr>
          </a:p>
        </p:txBody>
      </p:sp>
      <p:sp>
        <p:nvSpPr>
          <p:cNvPr id="3" name="TextBox 2">
            <a:extLst>
              <a:ext uri="{FF2B5EF4-FFF2-40B4-BE49-F238E27FC236}">
                <a16:creationId xmlns:a16="http://schemas.microsoft.com/office/drawing/2014/main" id="{EDAB6C42-B144-D1C7-8BD3-6483FF3F675E}"/>
              </a:ext>
            </a:extLst>
          </p:cNvPr>
          <p:cNvSpPr txBox="1"/>
          <p:nvPr/>
        </p:nvSpPr>
        <p:spPr>
          <a:xfrm>
            <a:off x="679450" y="3749675"/>
            <a:ext cx="9906000" cy="830997"/>
          </a:xfrm>
          <a:prstGeom prst="rect">
            <a:avLst/>
          </a:prstGeom>
          <a:noFill/>
        </p:spPr>
        <p:txBody>
          <a:bodyPr wrap="square" rtlCol="0">
            <a:spAutoFit/>
          </a:bodyPr>
          <a:lstStyle/>
          <a:p>
            <a:r>
              <a:rPr lang="en-US" sz="4800" b="1" dirty="0">
                <a:solidFill>
                  <a:srgbClr val="3F738D"/>
                </a:solidFill>
                <a:latin typeface="Fira Sans" pitchFamily="34" charset="0"/>
              </a:rPr>
              <a:t>Why Not Me?</a:t>
            </a:r>
          </a:p>
        </p:txBody>
      </p:sp>
      <p:pic>
        <p:nvPicPr>
          <p:cNvPr id="5" name="Picture 4" descr="Person writing on a notebook">
            <a:extLst>
              <a:ext uri="{FF2B5EF4-FFF2-40B4-BE49-F238E27FC236}">
                <a16:creationId xmlns:a16="http://schemas.microsoft.com/office/drawing/2014/main" id="{2E7369FB-5F40-95B9-D680-CD8B69096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850" y="2129035"/>
            <a:ext cx="9986264" cy="6664134"/>
          </a:xfrm>
          <a:prstGeom prst="rect">
            <a:avLst/>
          </a:prstGeom>
        </p:spPr>
      </p:pic>
    </p:spTree>
    <p:extLst>
      <p:ext uri="{BB962C8B-B14F-4D97-AF65-F5344CB8AC3E}">
        <p14:creationId xmlns:p14="http://schemas.microsoft.com/office/powerpoint/2010/main" val="345459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5CB620E-44F2-D531-9A6E-2296FF6FAA15}"/>
            </a:ext>
          </a:extLst>
        </p:cNvPr>
        <p:cNvGrpSpPr/>
        <p:nvPr/>
      </p:nvGrpSpPr>
      <p:grpSpPr>
        <a:xfrm>
          <a:off x="0" y="0"/>
          <a:ext cx="0" cy="0"/>
          <a:chOff x="0" y="0"/>
          <a:chExt cx="0" cy="0"/>
        </a:xfrm>
      </p:grpSpPr>
      <p:pic>
        <p:nvPicPr>
          <p:cNvPr id="5" name="object 5">
            <a:extLst>
              <a:ext uri="{FF2B5EF4-FFF2-40B4-BE49-F238E27FC236}">
                <a16:creationId xmlns:a16="http://schemas.microsoft.com/office/drawing/2014/main" id="{D87B77A4-BB5A-657B-AAA8-E736EB597011}"/>
              </a:ext>
            </a:extLst>
          </p:cNvPr>
          <p:cNvPicPr/>
          <p:nvPr/>
        </p:nvPicPr>
        <p:blipFill>
          <a:blip r:embed="rId4" cstate="print"/>
          <a:stretch>
            <a:fillRect/>
          </a:stretch>
        </p:blipFill>
        <p:spPr>
          <a:xfrm>
            <a:off x="0" y="0"/>
            <a:ext cx="11136737" cy="2708043"/>
          </a:xfrm>
          <a:prstGeom prst="rect">
            <a:avLst/>
          </a:prstGeom>
        </p:spPr>
      </p:pic>
      <p:cxnSp>
        <p:nvCxnSpPr>
          <p:cNvPr id="15" name="Straight Connector 14">
            <a:extLst>
              <a:ext uri="{FF2B5EF4-FFF2-40B4-BE49-F238E27FC236}">
                <a16:creationId xmlns:a16="http://schemas.microsoft.com/office/drawing/2014/main" id="{D75DE509-5299-2BCB-F826-E13D7C86789E}"/>
              </a:ext>
            </a:extLst>
          </p:cNvPr>
          <p:cNvCxnSpPr>
            <a:cxnSpLocks/>
          </p:cNvCxnSpPr>
          <p:nvPr/>
        </p:nvCxnSpPr>
        <p:spPr>
          <a:xfrm>
            <a:off x="11880850" y="3292475"/>
            <a:ext cx="4648200" cy="1588"/>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9A03B6C-1964-AA3F-B5E9-4013A811A66A}"/>
              </a:ext>
            </a:extLst>
          </p:cNvPr>
          <p:cNvSpPr/>
          <p:nvPr/>
        </p:nvSpPr>
        <p:spPr>
          <a:xfrm>
            <a:off x="17223816" y="10302875"/>
            <a:ext cx="2202847" cy="461665"/>
          </a:xfrm>
          <a:prstGeom prst="rect">
            <a:avLst/>
          </a:prstGeom>
        </p:spPr>
        <p:txBody>
          <a:bodyPr wrap="none">
            <a:spAutoFit/>
          </a:bodyPr>
          <a:lstStyle/>
          <a:p>
            <a:pPr algn="l" rtl="0"/>
            <a:r>
              <a:rPr lang="en-US" sz="2400" b="1" dirty="0">
                <a:solidFill>
                  <a:srgbClr val="3F738D"/>
                </a:solidFill>
                <a:latin typeface="Triplex-ExtraBold" panose="020B0900000000000000" pitchFamily="34" charset="0"/>
                <a:ea typeface="Fira Sans"/>
                <a:cs typeface="Fira Sans"/>
                <a:sym typeface="Fira Sans"/>
              </a:rPr>
              <a:t>WWW.TNFA.NET</a:t>
            </a:r>
            <a:endParaRPr lang="en-US" sz="2400" b="1" dirty="0">
              <a:solidFill>
                <a:srgbClr val="3F738D"/>
              </a:solidFill>
              <a:latin typeface="Triplex-ExtraBold" panose="020B0900000000000000" pitchFamily="34" charset="0"/>
              <a:ea typeface="Poppins"/>
              <a:cs typeface="Poppins"/>
              <a:sym typeface="Poppins"/>
            </a:endParaRPr>
          </a:p>
        </p:txBody>
      </p:sp>
      <p:sp>
        <p:nvSpPr>
          <p:cNvPr id="11" name="TextBox 10">
            <a:extLst>
              <a:ext uri="{FF2B5EF4-FFF2-40B4-BE49-F238E27FC236}">
                <a16:creationId xmlns:a16="http://schemas.microsoft.com/office/drawing/2014/main" id="{674C3CF7-D009-7023-4EBA-7498DA1F8666}"/>
              </a:ext>
            </a:extLst>
          </p:cNvPr>
          <p:cNvSpPr txBox="1"/>
          <p:nvPr/>
        </p:nvSpPr>
        <p:spPr>
          <a:xfrm>
            <a:off x="11728450" y="625475"/>
            <a:ext cx="8375650" cy="2554545"/>
          </a:xfrm>
          <a:prstGeom prst="rect">
            <a:avLst/>
          </a:prstGeom>
          <a:noFill/>
        </p:spPr>
        <p:txBody>
          <a:bodyPr wrap="square" rtlCol="0">
            <a:spAutoFit/>
          </a:bodyPr>
          <a:lstStyle/>
          <a:p>
            <a:r>
              <a:rPr lang="en-US" sz="8000" b="1" dirty="0">
                <a:solidFill>
                  <a:srgbClr val="3F738D"/>
                </a:solidFill>
                <a:latin typeface="Fira Sans" pitchFamily="34" charset="0"/>
              </a:rPr>
              <a:t>Serving</a:t>
            </a:r>
          </a:p>
          <a:p>
            <a:r>
              <a:rPr lang="en-US" sz="8000" b="1" dirty="0">
                <a:solidFill>
                  <a:srgbClr val="3F738D"/>
                </a:solidFill>
                <a:latin typeface="Fira Sans" pitchFamily="34" charset="0"/>
              </a:rPr>
              <a:t>Our People</a:t>
            </a:r>
          </a:p>
        </p:txBody>
      </p:sp>
      <p:pic>
        <p:nvPicPr>
          <p:cNvPr id="14" name="Picture 13" descr="Untitled-2-01.png">
            <a:extLst>
              <a:ext uri="{FF2B5EF4-FFF2-40B4-BE49-F238E27FC236}">
                <a16:creationId xmlns:a16="http://schemas.microsoft.com/office/drawing/2014/main" id="{DE71B390-FFD0-1A59-430A-474D29C6D6EB}"/>
              </a:ext>
            </a:extLst>
          </p:cNvPr>
          <p:cNvPicPr>
            <a:picLocks noChangeAspect="1"/>
          </p:cNvPicPr>
          <p:nvPr/>
        </p:nvPicPr>
        <p:blipFill>
          <a:blip r:embed="rId5" cstate="print"/>
          <a:stretch>
            <a:fillRect/>
          </a:stretch>
        </p:blipFill>
        <p:spPr>
          <a:xfrm>
            <a:off x="11798299" y="3984029"/>
            <a:ext cx="609600" cy="609600"/>
          </a:xfrm>
          <a:prstGeom prst="rect">
            <a:avLst/>
          </a:prstGeom>
        </p:spPr>
      </p:pic>
      <p:sp>
        <p:nvSpPr>
          <p:cNvPr id="17" name="Rectangle 16">
            <a:extLst>
              <a:ext uri="{FF2B5EF4-FFF2-40B4-BE49-F238E27FC236}">
                <a16:creationId xmlns:a16="http://schemas.microsoft.com/office/drawing/2014/main" id="{B3B2A38D-6EA1-EF1A-6D3B-A8535208D09A}"/>
              </a:ext>
            </a:extLst>
          </p:cNvPr>
          <p:cNvSpPr/>
          <p:nvPr/>
        </p:nvSpPr>
        <p:spPr>
          <a:xfrm>
            <a:off x="12636499" y="3961943"/>
            <a:ext cx="5660524" cy="707886"/>
          </a:xfrm>
          <a:prstGeom prst="rect">
            <a:avLst/>
          </a:prstGeom>
        </p:spPr>
        <p:txBody>
          <a:bodyPr wrap="none">
            <a:spAutoFit/>
          </a:bodyPr>
          <a:lstStyle/>
          <a:p>
            <a:pPr lvl="0"/>
            <a:r>
              <a:rPr lang="en-US" sz="4000" b="1" dirty="0">
                <a:solidFill>
                  <a:srgbClr val="3F738D"/>
                </a:solidFill>
                <a:latin typeface="Fira Sans" pitchFamily="34" charset="0"/>
              </a:rPr>
              <a:t>Powered by the Five F’s</a:t>
            </a:r>
          </a:p>
        </p:txBody>
      </p:sp>
      <p:pic>
        <p:nvPicPr>
          <p:cNvPr id="18" name="Picture 17" descr="Untitled-2-01.png">
            <a:extLst>
              <a:ext uri="{FF2B5EF4-FFF2-40B4-BE49-F238E27FC236}">
                <a16:creationId xmlns:a16="http://schemas.microsoft.com/office/drawing/2014/main" id="{35768350-4215-D50E-623F-10942A81E357}"/>
              </a:ext>
            </a:extLst>
          </p:cNvPr>
          <p:cNvPicPr>
            <a:picLocks noChangeAspect="1"/>
          </p:cNvPicPr>
          <p:nvPr/>
        </p:nvPicPr>
        <p:blipFill>
          <a:blip r:embed="rId5" cstate="print"/>
          <a:stretch>
            <a:fillRect/>
          </a:stretch>
        </p:blipFill>
        <p:spPr>
          <a:xfrm>
            <a:off x="11798299" y="5127029"/>
            <a:ext cx="609600" cy="609600"/>
          </a:xfrm>
          <a:prstGeom prst="rect">
            <a:avLst/>
          </a:prstGeom>
        </p:spPr>
      </p:pic>
      <p:sp>
        <p:nvSpPr>
          <p:cNvPr id="19" name="Rectangle 18">
            <a:extLst>
              <a:ext uri="{FF2B5EF4-FFF2-40B4-BE49-F238E27FC236}">
                <a16:creationId xmlns:a16="http://schemas.microsoft.com/office/drawing/2014/main" id="{08BF2254-7708-5538-8D7F-5BD4C70E776F}"/>
              </a:ext>
            </a:extLst>
          </p:cNvPr>
          <p:cNvSpPr/>
          <p:nvPr/>
        </p:nvSpPr>
        <p:spPr>
          <a:xfrm>
            <a:off x="12636499" y="5104943"/>
            <a:ext cx="6779419" cy="707886"/>
          </a:xfrm>
          <a:prstGeom prst="rect">
            <a:avLst/>
          </a:prstGeom>
        </p:spPr>
        <p:txBody>
          <a:bodyPr wrap="square">
            <a:spAutoFit/>
          </a:bodyPr>
          <a:lstStyle/>
          <a:p>
            <a:pPr lvl="0"/>
            <a:r>
              <a:rPr lang="en-US" sz="4000" b="1" dirty="0">
                <a:solidFill>
                  <a:srgbClr val="3F738D"/>
                </a:solidFill>
                <a:latin typeface="Fira Sans" pitchFamily="34" charset="0"/>
              </a:rPr>
              <a:t>Guiding you on your journey</a:t>
            </a:r>
          </a:p>
        </p:txBody>
      </p:sp>
      <p:pic>
        <p:nvPicPr>
          <p:cNvPr id="8" name="Picture 7" descr="People in a meeting">
            <a:extLst>
              <a:ext uri="{FF2B5EF4-FFF2-40B4-BE49-F238E27FC236}">
                <a16:creationId xmlns:a16="http://schemas.microsoft.com/office/drawing/2014/main" id="{85EE41DA-60EF-2AC4-11FA-C7DBB31A5B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013" y="1884621"/>
            <a:ext cx="11136737" cy="7431879"/>
          </a:xfrm>
          <a:prstGeom prst="rect">
            <a:avLst/>
          </a:prstGeom>
        </p:spPr>
      </p:pic>
      <p:pic>
        <p:nvPicPr>
          <p:cNvPr id="12" name="Picture 11" descr="Untitled-2-01.png">
            <a:extLst>
              <a:ext uri="{FF2B5EF4-FFF2-40B4-BE49-F238E27FC236}">
                <a16:creationId xmlns:a16="http://schemas.microsoft.com/office/drawing/2014/main" id="{B8132BFC-FB83-13E2-0B61-3B1823ACB081}"/>
              </a:ext>
            </a:extLst>
          </p:cNvPr>
          <p:cNvPicPr>
            <a:picLocks noChangeAspect="1"/>
          </p:cNvPicPr>
          <p:nvPr/>
        </p:nvPicPr>
        <p:blipFill>
          <a:blip r:embed="rId5" cstate="print"/>
          <a:stretch>
            <a:fillRect/>
          </a:stretch>
        </p:blipFill>
        <p:spPr>
          <a:xfrm>
            <a:off x="11804649" y="7241540"/>
            <a:ext cx="609600" cy="609600"/>
          </a:xfrm>
          <a:prstGeom prst="rect">
            <a:avLst/>
          </a:prstGeom>
        </p:spPr>
      </p:pic>
      <p:sp>
        <p:nvSpPr>
          <p:cNvPr id="13" name="Rectangle 12">
            <a:extLst>
              <a:ext uri="{FF2B5EF4-FFF2-40B4-BE49-F238E27FC236}">
                <a16:creationId xmlns:a16="http://schemas.microsoft.com/office/drawing/2014/main" id="{F0D0CA69-87FE-7A35-3A12-D3C14D798E53}"/>
              </a:ext>
            </a:extLst>
          </p:cNvPr>
          <p:cNvSpPr/>
          <p:nvPr/>
        </p:nvSpPr>
        <p:spPr>
          <a:xfrm>
            <a:off x="12642850" y="7219454"/>
            <a:ext cx="7162800" cy="1323439"/>
          </a:xfrm>
          <a:prstGeom prst="rect">
            <a:avLst/>
          </a:prstGeom>
        </p:spPr>
        <p:txBody>
          <a:bodyPr wrap="square">
            <a:spAutoFit/>
          </a:bodyPr>
          <a:lstStyle/>
          <a:p>
            <a:pPr lvl="0"/>
            <a:r>
              <a:rPr lang="en-US" sz="4000" b="1" dirty="0">
                <a:solidFill>
                  <a:srgbClr val="3F738D"/>
                </a:solidFill>
                <a:latin typeface="Fira Sans" pitchFamily="34" charset="0"/>
              </a:rPr>
              <a:t>$3B+ in Advisory &amp; Brokerage Assets</a:t>
            </a:r>
          </a:p>
        </p:txBody>
      </p:sp>
      <p:pic>
        <p:nvPicPr>
          <p:cNvPr id="20" name="Picture 19" descr="Untitled-2-01.png">
            <a:extLst>
              <a:ext uri="{FF2B5EF4-FFF2-40B4-BE49-F238E27FC236}">
                <a16:creationId xmlns:a16="http://schemas.microsoft.com/office/drawing/2014/main" id="{49B8457C-CEAD-7DC5-6CD9-8DC965503E5B}"/>
              </a:ext>
            </a:extLst>
          </p:cNvPr>
          <p:cNvPicPr>
            <a:picLocks noChangeAspect="1"/>
          </p:cNvPicPr>
          <p:nvPr/>
        </p:nvPicPr>
        <p:blipFill>
          <a:blip r:embed="rId5" cstate="print"/>
          <a:stretch>
            <a:fillRect/>
          </a:stretch>
        </p:blipFill>
        <p:spPr>
          <a:xfrm>
            <a:off x="11772899" y="6157227"/>
            <a:ext cx="609600" cy="609600"/>
          </a:xfrm>
          <a:prstGeom prst="rect">
            <a:avLst/>
          </a:prstGeom>
        </p:spPr>
      </p:pic>
      <p:sp>
        <p:nvSpPr>
          <p:cNvPr id="21" name="Rectangle 20">
            <a:extLst>
              <a:ext uri="{FF2B5EF4-FFF2-40B4-BE49-F238E27FC236}">
                <a16:creationId xmlns:a16="http://schemas.microsoft.com/office/drawing/2014/main" id="{2038BE37-24EA-CF69-50DB-F825095DAB78}"/>
              </a:ext>
            </a:extLst>
          </p:cNvPr>
          <p:cNvSpPr/>
          <p:nvPr/>
        </p:nvSpPr>
        <p:spPr>
          <a:xfrm>
            <a:off x="12611099" y="6135141"/>
            <a:ext cx="6779419" cy="707886"/>
          </a:xfrm>
          <a:prstGeom prst="rect">
            <a:avLst/>
          </a:prstGeom>
        </p:spPr>
        <p:txBody>
          <a:bodyPr wrap="square">
            <a:spAutoFit/>
          </a:bodyPr>
          <a:lstStyle/>
          <a:p>
            <a:pPr lvl="0"/>
            <a:r>
              <a:rPr lang="en-US" sz="4000" b="1" dirty="0">
                <a:solidFill>
                  <a:srgbClr val="3F738D"/>
                </a:solidFill>
                <a:latin typeface="Fira Sans" pitchFamily="34" charset="0"/>
              </a:rPr>
              <a:t>Serving people just like you</a:t>
            </a:r>
          </a:p>
        </p:txBody>
      </p:sp>
    </p:spTree>
    <p:extLst>
      <p:ext uri="{BB962C8B-B14F-4D97-AF65-F5344CB8AC3E}">
        <p14:creationId xmlns:p14="http://schemas.microsoft.com/office/powerpoint/2010/main" val="275471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3d-rendering-arrow-hitting-target.jpg"/>
          <p:cNvPicPr>
            <a:picLocks noChangeAspect="1"/>
          </p:cNvPicPr>
          <p:nvPr/>
        </p:nvPicPr>
        <p:blipFill>
          <a:blip r:embed="rId4" cstate="print"/>
          <a:stretch>
            <a:fillRect/>
          </a:stretch>
        </p:blipFill>
        <p:spPr>
          <a:xfrm>
            <a:off x="9442450" y="0"/>
            <a:ext cx="7862260" cy="11309350"/>
          </a:xfrm>
          <a:prstGeom prst="rect">
            <a:avLst/>
          </a:prstGeom>
        </p:spPr>
      </p:pic>
      <p:sp>
        <p:nvSpPr>
          <p:cNvPr id="22" name="Rectangle 21"/>
          <p:cNvSpPr/>
          <p:nvPr/>
        </p:nvSpPr>
        <p:spPr>
          <a:xfrm>
            <a:off x="908050" y="5197475"/>
            <a:ext cx="5867400" cy="838200"/>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78B1E"/>
              </a:solidFill>
            </a:endParaRPr>
          </a:p>
        </p:txBody>
      </p:sp>
      <p:sp>
        <p:nvSpPr>
          <p:cNvPr id="8" name="object 8"/>
          <p:cNvSpPr/>
          <p:nvPr/>
        </p:nvSpPr>
        <p:spPr>
          <a:xfrm>
            <a:off x="0" y="10339485"/>
            <a:ext cx="619379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34738D"/>
          </a:solidFill>
        </p:spPr>
        <p:txBody>
          <a:bodyPr wrap="square" lIns="0" tIns="0" rIns="0" bIns="0" rtlCol="0"/>
          <a:lstStyle/>
          <a:p>
            <a:endParaRPr/>
          </a:p>
        </p:txBody>
      </p:sp>
      <p:sp>
        <p:nvSpPr>
          <p:cNvPr id="16" name="Rectangle 15">
            <a:extLst>
              <a:ext uri="{FF2B5EF4-FFF2-40B4-BE49-F238E27FC236}">
                <a16:creationId xmlns:a16="http://schemas.microsoft.com/office/drawing/2014/main" id="{669E9FD4-B983-4394-9B51-2B7181D93BC1}"/>
              </a:ext>
            </a:extLst>
          </p:cNvPr>
          <p:cNvSpPr/>
          <p:nvPr/>
        </p:nvSpPr>
        <p:spPr>
          <a:xfrm>
            <a:off x="831850" y="10593474"/>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17" name="TextBox 16"/>
          <p:cNvSpPr txBox="1"/>
          <p:nvPr/>
        </p:nvSpPr>
        <p:spPr>
          <a:xfrm>
            <a:off x="831850" y="777875"/>
            <a:ext cx="7239000" cy="2800767"/>
          </a:xfrm>
          <a:prstGeom prst="rect">
            <a:avLst/>
          </a:prstGeom>
          <a:noFill/>
        </p:spPr>
        <p:txBody>
          <a:bodyPr wrap="square" rtlCol="0">
            <a:spAutoFit/>
          </a:bodyPr>
          <a:lstStyle/>
          <a:p>
            <a:r>
              <a:rPr lang="en-US" sz="8800" b="1" dirty="0">
                <a:solidFill>
                  <a:srgbClr val="3F738D"/>
                </a:solidFill>
                <a:latin typeface="Fira Sans" pitchFamily="34" charset="0"/>
              </a:rPr>
              <a:t>Define Your Vision</a:t>
            </a:r>
          </a:p>
        </p:txBody>
      </p:sp>
      <p:sp>
        <p:nvSpPr>
          <p:cNvPr id="18" name="Rectangle 17"/>
          <p:cNvSpPr/>
          <p:nvPr/>
        </p:nvSpPr>
        <p:spPr>
          <a:xfrm>
            <a:off x="1136650" y="5349875"/>
            <a:ext cx="5791200" cy="553998"/>
          </a:xfrm>
          <a:prstGeom prst="rect">
            <a:avLst/>
          </a:prstGeom>
        </p:spPr>
        <p:txBody>
          <a:bodyPr wrap="square">
            <a:spAutoFit/>
          </a:bodyPr>
          <a:lstStyle/>
          <a:p>
            <a:r>
              <a:rPr lang="en-US" sz="3000" b="1" dirty="0">
                <a:solidFill>
                  <a:schemeClr val="bg1"/>
                </a:solidFill>
                <a:latin typeface="Fira Sans" pitchFamily="34" charset="0"/>
              </a:rPr>
              <a:t>What does Success Look like?</a:t>
            </a:r>
          </a:p>
        </p:txBody>
      </p:sp>
      <p:cxnSp>
        <p:nvCxnSpPr>
          <p:cNvPr id="19" name="Straight Connector 18"/>
          <p:cNvCxnSpPr/>
          <p:nvPr/>
        </p:nvCxnSpPr>
        <p:spPr>
          <a:xfrm>
            <a:off x="984250" y="3597275"/>
            <a:ext cx="3124200" cy="1588"/>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pic>
        <p:nvPicPr>
          <p:cNvPr id="23" name="Picture 22" descr="centang-05.png"/>
          <p:cNvPicPr>
            <a:picLocks noChangeAspect="1"/>
          </p:cNvPicPr>
          <p:nvPr/>
        </p:nvPicPr>
        <p:blipFill>
          <a:blip r:embed="rId5"/>
          <a:stretch>
            <a:fillRect/>
          </a:stretch>
        </p:blipFill>
        <p:spPr>
          <a:xfrm>
            <a:off x="908050" y="6569075"/>
            <a:ext cx="563881" cy="563881"/>
          </a:xfrm>
          <a:prstGeom prst="rect">
            <a:avLst/>
          </a:prstGeom>
        </p:spPr>
      </p:pic>
      <p:sp>
        <p:nvSpPr>
          <p:cNvPr id="24" name="Rectangle 23"/>
          <p:cNvSpPr/>
          <p:nvPr/>
        </p:nvSpPr>
        <p:spPr>
          <a:xfrm>
            <a:off x="1746250" y="6569075"/>
            <a:ext cx="6858000" cy="553998"/>
          </a:xfrm>
          <a:prstGeom prst="rect">
            <a:avLst/>
          </a:prstGeom>
        </p:spPr>
        <p:txBody>
          <a:bodyPr wrap="square">
            <a:spAutoFit/>
          </a:bodyPr>
          <a:lstStyle/>
          <a:p>
            <a:r>
              <a:rPr lang="en-US" sz="3000" b="1" dirty="0">
                <a:solidFill>
                  <a:srgbClr val="3F738D"/>
                </a:solidFill>
                <a:latin typeface="Fira Sans" pitchFamily="34" charset="0"/>
              </a:rPr>
              <a:t>Identify goals and priorities</a:t>
            </a:r>
          </a:p>
        </p:txBody>
      </p:sp>
      <p:pic>
        <p:nvPicPr>
          <p:cNvPr id="25" name="Picture 24" descr="centang-05.png"/>
          <p:cNvPicPr>
            <a:picLocks noChangeAspect="1"/>
          </p:cNvPicPr>
          <p:nvPr/>
        </p:nvPicPr>
        <p:blipFill>
          <a:blip r:embed="rId5"/>
          <a:stretch>
            <a:fillRect/>
          </a:stretch>
        </p:blipFill>
        <p:spPr>
          <a:xfrm>
            <a:off x="908050" y="7580273"/>
            <a:ext cx="563881" cy="563881"/>
          </a:xfrm>
          <a:prstGeom prst="rect">
            <a:avLst/>
          </a:prstGeom>
        </p:spPr>
      </p:pic>
      <p:sp>
        <p:nvSpPr>
          <p:cNvPr id="26" name="Rectangle 25"/>
          <p:cNvSpPr/>
          <p:nvPr/>
        </p:nvSpPr>
        <p:spPr>
          <a:xfrm>
            <a:off x="1746250" y="7559675"/>
            <a:ext cx="6858000" cy="553998"/>
          </a:xfrm>
          <a:prstGeom prst="rect">
            <a:avLst/>
          </a:prstGeom>
        </p:spPr>
        <p:txBody>
          <a:bodyPr wrap="square">
            <a:spAutoFit/>
          </a:bodyPr>
          <a:lstStyle/>
          <a:p>
            <a:r>
              <a:rPr lang="en-US" sz="3000" b="1" dirty="0">
                <a:solidFill>
                  <a:srgbClr val="3F738D"/>
                </a:solidFill>
                <a:latin typeface="Fira Sans" pitchFamily="34" charset="0"/>
              </a:rPr>
              <a:t>Focus on feelings, not just numbers</a:t>
            </a:r>
          </a:p>
        </p:txBody>
      </p:sp>
      <p:pic>
        <p:nvPicPr>
          <p:cNvPr id="27" name="Picture 26" descr="centang-05.png"/>
          <p:cNvPicPr>
            <a:picLocks noChangeAspect="1"/>
          </p:cNvPicPr>
          <p:nvPr/>
        </p:nvPicPr>
        <p:blipFill>
          <a:blip r:embed="rId5"/>
          <a:stretch>
            <a:fillRect/>
          </a:stretch>
        </p:blipFill>
        <p:spPr>
          <a:xfrm>
            <a:off x="908050" y="8494673"/>
            <a:ext cx="563881" cy="563881"/>
          </a:xfrm>
          <a:prstGeom prst="rect">
            <a:avLst/>
          </a:prstGeom>
        </p:spPr>
      </p:pic>
      <p:sp>
        <p:nvSpPr>
          <p:cNvPr id="28" name="Rectangle 27"/>
          <p:cNvSpPr/>
          <p:nvPr/>
        </p:nvSpPr>
        <p:spPr>
          <a:xfrm>
            <a:off x="1746250" y="8474075"/>
            <a:ext cx="6858000" cy="553998"/>
          </a:xfrm>
          <a:prstGeom prst="rect">
            <a:avLst/>
          </a:prstGeom>
        </p:spPr>
        <p:txBody>
          <a:bodyPr wrap="square">
            <a:spAutoFit/>
          </a:bodyPr>
          <a:lstStyle/>
          <a:p>
            <a:r>
              <a:rPr lang="en-US" sz="3000" b="1" dirty="0">
                <a:solidFill>
                  <a:srgbClr val="3F738D"/>
                </a:solidFill>
                <a:latin typeface="Fira Sans" pitchFamily="34" charset="0"/>
              </a:rPr>
              <a:t>Education is key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E61D8CA-99E5-467D-B376-F839D7C2F5BC}"/>
              </a:ext>
            </a:extLst>
          </p:cNvPr>
          <p:cNvSpPr/>
          <p:nvPr/>
        </p:nvSpPr>
        <p:spPr>
          <a:xfrm>
            <a:off x="831850" y="10593474"/>
            <a:ext cx="2202847" cy="461665"/>
          </a:xfrm>
          <a:prstGeom prst="rect">
            <a:avLst/>
          </a:prstGeom>
        </p:spPr>
        <p:txBody>
          <a:bodyPr wrap="none">
            <a:spAutoFit/>
          </a:bodyPr>
          <a:lstStyle/>
          <a:p>
            <a:pPr algn="l" rtl="0"/>
            <a:r>
              <a:rPr lang="en-US" sz="2400" b="1" dirty="0">
                <a:solidFill>
                  <a:srgbClr val="3F738D"/>
                </a:solidFill>
                <a:latin typeface="Triplex-ExtraBold" panose="020B0900000000000000" pitchFamily="34" charset="0"/>
                <a:ea typeface="Fira Sans"/>
                <a:cs typeface="Fira Sans"/>
                <a:sym typeface="Fira Sans"/>
              </a:rPr>
              <a:t>WWW.TNFA.NET</a:t>
            </a:r>
            <a:endParaRPr lang="en-US" sz="2400" b="1" dirty="0">
              <a:solidFill>
                <a:srgbClr val="3F738D"/>
              </a:solidFill>
              <a:latin typeface="Triplex-ExtraBold" panose="020B0900000000000000" pitchFamily="34" charset="0"/>
              <a:ea typeface="Poppins"/>
              <a:cs typeface="Poppins"/>
              <a:sym typeface="Poppins"/>
            </a:endParaRPr>
          </a:p>
        </p:txBody>
      </p:sp>
      <p:sp>
        <p:nvSpPr>
          <p:cNvPr id="10" name="TextBox 9"/>
          <p:cNvSpPr txBox="1"/>
          <p:nvPr/>
        </p:nvSpPr>
        <p:spPr>
          <a:xfrm>
            <a:off x="831850" y="320675"/>
            <a:ext cx="8610600" cy="2308324"/>
          </a:xfrm>
          <a:prstGeom prst="rect">
            <a:avLst/>
          </a:prstGeom>
          <a:noFill/>
        </p:spPr>
        <p:txBody>
          <a:bodyPr wrap="square" rtlCol="0">
            <a:spAutoFit/>
          </a:bodyPr>
          <a:lstStyle/>
          <a:p>
            <a:r>
              <a:rPr lang="en-US" sz="7200" b="1" dirty="0">
                <a:solidFill>
                  <a:srgbClr val="3F738D"/>
                </a:solidFill>
                <a:latin typeface="Fira Sans" pitchFamily="34" charset="0"/>
              </a:rPr>
              <a:t>Phases of</a:t>
            </a:r>
          </a:p>
          <a:p>
            <a:r>
              <a:rPr lang="en-US" sz="7200" b="1" dirty="0">
                <a:solidFill>
                  <a:srgbClr val="3F738D"/>
                </a:solidFill>
                <a:latin typeface="Fira Sans" pitchFamily="34" charset="0"/>
              </a:rPr>
              <a:t>Planning</a:t>
            </a:r>
          </a:p>
        </p:txBody>
      </p:sp>
      <p:sp>
        <p:nvSpPr>
          <p:cNvPr id="16" name="Rectangle 15"/>
          <p:cNvSpPr/>
          <p:nvPr/>
        </p:nvSpPr>
        <p:spPr>
          <a:xfrm>
            <a:off x="2127250" y="4297276"/>
            <a:ext cx="5715000" cy="861774"/>
          </a:xfrm>
          <a:prstGeom prst="rect">
            <a:avLst/>
          </a:prstGeom>
        </p:spPr>
        <p:txBody>
          <a:bodyPr wrap="square">
            <a:spAutoFit/>
          </a:bodyPr>
          <a:lstStyle/>
          <a:p>
            <a:pPr lvl="0"/>
            <a:r>
              <a:rPr lang="en-US" sz="5000" b="1" dirty="0">
                <a:solidFill>
                  <a:srgbClr val="3F738D"/>
                </a:solidFill>
                <a:latin typeface="Fira Sans" pitchFamily="34" charset="0"/>
              </a:rPr>
              <a:t>Accumulation</a:t>
            </a:r>
          </a:p>
        </p:txBody>
      </p:sp>
      <p:sp>
        <p:nvSpPr>
          <p:cNvPr id="18" name="Rectangle 17"/>
          <p:cNvSpPr/>
          <p:nvPr/>
        </p:nvSpPr>
        <p:spPr>
          <a:xfrm>
            <a:off x="16681450" y="9845675"/>
            <a:ext cx="3422650" cy="228600"/>
          </a:xfrm>
          <a:prstGeom prst="rect">
            <a:avLst/>
          </a:prstGeom>
          <a:solidFill>
            <a:srgbClr val="B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127250" y="5364076"/>
            <a:ext cx="5715000" cy="861774"/>
          </a:xfrm>
          <a:prstGeom prst="rect">
            <a:avLst/>
          </a:prstGeom>
        </p:spPr>
        <p:txBody>
          <a:bodyPr wrap="square">
            <a:spAutoFit/>
          </a:bodyPr>
          <a:lstStyle/>
          <a:p>
            <a:pPr lvl="0"/>
            <a:r>
              <a:rPr lang="en-US" sz="5000" b="1" dirty="0">
                <a:solidFill>
                  <a:srgbClr val="3F738D"/>
                </a:solidFill>
                <a:latin typeface="Fira Sans" pitchFamily="34" charset="0"/>
              </a:rPr>
              <a:t>Income</a:t>
            </a:r>
          </a:p>
        </p:txBody>
      </p:sp>
      <p:sp>
        <p:nvSpPr>
          <p:cNvPr id="30" name="Rectangle 29"/>
          <p:cNvSpPr/>
          <p:nvPr/>
        </p:nvSpPr>
        <p:spPr>
          <a:xfrm>
            <a:off x="2127250" y="6507076"/>
            <a:ext cx="5715000" cy="861774"/>
          </a:xfrm>
          <a:prstGeom prst="rect">
            <a:avLst/>
          </a:prstGeom>
        </p:spPr>
        <p:txBody>
          <a:bodyPr wrap="square">
            <a:spAutoFit/>
          </a:bodyPr>
          <a:lstStyle/>
          <a:p>
            <a:r>
              <a:rPr lang="en-US" sz="5000" b="1" dirty="0">
                <a:solidFill>
                  <a:srgbClr val="3F738D"/>
                </a:solidFill>
                <a:latin typeface="Fira Sans" pitchFamily="34" charset="0"/>
              </a:rPr>
              <a:t>Wealth Transfer</a:t>
            </a:r>
          </a:p>
        </p:txBody>
      </p:sp>
      <p:pic>
        <p:nvPicPr>
          <p:cNvPr id="32" name="Picture 31" descr="Untitled-2-01.png"/>
          <p:cNvPicPr>
            <a:picLocks noChangeAspect="1"/>
          </p:cNvPicPr>
          <p:nvPr/>
        </p:nvPicPr>
        <p:blipFill>
          <a:blip r:embed="rId4" cstate="print"/>
          <a:stretch>
            <a:fillRect/>
          </a:stretch>
        </p:blipFill>
        <p:spPr>
          <a:xfrm>
            <a:off x="1090612" y="4297276"/>
            <a:ext cx="731838" cy="731838"/>
          </a:xfrm>
          <a:prstGeom prst="rect">
            <a:avLst/>
          </a:prstGeom>
        </p:spPr>
      </p:pic>
      <p:pic>
        <p:nvPicPr>
          <p:cNvPr id="33" name="Picture 32" descr="Untitled-2-01.png"/>
          <p:cNvPicPr>
            <a:picLocks noChangeAspect="1"/>
          </p:cNvPicPr>
          <p:nvPr/>
        </p:nvPicPr>
        <p:blipFill>
          <a:blip r:embed="rId4" cstate="print"/>
          <a:stretch>
            <a:fillRect/>
          </a:stretch>
        </p:blipFill>
        <p:spPr>
          <a:xfrm>
            <a:off x="1090612" y="5394238"/>
            <a:ext cx="731838" cy="731838"/>
          </a:xfrm>
          <a:prstGeom prst="rect">
            <a:avLst/>
          </a:prstGeom>
        </p:spPr>
      </p:pic>
      <p:pic>
        <p:nvPicPr>
          <p:cNvPr id="34" name="Picture 33" descr="Untitled-2-01.png"/>
          <p:cNvPicPr>
            <a:picLocks noChangeAspect="1"/>
          </p:cNvPicPr>
          <p:nvPr/>
        </p:nvPicPr>
        <p:blipFill>
          <a:blip r:embed="rId4" cstate="print"/>
          <a:stretch>
            <a:fillRect/>
          </a:stretch>
        </p:blipFill>
        <p:spPr>
          <a:xfrm>
            <a:off x="1136650" y="6583276"/>
            <a:ext cx="731838" cy="731838"/>
          </a:xfrm>
          <a:prstGeom prst="rect">
            <a:avLst/>
          </a:prstGeom>
        </p:spPr>
      </p:pic>
      <p:pic>
        <p:nvPicPr>
          <p:cNvPr id="17" name="Picture 16" descr="Untitled-4-01.jpg"/>
          <p:cNvPicPr>
            <a:picLocks noChangeAspect="1"/>
          </p:cNvPicPr>
          <p:nvPr/>
        </p:nvPicPr>
        <p:blipFill>
          <a:blip r:embed="rId5" cstate="print"/>
          <a:stretch>
            <a:fillRect/>
          </a:stretch>
        </p:blipFill>
        <p:spPr>
          <a:xfrm>
            <a:off x="9442450" y="1319530"/>
            <a:ext cx="7239000" cy="9989820"/>
          </a:xfrm>
          <a:prstGeom prst="rect">
            <a:avLst/>
          </a:prstGeom>
        </p:spPr>
      </p:pic>
      <p:pic>
        <p:nvPicPr>
          <p:cNvPr id="2" name="Picture 1" descr="Untitled-2-01.png">
            <a:extLst>
              <a:ext uri="{FF2B5EF4-FFF2-40B4-BE49-F238E27FC236}">
                <a16:creationId xmlns:a16="http://schemas.microsoft.com/office/drawing/2014/main" id="{48DEC971-04D0-937A-7143-33F3ADA8277E}"/>
              </a:ext>
            </a:extLst>
          </p:cNvPr>
          <p:cNvPicPr>
            <a:picLocks noChangeAspect="1"/>
          </p:cNvPicPr>
          <p:nvPr/>
        </p:nvPicPr>
        <p:blipFill>
          <a:blip r:embed="rId4" cstate="print"/>
          <a:stretch>
            <a:fillRect/>
          </a:stretch>
        </p:blipFill>
        <p:spPr>
          <a:xfrm>
            <a:off x="1090612" y="7580939"/>
            <a:ext cx="731838" cy="731838"/>
          </a:xfrm>
          <a:prstGeom prst="rect">
            <a:avLst/>
          </a:prstGeom>
        </p:spPr>
      </p:pic>
      <p:sp>
        <p:nvSpPr>
          <p:cNvPr id="3" name="Rectangle 2">
            <a:extLst>
              <a:ext uri="{FF2B5EF4-FFF2-40B4-BE49-F238E27FC236}">
                <a16:creationId xmlns:a16="http://schemas.microsoft.com/office/drawing/2014/main" id="{B1D272B6-4C8D-150C-2976-EF6F53F808AE}"/>
              </a:ext>
            </a:extLst>
          </p:cNvPr>
          <p:cNvSpPr/>
          <p:nvPr/>
        </p:nvSpPr>
        <p:spPr>
          <a:xfrm>
            <a:off x="2127250" y="7536101"/>
            <a:ext cx="5715000" cy="861774"/>
          </a:xfrm>
          <a:prstGeom prst="rect">
            <a:avLst/>
          </a:prstGeom>
        </p:spPr>
        <p:txBody>
          <a:bodyPr wrap="square">
            <a:spAutoFit/>
          </a:bodyPr>
          <a:lstStyle/>
          <a:p>
            <a:r>
              <a:rPr lang="en-US" sz="5000" b="1" dirty="0">
                <a:solidFill>
                  <a:srgbClr val="3F738D"/>
                </a:solidFill>
                <a:latin typeface="Fira Sans" pitchFamily="34" charset="0"/>
              </a:rPr>
              <a:t>Risk Management</a:t>
            </a:r>
          </a:p>
        </p:txBody>
      </p:sp>
    </p:spTree>
    <p:extLst>
      <p:ext uri="{BB962C8B-B14F-4D97-AF65-F5344CB8AC3E}">
        <p14:creationId xmlns:p14="http://schemas.microsoft.com/office/powerpoint/2010/main" val="1919196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7" name="Straight Connector 16"/>
          <p:cNvCxnSpPr/>
          <p:nvPr/>
        </p:nvCxnSpPr>
        <p:spPr>
          <a:xfrm>
            <a:off x="9671050" y="2682875"/>
            <a:ext cx="2286000" cy="1588"/>
          </a:xfrm>
          <a:prstGeom prst="line">
            <a:avLst/>
          </a:prstGeom>
          <a:ln w="57150">
            <a:solidFill>
              <a:srgbClr val="B78B1E"/>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9B1B148-CBFF-4886-AA04-3AFC61852BD4}"/>
              </a:ext>
            </a:extLst>
          </p:cNvPr>
          <p:cNvSpPr/>
          <p:nvPr/>
        </p:nvSpPr>
        <p:spPr>
          <a:xfrm>
            <a:off x="984250" y="10531475"/>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8" name="TextBox 7"/>
          <p:cNvSpPr txBox="1"/>
          <p:nvPr/>
        </p:nvSpPr>
        <p:spPr>
          <a:xfrm>
            <a:off x="9512300" y="549275"/>
            <a:ext cx="7778750" cy="1938992"/>
          </a:xfrm>
          <a:prstGeom prst="rect">
            <a:avLst/>
          </a:prstGeom>
          <a:noFill/>
        </p:spPr>
        <p:txBody>
          <a:bodyPr wrap="square" rtlCol="0">
            <a:spAutoFit/>
          </a:bodyPr>
          <a:lstStyle/>
          <a:p>
            <a:r>
              <a:rPr lang="en-US" sz="6000" b="1" dirty="0">
                <a:solidFill>
                  <a:srgbClr val="3F738D"/>
                </a:solidFill>
                <a:latin typeface="Fira Sans" pitchFamily="34" charset="0"/>
              </a:rPr>
              <a:t>Remove Limiting Beliefs</a:t>
            </a:r>
          </a:p>
        </p:txBody>
      </p:sp>
      <p:sp>
        <p:nvSpPr>
          <p:cNvPr id="11" name="Rectangle 10"/>
          <p:cNvSpPr/>
          <p:nvPr/>
        </p:nvSpPr>
        <p:spPr>
          <a:xfrm>
            <a:off x="10509250" y="3194189"/>
            <a:ext cx="7467600" cy="707886"/>
          </a:xfrm>
          <a:prstGeom prst="rect">
            <a:avLst/>
          </a:prstGeom>
        </p:spPr>
        <p:txBody>
          <a:bodyPr wrap="square">
            <a:spAutoFit/>
          </a:bodyPr>
          <a:lstStyle/>
          <a:p>
            <a:pPr lvl="0"/>
            <a:r>
              <a:rPr lang="en-US" sz="4000" b="1" dirty="0">
                <a:solidFill>
                  <a:srgbClr val="3F738D"/>
                </a:solidFill>
                <a:latin typeface="Fira Sans" pitchFamily="34" charset="0"/>
              </a:rPr>
              <a:t>Mindset impacts success</a:t>
            </a:r>
          </a:p>
        </p:txBody>
      </p:sp>
      <p:pic>
        <p:nvPicPr>
          <p:cNvPr id="13" name="Picture 12" descr="Untitled-2-01.png"/>
          <p:cNvPicPr>
            <a:picLocks noChangeAspect="1"/>
          </p:cNvPicPr>
          <p:nvPr/>
        </p:nvPicPr>
        <p:blipFill>
          <a:blip r:embed="rId4" cstate="print"/>
          <a:stretch>
            <a:fillRect/>
          </a:stretch>
        </p:blipFill>
        <p:spPr>
          <a:xfrm>
            <a:off x="9594850" y="3140075"/>
            <a:ext cx="731838" cy="731838"/>
          </a:xfrm>
          <a:prstGeom prst="rect">
            <a:avLst/>
          </a:prstGeom>
        </p:spPr>
      </p:pic>
      <p:sp>
        <p:nvSpPr>
          <p:cNvPr id="15" name="Rectangle 14"/>
          <p:cNvSpPr/>
          <p:nvPr/>
        </p:nvSpPr>
        <p:spPr>
          <a:xfrm>
            <a:off x="10509250" y="4054475"/>
            <a:ext cx="7467600" cy="707886"/>
          </a:xfrm>
          <a:prstGeom prst="rect">
            <a:avLst/>
          </a:prstGeom>
        </p:spPr>
        <p:txBody>
          <a:bodyPr wrap="square">
            <a:spAutoFit/>
          </a:bodyPr>
          <a:lstStyle/>
          <a:p>
            <a:pPr lvl="0"/>
            <a:r>
              <a:rPr lang="en-US" sz="4000" b="1" dirty="0">
                <a:solidFill>
                  <a:srgbClr val="3F738D"/>
                </a:solidFill>
                <a:latin typeface="Fira Sans" pitchFamily="34" charset="0"/>
              </a:rPr>
              <a:t>Good debt vs. bad debt</a:t>
            </a:r>
          </a:p>
        </p:txBody>
      </p:sp>
      <p:pic>
        <p:nvPicPr>
          <p:cNvPr id="16" name="Picture 15" descr="Untitled-2-01.png"/>
          <p:cNvPicPr>
            <a:picLocks noChangeAspect="1"/>
          </p:cNvPicPr>
          <p:nvPr/>
        </p:nvPicPr>
        <p:blipFill>
          <a:blip r:embed="rId4" cstate="print"/>
          <a:stretch>
            <a:fillRect/>
          </a:stretch>
        </p:blipFill>
        <p:spPr>
          <a:xfrm>
            <a:off x="9594850" y="4054475"/>
            <a:ext cx="731838" cy="731838"/>
          </a:xfrm>
          <a:prstGeom prst="rect">
            <a:avLst/>
          </a:prstGeom>
        </p:spPr>
      </p:pic>
      <p:sp>
        <p:nvSpPr>
          <p:cNvPr id="18" name="Rectangle 17"/>
          <p:cNvSpPr/>
          <p:nvPr/>
        </p:nvSpPr>
        <p:spPr>
          <a:xfrm>
            <a:off x="10509250" y="5022989"/>
            <a:ext cx="7467600" cy="707886"/>
          </a:xfrm>
          <a:prstGeom prst="rect">
            <a:avLst/>
          </a:prstGeom>
        </p:spPr>
        <p:txBody>
          <a:bodyPr wrap="square">
            <a:spAutoFit/>
          </a:bodyPr>
          <a:lstStyle/>
          <a:p>
            <a:pPr lvl="0"/>
            <a:r>
              <a:rPr lang="en-US" sz="4000" b="1" dirty="0">
                <a:solidFill>
                  <a:srgbClr val="3F738D"/>
                </a:solidFill>
                <a:latin typeface="Fira Sans" pitchFamily="34" charset="0"/>
              </a:rPr>
              <a:t>Making money work for you</a:t>
            </a:r>
          </a:p>
        </p:txBody>
      </p:sp>
      <p:pic>
        <p:nvPicPr>
          <p:cNvPr id="21" name="Picture 20" descr="Untitled-2-01.png"/>
          <p:cNvPicPr>
            <a:picLocks noChangeAspect="1"/>
          </p:cNvPicPr>
          <p:nvPr/>
        </p:nvPicPr>
        <p:blipFill>
          <a:blip r:embed="rId4" cstate="print"/>
          <a:stretch>
            <a:fillRect/>
          </a:stretch>
        </p:blipFill>
        <p:spPr>
          <a:xfrm>
            <a:off x="9594850" y="4968875"/>
            <a:ext cx="731838" cy="731838"/>
          </a:xfrm>
          <a:prstGeom prst="rect">
            <a:avLst/>
          </a:prstGeom>
        </p:spPr>
      </p:pic>
      <p:pic>
        <p:nvPicPr>
          <p:cNvPr id="19" name="Picture 18" descr="6-01.jpg"/>
          <p:cNvPicPr>
            <a:picLocks noChangeAspect="1"/>
          </p:cNvPicPr>
          <p:nvPr/>
        </p:nvPicPr>
        <p:blipFill>
          <a:blip r:embed="rId5" cstate="print"/>
          <a:stretch>
            <a:fillRect/>
          </a:stretch>
        </p:blipFill>
        <p:spPr>
          <a:xfrm>
            <a:off x="984250" y="0"/>
            <a:ext cx="7657244" cy="10226675"/>
          </a:xfrm>
          <a:prstGeom prst="rect">
            <a:avLst/>
          </a:prstGeom>
        </p:spPr>
      </p:pic>
    </p:spTree>
    <p:extLst>
      <p:ext uri="{BB962C8B-B14F-4D97-AF65-F5344CB8AC3E}">
        <p14:creationId xmlns:p14="http://schemas.microsoft.com/office/powerpoint/2010/main" val="2591359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4CA932-EB07-C62F-5348-31ACF8385E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842250" y="1816564"/>
            <a:ext cx="16941496" cy="5867436"/>
          </a:xfrm>
          <a:prstGeom prst="rect">
            <a:avLst/>
          </a:prstGeom>
        </p:spPr>
      </p:pic>
      <p:sp>
        <p:nvSpPr>
          <p:cNvPr id="8" name="object 8"/>
          <p:cNvSpPr/>
          <p:nvPr/>
        </p:nvSpPr>
        <p:spPr>
          <a:xfrm>
            <a:off x="0" y="10339485"/>
            <a:ext cx="6193790" cy="969644"/>
          </a:xfrm>
          <a:custGeom>
            <a:avLst/>
            <a:gdLst/>
            <a:ahLst/>
            <a:cxnLst/>
            <a:rect l="l" t="t" r="r" b="b"/>
            <a:pathLst>
              <a:path w="6193790" h="969645">
                <a:moveTo>
                  <a:pt x="6193696" y="0"/>
                </a:moveTo>
                <a:lnTo>
                  <a:pt x="0" y="0"/>
                </a:lnTo>
                <a:lnTo>
                  <a:pt x="0" y="969069"/>
                </a:lnTo>
                <a:lnTo>
                  <a:pt x="6193696" y="969069"/>
                </a:lnTo>
                <a:lnTo>
                  <a:pt x="6193696" y="0"/>
                </a:lnTo>
                <a:close/>
              </a:path>
            </a:pathLst>
          </a:custGeom>
          <a:solidFill>
            <a:srgbClr val="B78B1E"/>
          </a:solidFill>
        </p:spPr>
        <p:txBody>
          <a:bodyPr wrap="square" lIns="0" tIns="0" rIns="0" bIns="0" rtlCol="0"/>
          <a:lstStyle/>
          <a:p>
            <a:endParaRPr/>
          </a:p>
        </p:txBody>
      </p:sp>
      <p:sp>
        <p:nvSpPr>
          <p:cNvPr id="9" name="object 9"/>
          <p:cNvSpPr/>
          <p:nvPr/>
        </p:nvSpPr>
        <p:spPr>
          <a:xfrm>
            <a:off x="1289050" y="4359275"/>
            <a:ext cx="3352800" cy="76200"/>
          </a:xfrm>
          <a:custGeom>
            <a:avLst/>
            <a:gdLst/>
            <a:ahLst/>
            <a:cxnLst/>
            <a:rect l="l" t="t" r="r" b="b"/>
            <a:pathLst>
              <a:path w="2138045" h="60960">
                <a:moveTo>
                  <a:pt x="2137746" y="0"/>
                </a:moveTo>
                <a:lnTo>
                  <a:pt x="0" y="0"/>
                </a:lnTo>
                <a:lnTo>
                  <a:pt x="0" y="60793"/>
                </a:lnTo>
                <a:lnTo>
                  <a:pt x="2137746" y="60793"/>
                </a:lnTo>
                <a:lnTo>
                  <a:pt x="2137746" y="0"/>
                </a:lnTo>
                <a:close/>
              </a:path>
            </a:pathLst>
          </a:custGeom>
          <a:solidFill>
            <a:srgbClr val="B78A1E"/>
          </a:solidFill>
        </p:spPr>
        <p:txBody>
          <a:bodyPr wrap="square" lIns="0" tIns="0" rIns="0" bIns="0" rtlCol="0"/>
          <a:lstStyle/>
          <a:p>
            <a:endParaRPr/>
          </a:p>
        </p:txBody>
      </p:sp>
      <p:sp>
        <p:nvSpPr>
          <p:cNvPr id="17" name="Rectangle 16">
            <a:extLst>
              <a:ext uri="{FF2B5EF4-FFF2-40B4-BE49-F238E27FC236}">
                <a16:creationId xmlns:a16="http://schemas.microsoft.com/office/drawing/2014/main" id="{8E6424A9-B3A2-4403-8DF8-6936133A0767}"/>
              </a:ext>
            </a:extLst>
          </p:cNvPr>
          <p:cNvSpPr/>
          <p:nvPr/>
        </p:nvSpPr>
        <p:spPr>
          <a:xfrm>
            <a:off x="831850" y="10593474"/>
            <a:ext cx="2202847" cy="461665"/>
          </a:xfrm>
          <a:prstGeom prst="rect">
            <a:avLst/>
          </a:prstGeom>
        </p:spPr>
        <p:txBody>
          <a:bodyPr wrap="none">
            <a:spAutoFit/>
          </a:bodyPr>
          <a:lstStyle/>
          <a:p>
            <a:pPr algn="l" rtl="0"/>
            <a:r>
              <a:rPr lang="en-US" sz="2400" b="1" dirty="0">
                <a:solidFill>
                  <a:schemeClr val="bg1"/>
                </a:solidFill>
                <a:latin typeface="Triplex-ExtraBold" panose="020B0900000000000000" pitchFamily="34" charset="0"/>
                <a:ea typeface="Fira Sans"/>
                <a:cs typeface="Fira Sans"/>
                <a:sym typeface="Fira Sans"/>
              </a:rPr>
              <a:t>WWW.TNFA.NET</a:t>
            </a:r>
            <a:endParaRPr lang="en-US" sz="2400" b="1" dirty="0">
              <a:solidFill>
                <a:schemeClr val="bg1"/>
              </a:solidFill>
              <a:latin typeface="Triplex-ExtraBold" panose="020B0900000000000000" pitchFamily="34" charset="0"/>
              <a:ea typeface="Poppins"/>
              <a:cs typeface="Poppins"/>
              <a:sym typeface="Poppins"/>
            </a:endParaRPr>
          </a:p>
        </p:txBody>
      </p:sp>
      <p:sp>
        <p:nvSpPr>
          <p:cNvPr id="14" name="TextBox 13"/>
          <p:cNvSpPr txBox="1"/>
          <p:nvPr/>
        </p:nvSpPr>
        <p:spPr>
          <a:xfrm>
            <a:off x="1136650" y="854075"/>
            <a:ext cx="10591800" cy="3631763"/>
          </a:xfrm>
          <a:prstGeom prst="rect">
            <a:avLst/>
          </a:prstGeom>
          <a:noFill/>
        </p:spPr>
        <p:txBody>
          <a:bodyPr wrap="square" rtlCol="0">
            <a:spAutoFit/>
          </a:bodyPr>
          <a:lstStyle/>
          <a:p>
            <a:r>
              <a:rPr lang="en-US" sz="11500" b="1" dirty="0">
                <a:solidFill>
                  <a:srgbClr val="3F738D"/>
                </a:solidFill>
                <a:latin typeface="Fira Sans" pitchFamily="34" charset="0"/>
              </a:rPr>
              <a:t>Just</a:t>
            </a:r>
          </a:p>
          <a:p>
            <a:r>
              <a:rPr lang="en-US" sz="11500" b="1" dirty="0">
                <a:solidFill>
                  <a:srgbClr val="3F738D"/>
                </a:solidFill>
                <a:latin typeface="Fira Sans" pitchFamily="34" charset="0"/>
              </a:rPr>
              <a:t>Start</a:t>
            </a:r>
          </a:p>
        </p:txBody>
      </p:sp>
      <p:pic>
        <p:nvPicPr>
          <p:cNvPr id="18" name="Picture 17" descr="Untitled-2-01.png"/>
          <p:cNvPicPr>
            <a:picLocks noChangeAspect="1"/>
          </p:cNvPicPr>
          <p:nvPr/>
        </p:nvPicPr>
        <p:blipFill>
          <a:blip r:embed="rId5" cstate="print"/>
          <a:stretch>
            <a:fillRect/>
          </a:stretch>
        </p:blipFill>
        <p:spPr>
          <a:xfrm>
            <a:off x="1289050" y="8016875"/>
            <a:ext cx="609600" cy="609600"/>
          </a:xfrm>
          <a:prstGeom prst="rect">
            <a:avLst/>
          </a:prstGeom>
        </p:spPr>
      </p:pic>
      <p:sp>
        <p:nvSpPr>
          <p:cNvPr id="19" name="Rectangle 18"/>
          <p:cNvSpPr/>
          <p:nvPr/>
        </p:nvSpPr>
        <p:spPr>
          <a:xfrm>
            <a:off x="2127250" y="7994789"/>
            <a:ext cx="6309741" cy="707886"/>
          </a:xfrm>
          <a:prstGeom prst="rect">
            <a:avLst/>
          </a:prstGeom>
        </p:spPr>
        <p:txBody>
          <a:bodyPr wrap="none">
            <a:spAutoFit/>
          </a:bodyPr>
          <a:lstStyle/>
          <a:p>
            <a:pPr lvl="0"/>
            <a:r>
              <a:rPr lang="en-US" sz="4000" b="1" dirty="0">
                <a:solidFill>
                  <a:srgbClr val="3F738D"/>
                </a:solidFill>
                <a:latin typeface="Fira Sans" pitchFamily="34" charset="0"/>
              </a:rPr>
              <a:t>Don’t wait for perfect plan</a:t>
            </a:r>
          </a:p>
        </p:txBody>
      </p:sp>
      <p:pic>
        <p:nvPicPr>
          <p:cNvPr id="20" name="Picture 19" descr="Untitled-2-01.png"/>
          <p:cNvPicPr>
            <a:picLocks noChangeAspect="1"/>
          </p:cNvPicPr>
          <p:nvPr/>
        </p:nvPicPr>
        <p:blipFill>
          <a:blip r:embed="rId5" cstate="print"/>
          <a:stretch>
            <a:fillRect/>
          </a:stretch>
        </p:blipFill>
        <p:spPr>
          <a:xfrm>
            <a:off x="1289050" y="9083675"/>
            <a:ext cx="609600" cy="609600"/>
          </a:xfrm>
          <a:prstGeom prst="rect">
            <a:avLst/>
          </a:prstGeom>
        </p:spPr>
      </p:pic>
      <p:sp>
        <p:nvSpPr>
          <p:cNvPr id="21" name="Rectangle 20"/>
          <p:cNvSpPr/>
          <p:nvPr/>
        </p:nvSpPr>
        <p:spPr>
          <a:xfrm>
            <a:off x="2127250" y="9061589"/>
            <a:ext cx="8053808" cy="707886"/>
          </a:xfrm>
          <a:prstGeom prst="rect">
            <a:avLst/>
          </a:prstGeom>
        </p:spPr>
        <p:txBody>
          <a:bodyPr wrap="none">
            <a:spAutoFit/>
          </a:bodyPr>
          <a:lstStyle/>
          <a:p>
            <a:pPr lvl="0"/>
            <a:r>
              <a:rPr lang="en-US" sz="4000" b="1" dirty="0">
                <a:solidFill>
                  <a:srgbClr val="3F738D"/>
                </a:solidFill>
                <a:latin typeface="Fira Sans" pitchFamily="34" charset="0"/>
              </a:rPr>
              <a:t>Small consistent steps compound</a:t>
            </a:r>
          </a:p>
        </p:txBody>
      </p:sp>
      <p:sp>
        <p:nvSpPr>
          <p:cNvPr id="11" name="object 11"/>
          <p:cNvSpPr/>
          <p:nvPr/>
        </p:nvSpPr>
        <p:spPr>
          <a:xfrm>
            <a:off x="0" y="6013589"/>
            <a:ext cx="10890250" cy="1645957"/>
          </a:xfrm>
          <a:custGeom>
            <a:avLst/>
            <a:gdLst/>
            <a:ahLst/>
            <a:cxnLst/>
            <a:rect l="l" t="t" r="r" b="b"/>
            <a:pathLst>
              <a:path w="8560435" h="2999740">
                <a:moveTo>
                  <a:pt x="8560116" y="0"/>
                </a:moveTo>
                <a:lnTo>
                  <a:pt x="0" y="0"/>
                </a:lnTo>
                <a:lnTo>
                  <a:pt x="0" y="2999406"/>
                </a:lnTo>
                <a:lnTo>
                  <a:pt x="8560116" y="2999406"/>
                </a:lnTo>
                <a:lnTo>
                  <a:pt x="8560116" y="0"/>
                </a:lnTo>
                <a:close/>
              </a:path>
            </a:pathLst>
          </a:custGeom>
          <a:solidFill>
            <a:srgbClr val="34738D"/>
          </a:solidFill>
        </p:spPr>
        <p:txBody>
          <a:bodyPr wrap="square" lIns="0" tIns="0" rIns="0" bIns="0" rtlCol="0"/>
          <a:lstStyle/>
          <a:p>
            <a:endParaRPr/>
          </a:p>
        </p:txBody>
      </p:sp>
      <p:sp>
        <p:nvSpPr>
          <p:cNvPr id="13" name="Rectangle 12"/>
          <p:cNvSpPr/>
          <p:nvPr/>
        </p:nvSpPr>
        <p:spPr>
          <a:xfrm>
            <a:off x="1212850" y="6364146"/>
            <a:ext cx="10775254" cy="1015663"/>
          </a:xfrm>
          <a:prstGeom prst="rect">
            <a:avLst/>
          </a:prstGeom>
        </p:spPr>
        <p:txBody>
          <a:bodyPr wrap="square">
            <a:spAutoFit/>
          </a:bodyPr>
          <a:lstStyle/>
          <a:p>
            <a:pPr algn="l"/>
            <a:r>
              <a:rPr lang="en-US" sz="6000" b="1" dirty="0">
                <a:solidFill>
                  <a:schemeClr val="bg1"/>
                </a:solidFill>
                <a:latin typeface="Fira Sans" pitchFamily="34" charset="0"/>
              </a:rPr>
              <a:t>Don’t boil the ocean</a:t>
            </a:r>
          </a:p>
        </p:txBody>
      </p:sp>
    </p:spTree>
    <p:extLst>
      <p:ext uri="{BB962C8B-B14F-4D97-AF65-F5344CB8AC3E}">
        <p14:creationId xmlns:p14="http://schemas.microsoft.com/office/powerpoint/2010/main" val="380567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3620</TotalTime>
  <Words>1463</Words>
  <Application>Microsoft Office PowerPoint</Application>
  <PresentationFormat>Custom</PresentationFormat>
  <Paragraphs>141</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Fira Sans</vt:lpstr>
      <vt:lpstr>Triplex Serif OT</vt:lpstr>
      <vt:lpstr>Triplex Serif OT Extrabold</vt:lpstr>
      <vt:lpstr>Triplex-ExtraBold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Marissa Guerra</dc:creator>
  <cp:lastModifiedBy>Marissa Guerra</cp:lastModifiedBy>
  <cp:revision>64</cp:revision>
  <cp:lastPrinted>2025-08-20T18:00:41Z</cp:lastPrinted>
  <dcterms:created xsi:type="dcterms:W3CDTF">2025-07-14T16:11:36Z</dcterms:created>
  <dcterms:modified xsi:type="dcterms:W3CDTF">2025-08-25T19:09:52Z</dcterms:modified>
</cp:coreProperties>
</file>