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256" r:id="rId2"/>
    <p:sldId id="259" r:id="rId3"/>
    <p:sldId id="261" r:id="rId4"/>
    <p:sldId id="273" r:id="rId5"/>
    <p:sldId id="258" r:id="rId6"/>
    <p:sldId id="278" r:id="rId7"/>
    <p:sldId id="279" r:id="rId8"/>
    <p:sldId id="260" r:id="rId9"/>
    <p:sldId id="267" r:id="rId10"/>
    <p:sldId id="281" r:id="rId11"/>
    <p:sldId id="280" r:id="rId12"/>
    <p:sldId id="265" r:id="rId13"/>
    <p:sldId id="282" r:id="rId14"/>
    <p:sldId id="283" r:id="rId15"/>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738D"/>
    <a:srgbClr val="B78B1E"/>
    <a:srgbClr val="D8E1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128" autoAdjust="0"/>
  </p:normalViewPr>
  <p:slideViewPr>
    <p:cSldViewPr>
      <p:cViewPr varScale="1">
        <p:scale>
          <a:sx n="47" d="100"/>
          <a:sy n="47" d="100"/>
        </p:scale>
        <p:origin x="1830" y="4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51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5150"/>
          </a:xfrm>
          <a:prstGeom prst="rect">
            <a:avLst/>
          </a:prstGeom>
        </p:spPr>
        <p:txBody>
          <a:bodyPr vert="horz" lIns="91440" tIns="45720" rIns="91440" bIns="45720" rtlCol="0"/>
          <a:lstStyle>
            <a:lvl1pPr algn="r">
              <a:defRPr sz="1200"/>
            </a:lvl1pPr>
          </a:lstStyle>
          <a:p>
            <a:fld id="{93F648D0-55D4-4740-981E-EF97E36263D7}" type="datetimeFigureOut">
              <a:rPr lang="en-US" smtClean="0"/>
              <a:pPr/>
              <a:t>12/16/2025</a:t>
            </a:fld>
            <a:endParaRPr lang="en-US"/>
          </a:p>
        </p:txBody>
      </p:sp>
      <p:sp>
        <p:nvSpPr>
          <p:cNvPr id="4" name="Slide Image Placeholder 3"/>
          <p:cNvSpPr>
            <a:spLocks noGrp="1" noRot="1" noChangeAspect="1"/>
          </p:cNvSpPr>
          <p:nvPr>
            <p:ph type="sldImg" idx="2"/>
          </p:nvPr>
        </p:nvSpPr>
        <p:spPr>
          <a:xfrm>
            <a:off x="6281738" y="847725"/>
            <a:ext cx="7540625" cy="42418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372100"/>
            <a:ext cx="16084550" cy="50895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51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5150"/>
          </a:xfrm>
          <a:prstGeom prst="rect">
            <a:avLst/>
          </a:prstGeom>
        </p:spPr>
        <p:txBody>
          <a:bodyPr vert="horz" lIns="91440" tIns="45720" rIns="91440" bIns="45720" rtlCol="0" anchor="b"/>
          <a:lstStyle>
            <a:lvl1pPr algn="r">
              <a:defRPr sz="1200"/>
            </a:lvl1pPr>
          </a:lstStyle>
          <a:p>
            <a:fld id="{006A30AF-5213-4C5B-92AA-3DFF0D0D7541}" type="slidenum">
              <a:rPr lang="en-US" smtClean="0"/>
              <a:pPr/>
              <a:t>‹#›</a:t>
            </a:fld>
            <a:endParaRPr lang="en-US"/>
          </a:p>
        </p:txBody>
      </p:sp>
    </p:spTree>
    <p:extLst>
      <p:ext uri="{BB962C8B-B14F-4D97-AF65-F5344CB8AC3E}">
        <p14:creationId xmlns:p14="http://schemas.microsoft.com/office/powerpoint/2010/main" val="884932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a:t>
            </a:r>
          </a:p>
          <a:p>
            <a:r>
              <a:rPr lang="en-US" dirty="0"/>
              <a:t>I am Reagan Wagner – CEO of National Financial Alliance. Today is about building clarity and confidence around investing. This is not about picking the perfect investment or timing the market. It’s about understanding the basics so you can make more informed decisions and feel more comfortable having these conversations.</a:t>
            </a:r>
          </a:p>
        </p:txBody>
      </p:sp>
      <p:sp>
        <p:nvSpPr>
          <p:cNvPr id="4" name="Slide Number Placeholder 3"/>
          <p:cNvSpPr>
            <a:spLocks noGrp="1"/>
          </p:cNvSpPr>
          <p:nvPr>
            <p:ph type="sldNum" sz="quarter" idx="5"/>
          </p:nvPr>
        </p:nvSpPr>
        <p:spPr/>
        <p:txBody>
          <a:bodyPr/>
          <a:lstStyle/>
          <a:p>
            <a:fld id="{006A30AF-5213-4C5B-92AA-3DFF0D0D7541}" type="slidenum">
              <a:rPr lang="en-US" smtClean="0"/>
              <a:pPr/>
              <a:t>1</a:t>
            </a:fld>
            <a:endParaRPr lang="en-US"/>
          </a:p>
        </p:txBody>
      </p:sp>
    </p:spTree>
    <p:extLst>
      <p:ext uri="{BB962C8B-B14F-4D97-AF65-F5344CB8AC3E}">
        <p14:creationId xmlns:p14="http://schemas.microsoft.com/office/powerpoint/2010/main" val="1362683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Variable annuities combine investment features with insurance elements. They allow for tax-deferred growth and may offer optional guarantees, depending on the contract. Because they are both insurance products and securities, they require additional licensing and oversight. These products can be useful in certain situations but are not appropriate for everyone.</a:t>
            </a:r>
          </a:p>
        </p:txBody>
      </p:sp>
      <p:sp>
        <p:nvSpPr>
          <p:cNvPr id="4" name="Slide Number Placeholder 3"/>
          <p:cNvSpPr>
            <a:spLocks noGrp="1"/>
          </p:cNvSpPr>
          <p:nvPr>
            <p:ph type="sldNum" sz="quarter" idx="5"/>
          </p:nvPr>
        </p:nvSpPr>
        <p:spPr/>
        <p:txBody>
          <a:bodyPr/>
          <a:lstStyle/>
          <a:p>
            <a:fld id="{006A30AF-5213-4C5B-92AA-3DFF0D0D7541}" type="slidenum">
              <a:rPr lang="en-US" smtClean="0"/>
              <a:pPr/>
              <a:t>10</a:t>
            </a:fld>
            <a:endParaRPr lang="en-US"/>
          </a:p>
        </p:txBody>
      </p:sp>
    </p:spTree>
    <p:extLst>
      <p:ext uri="{BB962C8B-B14F-4D97-AF65-F5344CB8AC3E}">
        <p14:creationId xmlns:p14="http://schemas.microsoft.com/office/powerpoint/2010/main" val="3894374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investment world is constantly changing, which makes education critical. Reliable sources like financial publications and independent research tools can help investors stay informed.</a:t>
            </a:r>
          </a:p>
          <a:p>
            <a:r>
              <a:rPr lang="en-US" dirty="0"/>
              <a:t>Understanding fees, taxes, and long-term implications can make a meaningful difference over time.</a:t>
            </a:r>
          </a:p>
          <a:p>
            <a:endParaRPr lang="en-US" dirty="0"/>
          </a:p>
        </p:txBody>
      </p:sp>
      <p:sp>
        <p:nvSpPr>
          <p:cNvPr id="4" name="Slide Number Placeholder 3"/>
          <p:cNvSpPr>
            <a:spLocks noGrp="1"/>
          </p:cNvSpPr>
          <p:nvPr>
            <p:ph type="sldNum" sz="quarter" idx="10"/>
          </p:nvPr>
        </p:nvSpPr>
        <p:spPr/>
        <p:txBody>
          <a:bodyPr/>
          <a:lstStyle/>
          <a:p>
            <a:fld id="{006A30AF-5213-4C5B-92AA-3DFF0D0D7541}" type="slidenum">
              <a:rPr lang="en-US" smtClean="0"/>
              <a:pPr/>
              <a:t>11</a:t>
            </a:fld>
            <a:endParaRPr lang="en-US"/>
          </a:p>
        </p:txBody>
      </p:sp>
    </p:spTree>
    <p:extLst>
      <p:ext uri="{BB962C8B-B14F-4D97-AF65-F5344CB8AC3E}">
        <p14:creationId xmlns:p14="http://schemas.microsoft.com/office/powerpoint/2010/main" val="551321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wrap up, investing is about progress, not perfection. Matching your investments to your goals and risk tolerance is key. Diversification helps manage risk, and ongoing education empowers better decisions.</a:t>
            </a:r>
          </a:p>
          <a:p>
            <a:r>
              <a:rPr lang="en-US" dirty="0"/>
              <a:t>Before we end, I’ll leave you with one final question. What is one small step you can take this week to move closer to your investment goals?</a:t>
            </a:r>
          </a:p>
          <a:p>
            <a:endParaRPr lang="en-US" dirty="0"/>
          </a:p>
        </p:txBody>
      </p:sp>
      <p:sp>
        <p:nvSpPr>
          <p:cNvPr id="4" name="Slide Number Placeholder 3"/>
          <p:cNvSpPr>
            <a:spLocks noGrp="1"/>
          </p:cNvSpPr>
          <p:nvPr>
            <p:ph type="sldNum" sz="quarter" idx="5"/>
          </p:nvPr>
        </p:nvSpPr>
        <p:spPr/>
        <p:txBody>
          <a:bodyPr/>
          <a:lstStyle/>
          <a:p>
            <a:fld id="{006A30AF-5213-4C5B-92AA-3DFF0D0D7541}" type="slidenum">
              <a:rPr lang="en-US" smtClean="0"/>
              <a:pPr/>
              <a:t>12</a:t>
            </a:fld>
            <a:endParaRPr lang="en-US"/>
          </a:p>
        </p:txBody>
      </p:sp>
    </p:spTree>
    <p:extLst>
      <p:ext uri="{BB962C8B-B14F-4D97-AF65-F5344CB8AC3E}">
        <p14:creationId xmlns:p14="http://schemas.microsoft.com/office/powerpoint/2010/main" val="6718689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006A30AF-5213-4C5B-92AA-3DFF0D0D7541}" type="slidenum">
              <a:rPr lang="en-US" smtClean="0"/>
              <a:pPr/>
              <a:t>13</a:t>
            </a:fld>
            <a:endParaRPr lang="en-US"/>
          </a:p>
        </p:txBody>
      </p:sp>
    </p:spTree>
    <p:extLst>
      <p:ext uri="{BB962C8B-B14F-4D97-AF65-F5344CB8AC3E}">
        <p14:creationId xmlns:p14="http://schemas.microsoft.com/office/powerpoint/2010/main" val="1357286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EBC2F-CB11-9DAF-5D9E-E8921974DF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F768A5-7110-0B98-6336-4C1F2F6FBC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A120A4-4737-B3B0-C0C3-E49AE92E6209}"/>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4EDF0ADB-4262-EE44-DACD-484FC556A6C9}"/>
              </a:ext>
            </a:extLst>
          </p:cNvPr>
          <p:cNvSpPr>
            <a:spLocks noGrp="1"/>
          </p:cNvSpPr>
          <p:nvPr>
            <p:ph type="sldNum" sz="quarter" idx="10"/>
          </p:nvPr>
        </p:nvSpPr>
        <p:spPr/>
        <p:txBody>
          <a:bodyPr/>
          <a:lstStyle/>
          <a:p>
            <a:fld id="{006A30AF-5213-4C5B-92AA-3DFF0D0D7541}" type="slidenum">
              <a:rPr lang="en-US" smtClean="0"/>
              <a:pPr/>
              <a:t>14</a:t>
            </a:fld>
            <a:endParaRPr lang="en-US"/>
          </a:p>
        </p:txBody>
      </p:sp>
    </p:spTree>
    <p:extLst>
      <p:ext uri="{BB962C8B-B14F-4D97-AF65-F5344CB8AC3E}">
        <p14:creationId xmlns:p14="http://schemas.microsoft.com/office/powerpoint/2010/main" val="2907070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When we talk about investing, at its core it simply means putting money to work today with the goal of benefiting in the future. People invest for different reasons. Some want growth, some want income, and others want to reach specific life goals like retirement or education.</a:t>
            </a:r>
          </a:p>
          <a:p>
            <a:endParaRPr lang="en-US" dirty="0"/>
          </a:p>
          <a:p>
            <a:r>
              <a:rPr lang="en-US" dirty="0"/>
              <a:t>Before we go any further, I’d love to pause here and ask. When you hear the word investing, what comes to mind first? Excitement, confusion, or maybe even fear? All of those are completely normal reactions.</a:t>
            </a:r>
          </a:p>
          <a:p>
            <a:endParaRPr lang="en-US" dirty="0"/>
          </a:p>
        </p:txBody>
      </p:sp>
      <p:sp>
        <p:nvSpPr>
          <p:cNvPr id="4" name="Slide Number Placeholder 3"/>
          <p:cNvSpPr>
            <a:spLocks noGrp="1"/>
          </p:cNvSpPr>
          <p:nvPr>
            <p:ph type="sldNum" sz="quarter" idx="10"/>
          </p:nvPr>
        </p:nvSpPr>
        <p:spPr/>
        <p:txBody>
          <a:bodyPr/>
          <a:lstStyle/>
          <a:p>
            <a:fld id="{006A30AF-5213-4C5B-92AA-3DFF0D0D7541}"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different ways to invest, and they all serve different purposes. Low-risk savings are about accessibility and stability. Stocks represent ownership in companies. Bonds are essentially loans you make to governments or corporations. Mutual funds allow investors to pool money together for diversification. Real estate and business ownership tend to be more hands-on approaches. The key takeaway here is that no single investment fits every goal or every person.</a:t>
            </a:r>
            <a:endParaRPr lang="en-ID" dirty="0"/>
          </a:p>
        </p:txBody>
      </p:sp>
      <p:sp>
        <p:nvSpPr>
          <p:cNvPr id="4" name="Slide Number Placeholder 3"/>
          <p:cNvSpPr>
            <a:spLocks noGrp="1"/>
          </p:cNvSpPr>
          <p:nvPr>
            <p:ph type="sldNum" sz="quarter" idx="5"/>
          </p:nvPr>
        </p:nvSpPr>
        <p:spPr/>
        <p:txBody>
          <a:bodyPr/>
          <a:lstStyle/>
          <a:p>
            <a:fld id="{006A30AF-5213-4C5B-92AA-3DFF0D0D7541}" type="slidenum">
              <a:rPr lang="en-US" smtClean="0"/>
              <a:pPr/>
              <a:t>3</a:t>
            </a:fld>
            <a:endParaRPr lang="en-US"/>
          </a:p>
        </p:txBody>
      </p:sp>
    </p:spTree>
    <p:extLst>
      <p:ext uri="{BB962C8B-B14F-4D97-AF65-F5344CB8AC3E}">
        <p14:creationId xmlns:p14="http://schemas.microsoft.com/office/powerpoint/2010/main" val="2663357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fundamental concept in investing is the relationship between risk and reward. Generally speaking, the more return you hope for, the more risk you may need to accept. Risk comes in many forms, not just market ups and downs. Inflation, liquidity, timing, and credit risk all play a role. That’s why understanding your personal risk tolerance is so important. We’ve included a QR code here for a quick risk tolerance quiz. This can be a helpful starting point for understanding how comfortable you are with different levels of risk.</a:t>
            </a:r>
          </a:p>
        </p:txBody>
      </p:sp>
      <p:sp>
        <p:nvSpPr>
          <p:cNvPr id="4" name="Slide Number Placeholder 3"/>
          <p:cNvSpPr>
            <a:spLocks noGrp="1"/>
          </p:cNvSpPr>
          <p:nvPr>
            <p:ph type="sldNum" sz="quarter" idx="5"/>
          </p:nvPr>
        </p:nvSpPr>
        <p:spPr/>
        <p:txBody>
          <a:bodyPr/>
          <a:lstStyle/>
          <a:p>
            <a:fld id="{006A30AF-5213-4C5B-92AA-3DFF0D0D7541}" type="slidenum">
              <a:rPr lang="en-US" smtClean="0"/>
              <a:pPr/>
              <a:t>4</a:t>
            </a:fld>
            <a:endParaRPr lang="en-US"/>
          </a:p>
        </p:txBody>
      </p:sp>
    </p:spTree>
    <p:extLst>
      <p:ext uri="{BB962C8B-B14F-4D97-AF65-F5344CB8AC3E}">
        <p14:creationId xmlns:p14="http://schemas.microsoft.com/office/powerpoint/2010/main" val="3795292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Investing works best when it’s tied to clear goals. Some goals are short-term, like building an emergency fund. Others are long-term, like retirement or estate planning.</a:t>
            </a:r>
          </a:p>
          <a:p>
            <a:r>
              <a:rPr lang="en-US" dirty="0"/>
              <a:t>Your goals help determine how much risk you may be willing to take and how your portfolio should be structured.</a:t>
            </a:r>
          </a:p>
          <a:p>
            <a:endParaRPr lang="en-US" dirty="0"/>
          </a:p>
          <a:p>
            <a:r>
              <a:rPr lang="en-US" dirty="0"/>
              <a:t>Let me ask: Of the goals listed here, which one feels most urgent or important to you right now?</a:t>
            </a:r>
          </a:p>
          <a:p>
            <a:endParaRPr lang="en-US" dirty="0"/>
          </a:p>
        </p:txBody>
      </p:sp>
      <p:sp>
        <p:nvSpPr>
          <p:cNvPr id="4" name="Slide Number Placeholder 3"/>
          <p:cNvSpPr>
            <a:spLocks noGrp="1"/>
          </p:cNvSpPr>
          <p:nvPr>
            <p:ph type="sldNum" sz="quarter" idx="5"/>
          </p:nvPr>
        </p:nvSpPr>
        <p:spPr/>
        <p:txBody>
          <a:bodyPr/>
          <a:lstStyle/>
          <a:p>
            <a:fld id="{006A30AF-5213-4C5B-92AA-3DFF0D0D7541}" type="slidenum">
              <a:rPr lang="en-US" smtClean="0"/>
              <a:pPr/>
              <a:t>5</a:t>
            </a:fld>
            <a:endParaRPr lang="en-US"/>
          </a:p>
        </p:txBody>
      </p:sp>
    </p:spTree>
    <p:extLst>
      <p:ext uri="{BB962C8B-B14F-4D97-AF65-F5344CB8AC3E}">
        <p14:creationId xmlns:p14="http://schemas.microsoft.com/office/powerpoint/2010/main" val="2337208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ETFs are investment collections that trade throughout the day like individual stocks. Many ETFs are designed to track an index, which helps keep costs lower and provides broad diversification. They’re popular because they offer flexibility, transparency, and efficiency. Like all investments, they still experience market ups and downs, so it’s important to understand how they fit into your overall strategy. </a:t>
            </a:r>
          </a:p>
          <a:p>
            <a:endParaRPr lang="en-US" dirty="0"/>
          </a:p>
          <a:p>
            <a:r>
              <a:rPr lang="en-US" dirty="0"/>
              <a:t>Quick question. Have you heard of ETFs before, and what do you think sets them apart from mutual funds?</a:t>
            </a:r>
          </a:p>
        </p:txBody>
      </p:sp>
      <p:sp>
        <p:nvSpPr>
          <p:cNvPr id="4" name="Slide Number Placeholder 3"/>
          <p:cNvSpPr>
            <a:spLocks noGrp="1"/>
          </p:cNvSpPr>
          <p:nvPr>
            <p:ph type="sldNum" sz="quarter" idx="10"/>
          </p:nvPr>
        </p:nvSpPr>
        <p:spPr/>
        <p:txBody>
          <a:bodyPr/>
          <a:lstStyle/>
          <a:p>
            <a:fld id="{006A30AF-5213-4C5B-92AA-3DFF0D0D7541}" type="slidenum">
              <a:rPr lang="en-US" smtClean="0"/>
              <a:pPr/>
              <a:t>6</a:t>
            </a:fld>
            <a:endParaRPr lang="en-US"/>
          </a:p>
        </p:txBody>
      </p:sp>
    </p:spTree>
    <p:extLst>
      <p:ext uri="{BB962C8B-B14F-4D97-AF65-F5344CB8AC3E}">
        <p14:creationId xmlns:p14="http://schemas.microsoft.com/office/powerpoint/2010/main" val="35833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Bonds are essentially loans you make to governments or companies in exchange for interest payments. Investors often use bonds to provide income and help reduce overall portfolio volatility.</a:t>
            </a:r>
          </a:p>
          <a:p>
            <a:r>
              <a:rPr lang="en-US" dirty="0"/>
              <a:t>Different types of bonds carry different levels of risk and return. While bonds are generally considered more stable than stocks, they are still affected by interest rates, inflation, and credit quality.</a:t>
            </a:r>
          </a:p>
          <a:p>
            <a:endParaRPr lang="en-US" dirty="0"/>
          </a:p>
          <a:p>
            <a:r>
              <a:rPr lang="en-US" dirty="0"/>
              <a:t>When you think about bonds, what feels more appealing to you. Steady income or lower risk?</a:t>
            </a:r>
          </a:p>
          <a:p>
            <a:endParaRPr lang="en-US" dirty="0"/>
          </a:p>
        </p:txBody>
      </p:sp>
      <p:sp>
        <p:nvSpPr>
          <p:cNvPr id="4" name="Slide Number Placeholder 3"/>
          <p:cNvSpPr>
            <a:spLocks noGrp="1"/>
          </p:cNvSpPr>
          <p:nvPr>
            <p:ph type="sldNum" sz="quarter" idx="5"/>
          </p:nvPr>
        </p:nvSpPr>
        <p:spPr/>
        <p:txBody>
          <a:bodyPr/>
          <a:lstStyle/>
          <a:p>
            <a:fld id="{006A30AF-5213-4C5B-92AA-3DFF0D0D7541}" type="slidenum">
              <a:rPr lang="en-US" smtClean="0"/>
              <a:pPr/>
              <a:t>7</a:t>
            </a:fld>
            <a:endParaRPr lang="en-US"/>
          </a:p>
        </p:txBody>
      </p:sp>
    </p:spTree>
    <p:extLst>
      <p:ext uri="{BB962C8B-B14F-4D97-AF65-F5344CB8AC3E}">
        <p14:creationId xmlns:p14="http://schemas.microsoft.com/office/powerpoint/2010/main" val="4226464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Mutual funds pool money from many investors and are professionally managed. This allows individuals to gain diversification and professional oversight without selecting individual securities themselves. Funds are typically designed around specific goals like income, growth, or a balance of both. They can be structured as open-end or closed-end funds, each with different features.</a:t>
            </a:r>
            <a:endParaRPr lang="en-ID" dirty="0"/>
          </a:p>
        </p:txBody>
      </p:sp>
      <p:sp>
        <p:nvSpPr>
          <p:cNvPr id="4" name="Slide Number Placeholder 3"/>
          <p:cNvSpPr>
            <a:spLocks noGrp="1"/>
          </p:cNvSpPr>
          <p:nvPr>
            <p:ph type="sldNum" sz="quarter" idx="5"/>
          </p:nvPr>
        </p:nvSpPr>
        <p:spPr/>
        <p:txBody>
          <a:bodyPr/>
          <a:lstStyle/>
          <a:p>
            <a:fld id="{006A30AF-5213-4C5B-92AA-3DFF0D0D7541}" type="slidenum">
              <a:rPr lang="en-US" smtClean="0"/>
              <a:pPr/>
              <a:t>8</a:t>
            </a:fld>
            <a:endParaRPr lang="en-US"/>
          </a:p>
        </p:txBody>
      </p:sp>
    </p:spTree>
    <p:extLst>
      <p:ext uri="{BB962C8B-B14F-4D97-AF65-F5344CB8AC3E}">
        <p14:creationId xmlns:p14="http://schemas.microsoft.com/office/powerpoint/2010/main" val="1736610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invest in a mutual fund, you buy shares of the fund. The fund manager makes investment decisions on behalf of all </a:t>
            </a:r>
            <a:r>
              <a:rPr lang="en-US" dirty="0" err="1"/>
              <a:t>shareholders.Income</a:t>
            </a:r>
            <a:r>
              <a:rPr lang="en-US" dirty="0"/>
              <a:t> and gains are passed through to investors, and shares are bought or sold at the fund’s Net Asset Value, or NAV. This structure makes mutual funds accessible and easy to manage for many investors.</a:t>
            </a:r>
          </a:p>
        </p:txBody>
      </p:sp>
      <p:sp>
        <p:nvSpPr>
          <p:cNvPr id="4" name="Slide Number Placeholder 3"/>
          <p:cNvSpPr>
            <a:spLocks noGrp="1"/>
          </p:cNvSpPr>
          <p:nvPr>
            <p:ph type="sldNum" sz="quarter" idx="5"/>
          </p:nvPr>
        </p:nvSpPr>
        <p:spPr/>
        <p:txBody>
          <a:bodyPr/>
          <a:lstStyle/>
          <a:p>
            <a:fld id="{006A30AF-5213-4C5B-92AA-3DFF0D0D7541}" type="slidenum">
              <a:rPr lang="en-US" smtClean="0"/>
              <a:pPr/>
              <a:t>9</a:t>
            </a:fld>
            <a:endParaRPr lang="en-US"/>
          </a:p>
        </p:txBody>
      </p:sp>
    </p:spTree>
    <p:extLst>
      <p:ext uri="{BB962C8B-B14F-4D97-AF65-F5344CB8AC3E}">
        <p14:creationId xmlns:p14="http://schemas.microsoft.com/office/powerpoint/2010/main" val="3101628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12/16/2025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12/16/2025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12/16/2025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12/16/2025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12/16/2025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05205" y="452374"/>
            <a:ext cx="18093690" cy="1809496"/>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1005205" y="2601150"/>
            <a:ext cx="18093690"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12/16/2025</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21.sv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23.sv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hyperlink" Target="https://tnfa.net/quiz" TargetMode="Externa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B1E0B4A-BD2A-400B-B459-D735D76A42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07" t="2841" b="2864"/>
          <a:stretch/>
        </p:blipFill>
        <p:spPr>
          <a:xfrm>
            <a:off x="298449" y="321308"/>
            <a:ext cx="8700103" cy="10664191"/>
          </a:xfrm>
          <a:prstGeom prst="rect">
            <a:avLst/>
          </a:prstGeom>
        </p:spPr>
      </p:pic>
      <p:sp>
        <p:nvSpPr>
          <p:cNvPr id="15" name="object 7">
            <a:extLst>
              <a:ext uri="{FF2B5EF4-FFF2-40B4-BE49-F238E27FC236}">
                <a16:creationId xmlns:a16="http://schemas.microsoft.com/office/drawing/2014/main" id="{04D490F4-7A9B-401F-BE6E-3156B89DD2C3}"/>
              </a:ext>
            </a:extLst>
          </p:cNvPr>
          <p:cNvSpPr/>
          <p:nvPr/>
        </p:nvSpPr>
        <p:spPr>
          <a:xfrm>
            <a:off x="7385050" y="2576830"/>
            <a:ext cx="10283825" cy="6248556"/>
          </a:xfrm>
          <a:custGeom>
            <a:avLst/>
            <a:gdLst/>
            <a:ahLst/>
            <a:cxnLst/>
            <a:rect l="l" t="t" r="r" b="b"/>
            <a:pathLst>
              <a:path w="2740025" h="2359025">
                <a:moveTo>
                  <a:pt x="2739654" y="0"/>
                </a:moveTo>
                <a:lnTo>
                  <a:pt x="0" y="0"/>
                </a:lnTo>
                <a:lnTo>
                  <a:pt x="0" y="2358996"/>
                </a:lnTo>
                <a:lnTo>
                  <a:pt x="2739654" y="2358996"/>
                </a:lnTo>
                <a:lnTo>
                  <a:pt x="2739654" y="0"/>
                </a:lnTo>
                <a:close/>
              </a:path>
            </a:pathLst>
          </a:custGeom>
          <a:solidFill>
            <a:srgbClr val="D8E1E7"/>
          </a:solidFill>
        </p:spPr>
        <p:txBody>
          <a:bodyPr wrap="square" lIns="0" tIns="0" rIns="0" bIns="0" rtlCol="0"/>
          <a:lstStyle/>
          <a:p>
            <a:endParaRPr dirty="0"/>
          </a:p>
        </p:txBody>
      </p:sp>
      <p:sp>
        <p:nvSpPr>
          <p:cNvPr id="4" name="object 4"/>
          <p:cNvSpPr/>
          <p:nvPr/>
        </p:nvSpPr>
        <p:spPr>
          <a:xfrm>
            <a:off x="8998553" y="0"/>
            <a:ext cx="11106150" cy="635"/>
          </a:xfrm>
          <a:custGeom>
            <a:avLst/>
            <a:gdLst/>
            <a:ahLst/>
            <a:cxnLst/>
            <a:rect l="l" t="t" r="r" b="b"/>
            <a:pathLst>
              <a:path w="11106150" h="635">
                <a:moveTo>
                  <a:pt x="0" y="476"/>
                </a:moveTo>
                <a:lnTo>
                  <a:pt x="11105546" y="476"/>
                </a:lnTo>
                <a:lnTo>
                  <a:pt x="11105546" y="0"/>
                </a:lnTo>
                <a:lnTo>
                  <a:pt x="0" y="0"/>
                </a:lnTo>
                <a:lnTo>
                  <a:pt x="0" y="476"/>
                </a:lnTo>
                <a:close/>
              </a:path>
            </a:pathLst>
          </a:custGeom>
          <a:solidFill>
            <a:srgbClr val="34738D"/>
          </a:solidFill>
        </p:spPr>
        <p:txBody>
          <a:bodyPr wrap="square" lIns="0" tIns="0" rIns="0" bIns="0" rtlCol="0"/>
          <a:lstStyle/>
          <a:p>
            <a:endParaRPr/>
          </a:p>
        </p:txBody>
      </p:sp>
      <p:sp>
        <p:nvSpPr>
          <p:cNvPr id="7" name="object 7"/>
          <p:cNvSpPr/>
          <p:nvPr/>
        </p:nvSpPr>
        <p:spPr>
          <a:xfrm>
            <a:off x="0" y="576485"/>
            <a:ext cx="2740025" cy="2359025"/>
          </a:xfrm>
          <a:custGeom>
            <a:avLst/>
            <a:gdLst/>
            <a:ahLst/>
            <a:cxnLst/>
            <a:rect l="l" t="t" r="r" b="b"/>
            <a:pathLst>
              <a:path w="2740025" h="2359025">
                <a:moveTo>
                  <a:pt x="2739654" y="0"/>
                </a:moveTo>
                <a:lnTo>
                  <a:pt x="0" y="0"/>
                </a:lnTo>
                <a:lnTo>
                  <a:pt x="0" y="2358996"/>
                </a:lnTo>
                <a:lnTo>
                  <a:pt x="2739654" y="2358996"/>
                </a:lnTo>
                <a:lnTo>
                  <a:pt x="2739654" y="0"/>
                </a:lnTo>
                <a:close/>
              </a:path>
            </a:pathLst>
          </a:custGeom>
          <a:solidFill>
            <a:srgbClr val="34738D"/>
          </a:solidFill>
        </p:spPr>
        <p:txBody>
          <a:bodyPr wrap="square" lIns="0" tIns="0" rIns="0" bIns="0" rtlCol="0"/>
          <a:lstStyle/>
          <a:p>
            <a:endParaRPr/>
          </a:p>
        </p:txBody>
      </p:sp>
      <p:sp>
        <p:nvSpPr>
          <p:cNvPr id="8" name="object 8"/>
          <p:cNvSpPr/>
          <p:nvPr/>
        </p:nvSpPr>
        <p:spPr>
          <a:xfrm>
            <a:off x="9276261" y="2205199"/>
            <a:ext cx="2637155" cy="650240"/>
          </a:xfrm>
          <a:custGeom>
            <a:avLst/>
            <a:gdLst/>
            <a:ahLst/>
            <a:cxnLst/>
            <a:rect l="l" t="t" r="r" b="b"/>
            <a:pathLst>
              <a:path w="2637154" h="650239">
                <a:moveTo>
                  <a:pt x="2636537" y="0"/>
                </a:moveTo>
                <a:lnTo>
                  <a:pt x="0" y="0"/>
                </a:lnTo>
                <a:lnTo>
                  <a:pt x="0" y="650210"/>
                </a:lnTo>
                <a:lnTo>
                  <a:pt x="2636537" y="650210"/>
                </a:lnTo>
                <a:lnTo>
                  <a:pt x="2636537" y="0"/>
                </a:lnTo>
                <a:close/>
              </a:path>
            </a:pathLst>
          </a:custGeom>
          <a:solidFill>
            <a:srgbClr val="B78A1E"/>
          </a:solidFill>
        </p:spPr>
        <p:txBody>
          <a:bodyPr wrap="square" lIns="0" tIns="0" rIns="0" bIns="0" rtlCol="0"/>
          <a:lstStyle/>
          <a:p>
            <a:endParaRPr/>
          </a:p>
        </p:txBody>
      </p:sp>
      <p:sp>
        <p:nvSpPr>
          <p:cNvPr id="9" name="Rectangle 8"/>
          <p:cNvSpPr/>
          <p:nvPr/>
        </p:nvSpPr>
        <p:spPr>
          <a:xfrm>
            <a:off x="7875286" y="4300724"/>
            <a:ext cx="9303351" cy="2800767"/>
          </a:xfrm>
          <a:prstGeom prst="rect">
            <a:avLst/>
          </a:prstGeom>
        </p:spPr>
        <p:txBody>
          <a:bodyPr wrap="square">
            <a:spAutoFit/>
          </a:bodyPr>
          <a:lstStyle/>
          <a:p>
            <a:pPr algn="l" rtl="0"/>
            <a:r>
              <a:rPr lang="en-US" sz="8800" b="1" dirty="0">
                <a:solidFill>
                  <a:srgbClr val="3F738D"/>
                </a:solidFill>
                <a:latin typeface="Century Gothic" panose="020B0502020202020204" pitchFamily="34" charset="0"/>
                <a:ea typeface="Poppins"/>
                <a:cs typeface="Poppins"/>
                <a:sym typeface="Poppins"/>
              </a:rPr>
              <a:t>UNDERSTANDING INVESTMENTS</a:t>
            </a:r>
            <a:endParaRPr lang="en-US" sz="8800" b="1" dirty="0">
              <a:solidFill>
                <a:srgbClr val="3F738D"/>
              </a:solidFill>
              <a:latin typeface="Century Gothic" panose="020B0502020202020204" pitchFamily="34" charset="0"/>
            </a:endParaRPr>
          </a:p>
        </p:txBody>
      </p:sp>
      <p:sp>
        <p:nvSpPr>
          <p:cNvPr id="16" name="Rectangle 15"/>
          <p:cNvSpPr/>
          <p:nvPr/>
        </p:nvSpPr>
        <p:spPr>
          <a:xfrm>
            <a:off x="9594850" y="2301875"/>
            <a:ext cx="1702710" cy="369332"/>
          </a:xfrm>
          <a:prstGeom prst="rect">
            <a:avLst/>
          </a:prstGeom>
        </p:spPr>
        <p:txBody>
          <a:bodyPr wrap="none">
            <a:spAutoFit/>
          </a:bodyPr>
          <a:lstStyle/>
          <a:p>
            <a:r>
              <a:rPr lang="en-US" b="1" dirty="0">
                <a:solidFill>
                  <a:srgbClr val="D8E1E7"/>
                </a:solidFill>
                <a:latin typeface="Triplex Serif OT Extrabold" pitchFamily="50" charset="0"/>
                <a:ea typeface="Fira Sans"/>
                <a:cs typeface="Fira Sans"/>
                <a:sym typeface="Fira Sans"/>
              </a:rPr>
              <a:t>WWW.TNFA.NET</a:t>
            </a:r>
            <a:endParaRPr lang="en-US" dirty="0">
              <a:solidFill>
                <a:srgbClr val="D8E1E7"/>
              </a:solidFill>
            </a:endParaRPr>
          </a:p>
        </p:txBody>
      </p:sp>
      <p:pic>
        <p:nvPicPr>
          <p:cNvPr id="17" name="Picture 16" descr="Untitled-2-11.png"/>
          <p:cNvPicPr>
            <a:picLocks noChangeAspect="1"/>
          </p:cNvPicPr>
          <p:nvPr/>
        </p:nvPicPr>
        <p:blipFill>
          <a:blip r:embed="rId5"/>
          <a:stretch>
            <a:fillRect/>
          </a:stretch>
        </p:blipFill>
        <p:spPr>
          <a:xfrm>
            <a:off x="755650" y="930275"/>
            <a:ext cx="1559190" cy="1676400"/>
          </a:xfrm>
          <a:prstGeom prst="rect">
            <a:avLst/>
          </a:prstGeom>
        </p:spPr>
      </p:pic>
      <p:pic>
        <p:nvPicPr>
          <p:cNvPr id="18" name="Picture 17" descr="Untitled-2-09.png"/>
          <p:cNvPicPr>
            <a:picLocks noChangeAspect="1"/>
          </p:cNvPicPr>
          <p:nvPr/>
        </p:nvPicPr>
        <p:blipFill>
          <a:blip r:embed="rId6"/>
          <a:stretch>
            <a:fillRect/>
          </a:stretch>
        </p:blipFill>
        <p:spPr>
          <a:xfrm>
            <a:off x="9297001" y="9091232"/>
            <a:ext cx="8604522" cy="560833"/>
          </a:xfrm>
          <a:prstGeom prst="rect">
            <a:avLst/>
          </a:prstGeom>
        </p:spPr>
      </p:pic>
      <p:sp>
        <p:nvSpPr>
          <p:cNvPr id="3" name="TextBox 2">
            <a:extLst>
              <a:ext uri="{FF2B5EF4-FFF2-40B4-BE49-F238E27FC236}">
                <a16:creationId xmlns:a16="http://schemas.microsoft.com/office/drawing/2014/main" id="{4150A200-8106-12B5-779B-8E51B522C4B1}"/>
              </a:ext>
            </a:extLst>
          </p:cNvPr>
          <p:cNvSpPr txBox="1"/>
          <p:nvPr/>
        </p:nvSpPr>
        <p:spPr>
          <a:xfrm>
            <a:off x="9276260" y="9863491"/>
            <a:ext cx="10283825" cy="738664"/>
          </a:xfrm>
          <a:prstGeom prst="rect">
            <a:avLst/>
          </a:prstGeom>
          <a:noFill/>
        </p:spPr>
        <p:txBody>
          <a:bodyPr wrap="square">
            <a:spAutoFit/>
          </a:bodyPr>
          <a:lstStyle/>
          <a:p>
            <a:r>
              <a:rPr lang="en-US" sz="1400" dirty="0">
                <a:solidFill>
                  <a:srgbClr val="D8E1E7"/>
                </a:solidFill>
                <a:latin typeface="Century Gothic" panose="020B0502020202020204" pitchFamily="34" charset="0"/>
              </a:rPr>
              <a:t>Securities offered through LPL Financial, Member FINRA/SIPC. Investment advice offered through Strategic Financial Concepts, LLC, a registered investment advisor. Strategic Financial Concepts LLC and National Financial Alliance are separate entities from LPL Financial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9" name="object 8">
            <a:extLst>
              <a:ext uri="{FF2B5EF4-FFF2-40B4-BE49-F238E27FC236}">
                <a16:creationId xmlns:a16="http://schemas.microsoft.com/office/drawing/2014/main" id="{FC704E4A-2BC4-4C5F-B1B2-1858C89FDA11}"/>
              </a:ext>
            </a:extLst>
          </p:cNvPr>
          <p:cNvSpPr/>
          <p:nvPr/>
        </p:nvSpPr>
        <p:spPr>
          <a:xfrm>
            <a:off x="15005050" y="10339485"/>
            <a:ext cx="5099050" cy="969644"/>
          </a:xfrm>
          <a:custGeom>
            <a:avLst/>
            <a:gdLst/>
            <a:ahLst/>
            <a:cxnLst/>
            <a:rect l="l" t="t" r="r" b="b"/>
            <a:pathLst>
              <a:path w="6193790" h="969645">
                <a:moveTo>
                  <a:pt x="6193696" y="0"/>
                </a:moveTo>
                <a:lnTo>
                  <a:pt x="0" y="0"/>
                </a:lnTo>
                <a:lnTo>
                  <a:pt x="0" y="969069"/>
                </a:lnTo>
                <a:lnTo>
                  <a:pt x="6193696" y="969069"/>
                </a:lnTo>
                <a:lnTo>
                  <a:pt x="6193696" y="0"/>
                </a:lnTo>
                <a:close/>
              </a:path>
            </a:pathLst>
          </a:custGeom>
          <a:solidFill>
            <a:srgbClr val="B78B1E"/>
          </a:solidFill>
        </p:spPr>
        <p:txBody>
          <a:bodyPr wrap="square" lIns="0" tIns="0" rIns="0" bIns="0" rtlCol="0"/>
          <a:lstStyle/>
          <a:p>
            <a:endParaRPr>
              <a:latin typeface="Century Gothic" panose="020B0502020202020204" pitchFamily="34" charset="0"/>
            </a:endParaRPr>
          </a:p>
        </p:txBody>
      </p:sp>
      <p:pic>
        <p:nvPicPr>
          <p:cNvPr id="5" name="object 5"/>
          <p:cNvPicPr/>
          <p:nvPr/>
        </p:nvPicPr>
        <p:blipFill>
          <a:blip r:embed="rId4" cstate="print"/>
          <a:stretch>
            <a:fillRect/>
          </a:stretch>
        </p:blipFill>
        <p:spPr>
          <a:xfrm>
            <a:off x="8223251" y="0"/>
            <a:ext cx="11873570" cy="3368675"/>
          </a:xfrm>
          <a:prstGeom prst="rect">
            <a:avLst/>
          </a:prstGeom>
        </p:spPr>
      </p:pic>
      <p:sp>
        <p:nvSpPr>
          <p:cNvPr id="22" name="Rectangle 21"/>
          <p:cNvSpPr/>
          <p:nvPr/>
        </p:nvSpPr>
        <p:spPr>
          <a:xfrm>
            <a:off x="16452850" y="10531475"/>
            <a:ext cx="2440092" cy="461665"/>
          </a:xfrm>
          <a:prstGeom prst="rect">
            <a:avLst/>
          </a:prstGeom>
        </p:spPr>
        <p:txBody>
          <a:bodyPr wrap="none">
            <a:spAutoFit/>
          </a:bodyPr>
          <a:lstStyle/>
          <a:p>
            <a:pPr algn="l" rtl="0"/>
            <a:r>
              <a:rPr lang="en-US" sz="2400" b="1" dirty="0">
                <a:solidFill>
                  <a:schemeClr val="bg1"/>
                </a:solidFill>
                <a:latin typeface="Century Gothic" panose="020B0502020202020204" pitchFamily="34" charset="0"/>
                <a:ea typeface="Fira Sans"/>
                <a:cs typeface="Fira Sans"/>
                <a:sym typeface="Fira Sans"/>
              </a:rPr>
              <a:t>WWW.TNFA.NET</a:t>
            </a:r>
            <a:endParaRPr lang="en-US" sz="2400" b="1" dirty="0">
              <a:solidFill>
                <a:schemeClr val="bg1"/>
              </a:solidFill>
              <a:latin typeface="Century Gothic" panose="020B0502020202020204" pitchFamily="34" charset="0"/>
              <a:ea typeface="Poppins"/>
              <a:cs typeface="Poppins"/>
              <a:sym typeface="Poppins"/>
            </a:endParaRPr>
          </a:p>
        </p:txBody>
      </p:sp>
      <p:sp>
        <p:nvSpPr>
          <p:cNvPr id="16" name="TextBox 15">
            <a:extLst>
              <a:ext uri="{FF2B5EF4-FFF2-40B4-BE49-F238E27FC236}">
                <a16:creationId xmlns:a16="http://schemas.microsoft.com/office/drawing/2014/main" id="{30520734-DCD2-4DE3-B806-F94517EE3A9C}"/>
              </a:ext>
            </a:extLst>
          </p:cNvPr>
          <p:cNvSpPr txBox="1"/>
          <p:nvPr/>
        </p:nvSpPr>
        <p:spPr>
          <a:xfrm>
            <a:off x="679450" y="2073275"/>
            <a:ext cx="7414080" cy="5016758"/>
          </a:xfrm>
          <a:prstGeom prst="rect">
            <a:avLst/>
          </a:prstGeom>
          <a:noFill/>
        </p:spPr>
        <p:txBody>
          <a:bodyPr wrap="square" rtlCol="0">
            <a:spAutoFit/>
          </a:bodyPr>
          <a:lstStyle/>
          <a:p>
            <a:r>
              <a:rPr lang="en-US" sz="8000" b="1" dirty="0">
                <a:solidFill>
                  <a:schemeClr val="bg1"/>
                </a:solidFill>
                <a:latin typeface="Century Gothic" panose="020B0502020202020204" pitchFamily="34" charset="0"/>
              </a:rPr>
              <a:t>VARIABLE ANNUITIES – </a:t>
            </a:r>
            <a:br>
              <a:rPr lang="en-US" sz="8000" b="1" dirty="0">
                <a:solidFill>
                  <a:schemeClr val="bg1"/>
                </a:solidFill>
                <a:latin typeface="Century Gothic" panose="020B0502020202020204" pitchFamily="34" charset="0"/>
              </a:rPr>
            </a:br>
            <a:r>
              <a:rPr lang="en-US" sz="8000" b="1" dirty="0">
                <a:solidFill>
                  <a:schemeClr val="bg1"/>
                </a:solidFill>
                <a:latin typeface="Century Gothic" panose="020B0502020202020204" pitchFamily="34" charset="0"/>
              </a:rPr>
              <a:t>A HYBRID OPTION</a:t>
            </a:r>
          </a:p>
        </p:txBody>
      </p:sp>
      <p:sp>
        <p:nvSpPr>
          <p:cNvPr id="17" name="TextBox 16">
            <a:extLst>
              <a:ext uri="{FF2B5EF4-FFF2-40B4-BE49-F238E27FC236}">
                <a16:creationId xmlns:a16="http://schemas.microsoft.com/office/drawing/2014/main" id="{7B0A35EA-DF30-4AF3-B62B-2526C8D08A9D}"/>
              </a:ext>
            </a:extLst>
          </p:cNvPr>
          <p:cNvSpPr txBox="1"/>
          <p:nvPr/>
        </p:nvSpPr>
        <p:spPr>
          <a:xfrm>
            <a:off x="8832851" y="2177075"/>
            <a:ext cx="11049000" cy="4586512"/>
          </a:xfrm>
          <a:prstGeom prst="rect">
            <a:avLst/>
          </a:prstGeom>
          <a:noFill/>
        </p:spPr>
        <p:txBody>
          <a:bodyPr wrap="square" rtlCol="0">
            <a:spAutoFit/>
          </a:bodyPr>
          <a:lstStyle/>
          <a:p>
            <a:pPr marL="457200" marR="0" lvl="0" indent="-457200">
              <a:lnSpc>
                <a:spcPct val="150000"/>
              </a:lnSpc>
              <a:spcBef>
                <a:spcPts val="0"/>
              </a:spcBef>
              <a:spcAft>
                <a:spcPts val="800"/>
              </a:spcAft>
              <a:buSzPct val="100000"/>
              <a:buFont typeface="Arial" panose="020B0604020202020204" pitchFamily="34" charset="0"/>
              <a:buChar char="•"/>
              <a:tabLst>
                <a:tab pos="457200" algn="l"/>
              </a:tabLst>
            </a:pPr>
            <a:r>
              <a:rPr lang="en-US" sz="3000" kern="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Offered by insurance companies</a:t>
            </a:r>
          </a:p>
          <a:p>
            <a:pPr marL="457200" marR="0" lvl="0" indent="-457200">
              <a:lnSpc>
                <a:spcPct val="150000"/>
              </a:lnSpc>
              <a:spcBef>
                <a:spcPts val="0"/>
              </a:spcBef>
              <a:spcAft>
                <a:spcPts val="800"/>
              </a:spcAft>
              <a:buSzPct val="100000"/>
              <a:buFont typeface="Arial" panose="020B0604020202020204" pitchFamily="34" charset="0"/>
              <a:buChar char="•"/>
              <a:tabLst>
                <a:tab pos="457200" algn="l"/>
              </a:tabLst>
            </a:pPr>
            <a:r>
              <a:rPr lang="en-US" sz="3000" kern="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Combines investing with insurance features</a:t>
            </a:r>
          </a:p>
          <a:p>
            <a:pPr marL="457200" marR="0" lvl="0" indent="-457200">
              <a:lnSpc>
                <a:spcPct val="150000"/>
              </a:lnSpc>
              <a:spcBef>
                <a:spcPts val="0"/>
              </a:spcBef>
              <a:spcAft>
                <a:spcPts val="800"/>
              </a:spcAft>
              <a:buSzPct val="100000"/>
              <a:buFont typeface="Arial" panose="020B0604020202020204" pitchFamily="34" charset="0"/>
              <a:buChar char="•"/>
              <a:tabLst>
                <a:tab pos="457200" algn="l"/>
              </a:tabLst>
            </a:pPr>
            <a:r>
              <a:rPr lang="en-US" sz="3000" kern="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Earnings grow tax-deferred</a:t>
            </a:r>
          </a:p>
          <a:p>
            <a:pPr marL="457200" marR="0" lvl="0" indent="-457200">
              <a:lnSpc>
                <a:spcPct val="150000"/>
              </a:lnSpc>
              <a:spcBef>
                <a:spcPts val="0"/>
              </a:spcBef>
              <a:spcAft>
                <a:spcPts val="800"/>
              </a:spcAft>
              <a:buSzPct val="100000"/>
              <a:buFont typeface="Arial" panose="020B0604020202020204" pitchFamily="34" charset="0"/>
              <a:buChar char="•"/>
              <a:tabLst>
                <a:tab pos="457200" algn="l"/>
              </a:tabLst>
            </a:pPr>
            <a:r>
              <a:rPr lang="en-US" sz="3000" kern="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Includes options for guaranteed income or market-linked returns</a:t>
            </a:r>
          </a:p>
          <a:p>
            <a:pPr marL="457200" marR="0" lvl="0" indent="-457200">
              <a:lnSpc>
                <a:spcPct val="150000"/>
              </a:lnSpc>
              <a:spcBef>
                <a:spcPts val="0"/>
              </a:spcBef>
              <a:spcAft>
                <a:spcPts val="800"/>
              </a:spcAft>
              <a:buSzPct val="100000"/>
              <a:buFont typeface="Arial" panose="020B0604020202020204" pitchFamily="34" charset="0"/>
              <a:buChar char="•"/>
              <a:tabLst>
                <a:tab pos="457200" algn="l"/>
              </a:tabLst>
            </a:pPr>
            <a:r>
              <a:rPr lang="en-US" sz="3000" kern="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Requires insurance and FINRA licenses to sell</a:t>
            </a:r>
          </a:p>
        </p:txBody>
      </p:sp>
    </p:spTree>
    <p:extLst>
      <p:ext uri="{BB962C8B-B14F-4D97-AF65-F5344CB8AC3E}">
        <p14:creationId xmlns:p14="http://schemas.microsoft.com/office/powerpoint/2010/main" val="4270833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object 8"/>
          <p:cNvSpPr/>
          <p:nvPr/>
        </p:nvSpPr>
        <p:spPr>
          <a:xfrm>
            <a:off x="0" y="10339485"/>
            <a:ext cx="6193790" cy="969644"/>
          </a:xfrm>
          <a:custGeom>
            <a:avLst/>
            <a:gdLst/>
            <a:ahLst/>
            <a:cxnLst/>
            <a:rect l="l" t="t" r="r" b="b"/>
            <a:pathLst>
              <a:path w="6193790" h="969645">
                <a:moveTo>
                  <a:pt x="6193696" y="0"/>
                </a:moveTo>
                <a:lnTo>
                  <a:pt x="0" y="0"/>
                </a:lnTo>
                <a:lnTo>
                  <a:pt x="0" y="969069"/>
                </a:lnTo>
                <a:lnTo>
                  <a:pt x="6193696" y="969069"/>
                </a:lnTo>
                <a:lnTo>
                  <a:pt x="6193696" y="0"/>
                </a:lnTo>
                <a:close/>
              </a:path>
            </a:pathLst>
          </a:custGeom>
          <a:solidFill>
            <a:srgbClr val="34738D"/>
          </a:solidFill>
        </p:spPr>
        <p:txBody>
          <a:bodyPr wrap="square" lIns="0" tIns="0" rIns="0" bIns="0" rtlCol="0"/>
          <a:lstStyle/>
          <a:p>
            <a:endParaRPr>
              <a:latin typeface="Century Gothic" panose="020B0502020202020204" pitchFamily="34" charset="0"/>
            </a:endParaRPr>
          </a:p>
        </p:txBody>
      </p:sp>
      <p:sp>
        <p:nvSpPr>
          <p:cNvPr id="16" name="Rectangle 15">
            <a:extLst>
              <a:ext uri="{FF2B5EF4-FFF2-40B4-BE49-F238E27FC236}">
                <a16:creationId xmlns:a16="http://schemas.microsoft.com/office/drawing/2014/main" id="{669E9FD4-B983-4394-9B51-2B7181D93BC1}"/>
              </a:ext>
            </a:extLst>
          </p:cNvPr>
          <p:cNvSpPr/>
          <p:nvPr/>
        </p:nvSpPr>
        <p:spPr>
          <a:xfrm>
            <a:off x="831850" y="10593474"/>
            <a:ext cx="2440092" cy="461665"/>
          </a:xfrm>
          <a:prstGeom prst="rect">
            <a:avLst/>
          </a:prstGeom>
        </p:spPr>
        <p:txBody>
          <a:bodyPr wrap="none">
            <a:spAutoFit/>
          </a:bodyPr>
          <a:lstStyle/>
          <a:p>
            <a:pPr algn="l" rtl="0"/>
            <a:r>
              <a:rPr lang="en-US" sz="2400" b="1" dirty="0">
                <a:solidFill>
                  <a:schemeClr val="bg1"/>
                </a:solidFill>
                <a:latin typeface="Century Gothic" panose="020B0502020202020204" pitchFamily="34" charset="0"/>
                <a:ea typeface="Fira Sans"/>
                <a:cs typeface="Fira Sans"/>
                <a:sym typeface="Fira Sans"/>
              </a:rPr>
              <a:t>WWW.TNFA.NET</a:t>
            </a:r>
            <a:endParaRPr lang="en-US" sz="2400" b="1" dirty="0">
              <a:solidFill>
                <a:schemeClr val="bg1"/>
              </a:solidFill>
              <a:latin typeface="Century Gothic" panose="020B0502020202020204" pitchFamily="34" charset="0"/>
              <a:ea typeface="Poppins"/>
              <a:cs typeface="Poppins"/>
              <a:sym typeface="Poppins"/>
            </a:endParaRPr>
          </a:p>
        </p:txBody>
      </p:sp>
      <p:sp>
        <p:nvSpPr>
          <p:cNvPr id="30" name="Rectangle 29"/>
          <p:cNvSpPr/>
          <p:nvPr/>
        </p:nvSpPr>
        <p:spPr>
          <a:xfrm>
            <a:off x="908050" y="3632204"/>
            <a:ext cx="3733800" cy="92413"/>
          </a:xfrm>
          <a:prstGeom prst="rect">
            <a:avLst/>
          </a:prstGeom>
          <a:solidFill>
            <a:srgbClr val="B78B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Century Gothic" panose="020B0502020202020204" pitchFamily="34" charset="0"/>
            </a:endParaRPr>
          </a:p>
        </p:txBody>
      </p:sp>
      <p:sp>
        <p:nvSpPr>
          <p:cNvPr id="19" name="TextBox 18">
            <a:extLst>
              <a:ext uri="{FF2B5EF4-FFF2-40B4-BE49-F238E27FC236}">
                <a16:creationId xmlns:a16="http://schemas.microsoft.com/office/drawing/2014/main" id="{8EC4479A-609E-4909-A8E1-9A6A6B783156}"/>
              </a:ext>
            </a:extLst>
          </p:cNvPr>
          <p:cNvSpPr txBox="1"/>
          <p:nvPr/>
        </p:nvSpPr>
        <p:spPr>
          <a:xfrm>
            <a:off x="818211" y="1844675"/>
            <a:ext cx="11057472" cy="1323439"/>
          </a:xfrm>
          <a:prstGeom prst="rect">
            <a:avLst/>
          </a:prstGeom>
          <a:noFill/>
        </p:spPr>
        <p:txBody>
          <a:bodyPr wrap="square" rtlCol="0">
            <a:spAutoFit/>
          </a:bodyPr>
          <a:lstStyle/>
          <a:p>
            <a:r>
              <a:rPr lang="en-US" sz="8000" b="1" dirty="0">
                <a:solidFill>
                  <a:srgbClr val="3F738D"/>
                </a:solidFill>
                <a:latin typeface="Century Gothic" panose="020B0502020202020204" pitchFamily="34" charset="0"/>
              </a:rPr>
              <a:t>EDUCATING YOURSELF</a:t>
            </a:r>
          </a:p>
        </p:txBody>
      </p:sp>
      <p:sp>
        <p:nvSpPr>
          <p:cNvPr id="20" name="TextBox 19">
            <a:extLst>
              <a:ext uri="{FF2B5EF4-FFF2-40B4-BE49-F238E27FC236}">
                <a16:creationId xmlns:a16="http://schemas.microsoft.com/office/drawing/2014/main" id="{3DD1AAAA-11B3-422D-8C82-DC4864E744D3}"/>
              </a:ext>
            </a:extLst>
          </p:cNvPr>
          <p:cNvSpPr txBox="1"/>
          <p:nvPr/>
        </p:nvSpPr>
        <p:spPr>
          <a:xfrm>
            <a:off x="818210" y="4435475"/>
            <a:ext cx="11900839" cy="4852034"/>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3000" dirty="0">
                <a:solidFill>
                  <a:schemeClr val="tx1"/>
                </a:solidFill>
                <a:latin typeface="Century Gothic" panose="020B0502020202020204" pitchFamily="34" charset="0"/>
              </a:rPr>
              <a:t>Use trusted sources:</a:t>
            </a:r>
          </a:p>
          <a:p>
            <a:pPr marL="914400" indent="-457200">
              <a:lnSpc>
                <a:spcPct val="150000"/>
              </a:lnSpc>
              <a:buFont typeface="Fira Sans" panose="020B0503050000020004" pitchFamily="34" charset="0"/>
              <a:buChar char="-"/>
            </a:pPr>
            <a:r>
              <a:rPr lang="en-US" sz="3000" dirty="0">
                <a:solidFill>
                  <a:schemeClr val="tx1"/>
                </a:solidFill>
                <a:latin typeface="Century Gothic" panose="020B0502020202020204" pitchFamily="34" charset="0"/>
              </a:rPr>
              <a:t>The Wall Street Journal</a:t>
            </a:r>
          </a:p>
          <a:p>
            <a:pPr marL="914400" indent="-457200">
              <a:lnSpc>
                <a:spcPct val="150000"/>
              </a:lnSpc>
              <a:buFont typeface="Fira Sans" panose="020B0503050000020004" pitchFamily="34" charset="0"/>
              <a:buChar char="-"/>
            </a:pPr>
            <a:r>
              <a:rPr lang="en-US" sz="3000" dirty="0">
                <a:solidFill>
                  <a:schemeClr val="tx1"/>
                </a:solidFill>
                <a:latin typeface="Century Gothic" panose="020B0502020202020204" pitchFamily="34" charset="0"/>
              </a:rPr>
              <a:t>Morningstar</a:t>
            </a:r>
          </a:p>
          <a:p>
            <a:pPr marL="914400" indent="-457200">
              <a:lnSpc>
                <a:spcPct val="150000"/>
              </a:lnSpc>
              <a:buFont typeface="Fira Sans" panose="020B0503050000020004" pitchFamily="34" charset="0"/>
              <a:buChar char="-"/>
            </a:pPr>
            <a:r>
              <a:rPr lang="en-US" sz="3000" dirty="0">
                <a:solidFill>
                  <a:schemeClr val="tx1"/>
                </a:solidFill>
                <a:latin typeface="Century Gothic" panose="020B0502020202020204" pitchFamily="34" charset="0"/>
              </a:rPr>
              <a:t>Forbes</a:t>
            </a:r>
          </a:p>
          <a:p>
            <a:pPr marL="914400" indent="-457200">
              <a:lnSpc>
                <a:spcPct val="150000"/>
              </a:lnSpc>
              <a:buFont typeface="Fira Sans" panose="020B0503050000020004" pitchFamily="34" charset="0"/>
              <a:buChar char="-"/>
            </a:pPr>
            <a:r>
              <a:rPr lang="en-US" sz="3000" dirty="0">
                <a:solidFill>
                  <a:schemeClr val="tx1"/>
                </a:solidFill>
                <a:latin typeface="Century Gothic" panose="020B0502020202020204" pitchFamily="34" charset="0"/>
              </a:rPr>
              <a:t>SEC resources</a:t>
            </a:r>
          </a:p>
          <a:p>
            <a:pPr marL="457200" indent="-457200">
              <a:lnSpc>
                <a:spcPct val="150000"/>
              </a:lnSpc>
              <a:buFont typeface="Arial" panose="020B0604020202020204" pitchFamily="34" charset="0"/>
              <a:buChar char="•"/>
            </a:pPr>
            <a:r>
              <a:rPr lang="en-US" sz="3000" dirty="0">
                <a:solidFill>
                  <a:schemeClr val="tx1"/>
                </a:solidFill>
                <a:latin typeface="Century Gothic" panose="020B0502020202020204" pitchFamily="34" charset="0"/>
              </a:rPr>
              <a:t>Understand fees, taxes, and long-term effects before investing</a:t>
            </a:r>
          </a:p>
        </p:txBody>
      </p:sp>
      <p:pic>
        <p:nvPicPr>
          <p:cNvPr id="3" name="Picture 2">
            <a:extLst>
              <a:ext uri="{FF2B5EF4-FFF2-40B4-BE49-F238E27FC236}">
                <a16:creationId xmlns:a16="http://schemas.microsoft.com/office/drawing/2014/main" id="{366316D7-3B20-46CE-BB37-B5A33157FF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420" r="25499"/>
          <a:stretch/>
        </p:blipFill>
        <p:spPr>
          <a:xfrm>
            <a:off x="14395450" y="2801936"/>
            <a:ext cx="5292540" cy="8022370"/>
          </a:xfrm>
          <a:prstGeom prst="rect">
            <a:avLst/>
          </a:prstGeom>
        </p:spPr>
      </p:pic>
    </p:spTree>
    <p:extLst>
      <p:ext uri="{BB962C8B-B14F-4D97-AF65-F5344CB8AC3E}">
        <p14:creationId xmlns:p14="http://schemas.microsoft.com/office/powerpoint/2010/main" val="2610866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1" name="Rectangle 40"/>
          <p:cNvSpPr/>
          <p:nvPr/>
        </p:nvSpPr>
        <p:spPr>
          <a:xfrm>
            <a:off x="2926" y="3300988"/>
            <a:ext cx="13325723" cy="6239888"/>
          </a:xfrm>
          <a:prstGeom prst="rect">
            <a:avLst/>
          </a:prstGeom>
          <a:solidFill>
            <a:srgbClr val="3F7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0" name="Rectangle 9">
            <a:extLst>
              <a:ext uri="{FF2B5EF4-FFF2-40B4-BE49-F238E27FC236}">
                <a16:creationId xmlns:a16="http://schemas.microsoft.com/office/drawing/2014/main" id="{69CB9FE9-9231-4E01-82A7-D415009112B4}"/>
              </a:ext>
            </a:extLst>
          </p:cNvPr>
          <p:cNvSpPr/>
          <p:nvPr/>
        </p:nvSpPr>
        <p:spPr>
          <a:xfrm>
            <a:off x="606298" y="8103136"/>
            <a:ext cx="13083483" cy="1682084"/>
          </a:xfrm>
          <a:prstGeom prst="rect">
            <a:avLst/>
          </a:prstGeom>
          <a:solidFill>
            <a:srgbClr val="B78B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Century Gothic" panose="020B0502020202020204" pitchFamily="34" charset="0"/>
            </a:endParaRPr>
          </a:p>
        </p:txBody>
      </p:sp>
      <p:sp>
        <p:nvSpPr>
          <p:cNvPr id="22" name="Rectangle 21"/>
          <p:cNvSpPr/>
          <p:nvPr/>
        </p:nvSpPr>
        <p:spPr>
          <a:xfrm>
            <a:off x="831850" y="10302875"/>
            <a:ext cx="2440092" cy="461665"/>
          </a:xfrm>
          <a:prstGeom prst="rect">
            <a:avLst/>
          </a:prstGeom>
        </p:spPr>
        <p:txBody>
          <a:bodyPr wrap="none">
            <a:spAutoFit/>
          </a:bodyPr>
          <a:lstStyle/>
          <a:p>
            <a:pPr algn="l" rtl="0"/>
            <a:r>
              <a:rPr lang="en-US" sz="2400" b="1" dirty="0">
                <a:solidFill>
                  <a:srgbClr val="3F738D"/>
                </a:solidFill>
                <a:latin typeface="Century Gothic" panose="020B0502020202020204" pitchFamily="34" charset="0"/>
                <a:ea typeface="Fira Sans"/>
                <a:cs typeface="Fira Sans"/>
                <a:sym typeface="Fira Sans"/>
              </a:rPr>
              <a:t>WWW.TNFA.NET</a:t>
            </a:r>
            <a:endParaRPr lang="en-US" sz="2400" b="1" dirty="0">
              <a:solidFill>
                <a:srgbClr val="3F738D"/>
              </a:solidFill>
              <a:latin typeface="Century Gothic" panose="020B0502020202020204" pitchFamily="34" charset="0"/>
              <a:ea typeface="Poppins"/>
              <a:cs typeface="Poppins"/>
              <a:sym typeface="Poppins"/>
            </a:endParaRPr>
          </a:p>
        </p:txBody>
      </p:sp>
      <p:sp>
        <p:nvSpPr>
          <p:cNvPr id="21" name="Rectangle 20">
            <a:extLst>
              <a:ext uri="{FF2B5EF4-FFF2-40B4-BE49-F238E27FC236}">
                <a16:creationId xmlns:a16="http://schemas.microsoft.com/office/drawing/2014/main" id="{FF866E9C-FD4B-4A54-8D8C-4D52E826C604}"/>
              </a:ext>
            </a:extLst>
          </p:cNvPr>
          <p:cNvSpPr/>
          <p:nvPr/>
        </p:nvSpPr>
        <p:spPr>
          <a:xfrm>
            <a:off x="908050" y="2872676"/>
            <a:ext cx="3733800" cy="92413"/>
          </a:xfrm>
          <a:prstGeom prst="rect">
            <a:avLst/>
          </a:prstGeom>
          <a:solidFill>
            <a:srgbClr val="B78B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Century Gothic" panose="020B0502020202020204" pitchFamily="34" charset="0"/>
            </a:endParaRPr>
          </a:p>
        </p:txBody>
      </p:sp>
      <p:sp>
        <p:nvSpPr>
          <p:cNvPr id="27" name="TextBox 26">
            <a:extLst>
              <a:ext uri="{FF2B5EF4-FFF2-40B4-BE49-F238E27FC236}">
                <a16:creationId xmlns:a16="http://schemas.microsoft.com/office/drawing/2014/main" id="{AFE50709-690D-40EB-9B53-B1C48B607BF2}"/>
              </a:ext>
            </a:extLst>
          </p:cNvPr>
          <p:cNvSpPr txBox="1"/>
          <p:nvPr/>
        </p:nvSpPr>
        <p:spPr>
          <a:xfrm>
            <a:off x="818211" y="1028936"/>
            <a:ext cx="11057472" cy="1323439"/>
          </a:xfrm>
          <a:prstGeom prst="rect">
            <a:avLst/>
          </a:prstGeom>
          <a:noFill/>
        </p:spPr>
        <p:txBody>
          <a:bodyPr wrap="square" rtlCol="0">
            <a:spAutoFit/>
          </a:bodyPr>
          <a:lstStyle/>
          <a:p>
            <a:r>
              <a:rPr lang="en-US" sz="8000" b="1" dirty="0">
                <a:solidFill>
                  <a:srgbClr val="3F738D"/>
                </a:solidFill>
                <a:latin typeface="Century Gothic" panose="020B0502020202020204" pitchFamily="34" charset="0"/>
              </a:rPr>
              <a:t>KEY TAKEAWAYS</a:t>
            </a:r>
          </a:p>
        </p:txBody>
      </p:sp>
      <p:sp>
        <p:nvSpPr>
          <p:cNvPr id="29" name="TextBox 28">
            <a:extLst>
              <a:ext uri="{FF2B5EF4-FFF2-40B4-BE49-F238E27FC236}">
                <a16:creationId xmlns:a16="http://schemas.microsoft.com/office/drawing/2014/main" id="{AC6487E6-9412-4DE0-B8B8-C561F12E7545}"/>
              </a:ext>
            </a:extLst>
          </p:cNvPr>
          <p:cNvSpPr txBox="1"/>
          <p:nvPr/>
        </p:nvSpPr>
        <p:spPr>
          <a:xfrm>
            <a:off x="818210" y="3857491"/>
            <a:ext cx="11900839" cy="3483646"/>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3000" dirty="0">
                <a:solidFill>
                  <a:schemeClr val="bg1"/>
                </a:solidFill>
                <a:latin typeface="Century Gothic" panose="020B0502020202020204" pitchFamily="34" charset="0"/>
              </a:rPr>
              <a:t>Investing aims to grow wealth over time</a:t>
            </a:r>
          </a:p>
          <a:p>
            <a:pPr marL="457200" indent="-457200">
              <a:lnSpc>
                <a:spcPct val="150000"/>
              </a:lnSpc>
              <a:buFont typeface="Arial" panose="020B0604020202020204" pitchFamily="34" charset="0"/>
              <a:buChar char="•"/>
            </a:pPr>
            <a:r>
              <a:rPr lang="en-US" sz="3000" dirty="0">
                <a:solidFill>
                  <a:schemeClr val="bg1"/>
                </a:solidFill>
                <a:latin typeface="Century Gothic" panose="020B0502020202020204" pitchFamily="34" charset="0"/>
              </a:rPr>
              <a:t>Match your goals and risk tolerance</a:t>
            </a:r>
          </a:p>
          <a:p>
            <a:pPr marL="457200" indent="-457200">
              <a:lnSpc>
                <a:spcPct val="150000"/>
              </a:lnSpc>
              <a:buFont typeface="Arial" panose="020B0604020202020204" pitchFamily="34" charset="0"/>
              <a:buChar char="•"/>
            </a:pPr>
            <a:r>
              <a:rPr lang="en-US" sz="3000" dirty="0">
                <a:solidFill>
                  <a:schemeClr val="bg1"/>
                </a:solidFill>
                <a:latin typeface="Century Gothic" panose="020B0502020202020204" pitchFamily="34" charset="0"/>
              </a:rPr>
              <a:t>Diversify to manage risk</a:t>
            </a:r>
          </a:p>
          <a:p>
            <a:pPr marL="457200" indent="-457200">
              <a:lnSpc>
                <a:spcPct val="150000"/>
              </a:lnSpc>
              <a:buFont typeface="Arial" panose="020B0604020202020204" pitchFamily="34" charset="0"/>
              <a:buChar char="•"/>
            </a:pPr>
            <a:r>
              <a:rPr lang="en-US" sz="3000" dirty="0">
                <a:solidFill>
                  <a:schemeClr val="bg1"/>
                </a:solidFill>
                <a:latin typeface="Century Gothic" panose="020B0502020202020204" pitchFamily="34" charset="0"/>
              </a:rPr>
              <a:t>Educate yourself before making decisions</a:t>
            </a:r>
          </a:p>
          <a:p>
            <a:pPr marL="457200" indent="-457200">
              <a:lnSpc>
                <a:spcPct val="150000"/>
              </a:lnSpc>
              <a:buFont typeface="Arial" panose="020B0604020202020204" pitchFamily="34" charset="0"/>
              <a:buChar char="•"/>
            </a:pPr>
            <a:r>
              <a:rPr lang="en-US" sz="3000" dirty="0">
                <a:solidFill>
                  <a:schemeClr val="bg1"/>
                </a:solidFill>
                <a:latin typeface="Century Gothic" panose="020B0502020202020204" pitchFamily="34" charset="0"/>
              </a:rPr>
              <a:t>Seek professional advice when needed</a:t>
            </a:r>
          </a:p>
        </p:txBody>
      </p:sp>
      <p:pic>
        <p:nvPicPr>
          <p:cNvPr id="6" name="Graphic 5">
            <a:extLst>
              <a:ext uri="{FF2B5EF4-FFF2-40B4-BE49-F238E27FC236}">
                <a16:creationId xmlns:a16="http://schemas.microsoft.com/office/drawing/2014/main" id="{957CA501-D159-4B49-9B17-10829155EB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143933" y="3749675"/>
            <a:ext cx="5449649" cy="5692414"/>
          </a:xfrm>
          <a:prstGeom prst="rect">
            <a:avLst/>
          </a:prstGeom>
        </p:spPr>
      </p:pic>
      <p:sp>
        <p:nvSpPr>
          <p:cNvPr id="3" name="TextBox 2">
            <a:extLst>
              <a:ext uri="{FF2B5EF4-FFF2-40B4-BE49-F238E27FC236}">
                <a16:creationId xmlns:a16="http://schemas.microsoft.com/office/drawing/2014/main" id="{D0C9DE8B-52EA-F567-8518-569C53C9A1AE}"/>
              </a:ext>
            </a:extLst>
          </p:cNvPr>
          <p:cNvSpPr txBox="1"/>
          <p:nvPr/>
        </p:nvSpPr>
        <p:spPr>
          <a:xfrm>
            <a:off x="848538" y="8428221"/>
            <a:ext cx="13083483" cy="1077218"/>
          </a:xfrm>
          <a:prstGeom prst="rect">
            <a:avLst/>
          </a:prstGeom>
          <a:noFill/>
        </p:spPr>
        <p:txBody>
          <a:bodyPr wrap="square">
            <a:spAutoFit/>
          </a:bodyPr>
          <a:lstStyle/>
          <a:p>
            <a:r>
              <a:rPr lang="en-US" sz="3200" b="1" dirty="0">
                <a:solidFill>
                  <a:schemeClr val="bg1"/>
                </a:solidFill>
                <a:latin typeface="Century Gothic" panose="020B0502020202020204" pitchFamily="34" charset="0"/>
              </a:rPr>
              <a:t>What’s one small step you’ll take this week to move closer to your investment goals?</a:t>
            </a:r>
          </a:p>
        </p:txBody>
      </p:sp>
    </p:spTree>
    <p:extLst>
      <p:ext uri="{BB962C8B-B14F-4D97-AF65-F5344CB8AC3E}">
        <p14:creationId xmlns:p14="http://schemas.microsoft.com/office/powerpoint/2010/main" val="3733337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9" name="object 8">
            <a:extLst>
              <a:ext uri="{FF2B5EF4-FFF2-40B4-BE49-F238E27FC236}">
                <a16:creationId xmlns:a16="http://schemas.microsoft.com/office/drawing/2014/main" id="{FC704E4A-2BC4-4C5F-B1B2-1858C89FDA11}"/>
              </a:ext>
            </a:extLst>
          </p:cNvPr>
          <p:cNvSpPr/>
          <p:nvPr/>
        </p:nvSpPr>
        <p:spPr>
          <a:xfrm>
            <a:off x="15005050" y="10339485"/>
            <a:ext cx="5099050" cy="969644"/>
          </a:xfrm>
          <a:custGeom>
            <a:avLst/>
            <a:gdLst/>
            <a:ahLst/>
            <a:cxnLst/>
            <a:rect l="l" t="t" r="r" b="b"/>
            <a:pathLst>
              <a:path w="6193790" h="969645">
                <a:moveTo>
                  <a:pt x="6193696" y="0"/>
                </a:moveTo>
                <a:lnTo>
                  <a:pt x="0" y="0"/>
                </a:lnTo>
                <a:lnTo>
                  <a:pt x="0" y="969069"/>
                </a:lnTo>
                <a:lnTo>
                  <a:pt x="6193696" y="969069"/>
                </a:lnTo>
                <a:lnTo>
                  <a:pt x="6193696" y="0"/>
                </a:lnTo>
                <a:close/>
              </a:path>
            </a:pathLst>
          </a:custGeom>
          <a:solidFill>
            <a:srgbClr val="B78B1E"/>
          </a:solidFill>
        </p:spPr>
        <p:txBody>
          <a:bodyPr wrap="square" lIns="0" tIns="0" rIns="0" bIns="0" rtlCol="0"/>
          <a:lstStyle/>
          <a:p>
            <a:endParaRPr>
              <a:latin typeface="Century Gothic" panose="020B0502020202020204" pitchFamily="34" charset="0"/>
            </a:endParaRPr>
          </a:p>
        </p:txBody>
      </p:sp>
      <p:pic>
        <p:nvPicPr>
          <p:cNvPr id="5" name="object 5"/>
          <p:cNvPicPr>
            <a:picLocks noGrp="1" noRot="1" noMove="1" noResize="1" noEditPoints="1" noAdjustHandles="1" noChangeArrowheads="1" noChangeShapeType="1" noCrop="1"/>
          </p:cNvPicPr>
          <p:nvPr/>
        </p:nvPicPr>
        <p:blipFill>
          <a:blip r:embed="rId4" cstate="print"/>
          <a:stretch>
            <a:fillRect/>
          </a:stretch>
        </p:blipFill>
        <p:spPr>
          <a:xfrm>
            <a:off x="8223251" y="0"/>
            <a:ext cx="11873570" cy="3368675"/>
          </a:xfrm>
          <a:prstGeom prst="rect">
            <a:avLst/>
          </a:prstGeom>
        </p:spPr>
      </p:pic>
      <p:sp>
        <p:nvSpPr>
          <p:cNvPr id="22" name="Rectangle 21"/>
          <p:cNvSpPr/>
          <p:nvPr/>
        </p:nvSpPr>
        <p:spPr>
          <a:xfrm>
            <a:off x="16452850" y="10531475"/>
            <a:ext cx="2440092" cy="461665"/>
          </a:xfrm>
          <a:prstGeom prst="rect">
            <a:avLst/>
          </a:prstGeom>
        </p:spPr>
        <p:txBody>
          <a:bodyPr wrap="none">
            <a:spAutoFit/>
          </a:bodyPr>
          <a:lstStyle/>
          <a:p>
            <a:pPr algn="l" rtl="0"/>
            <a:r>
              <a:rPr lang="en-US" sz="2400" b="1" dirty="0">
                <a:solidFill>
                  <a:schemeClr val="bg1"/>
                </a:solidFill>
                <a:latin typeface="Century Gothic" panose="020B0502020202020204" pitchFamily="34" charset="0"/>
                <a:ea typeface="Fira Sans"/>
                <a:cs typeface="Fira Sans"/>
                <a:sym typeface="Fira Sans"/>
              </a:rPr>
              <a:t>WWW.TNFA.NET</a:t>
            </a:r>
            <a:endParaRPr lang="en-US" sz="2400" b="1" dirty="0">
              <a:solidFill>
                <a:schemeClr val="bg1"/>
              </a:solidFill>
              <a:latin typeface="Century Gothic" panose="020B0502020202020204" pitchFamily="34" charset="0"/>
              <a:ea typeface="Poppins"/>
              <a:cs typeface="Poppins"/>
              <a:sym typeface="Poppins"/>
            </a:endParaRPr>
          </a:p>
        </p:txBody>
      </p:sp>
      <p:pic>
        <p:nvPicPr>
          <p:cNvPr id="8" name="Picture 7">
            <a:extLst>
              <a:ext uri="{FF2B5EF4-FFF2-40B4-BE49-F238E27FC236}">
                <a16:creationId xmlns:a16="http://schemas.microsoft.com/office/drawing/2014/main" id="{AAB2F138-E7D8-4700-A043-E65BBC1CDD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93303" y="1775787"/>
            <a:ext cx="6019800" cy="6019800"/>
          </a:xfrm>
          <a:prstGeom prst="rect">
            <a:avLst/>
          </a:prstGeom>
        </p:spPr>
      </p:pic>
      <p:sp>
        <p:nvSpPr>
          <p:cNvPr id="28" name="TextBox 27">
            <a:extLst>
              <a:ext uri="{FF2B5EF4-FFF2-40B4-BE49-F238E27FC236}">
                <a16:creationId xmlns:a16="http://schemas.microsoft.com/office/drawing/2014/main" id="{7B9D1E9E-BF0F-42E8-9105-59E467C4C43D}"/>
              </a:ext>
            </a:extLst>
          </p:cNvPr>
          <p:cNvSpPr txBox="1"/>
          <p:nvPr/>
        </p:nvSpPr>
        <p:spPr>
          <a:xfrm>
            <a:off x="12860103" y="7997050"/>
            <a:ext cx="3886200" cy="713657"/>
          </a:xfrm>
          <a:prstGeom prst="rect">
            <a:avLst/>
          </a:prstGeom>
          <a:noFill/>
        </p:spPr>
        <p:txBody>
          <a:bodyPr wrap="square" rtlCol="0">
            <a:spAutoFit/>
          </a:bodyPr>
          <a:lstStyle/>
          <a:p>
            <a:pPr marR="0" lvl="0" algn="ctr">
              <a:lnSpc>
                <a:spcPct val="150000"/>
              </a:lnSpc>
              <a:spcBef>
                <a:spcPts val="0"/>
              </a:spcBef>
              <a:spcAft>
                <a:spcPts val="800"/>
              </a:spcAft>
              <a:buSzPct val="100000"/>
              <a:tabLst>
                <a:tab pos="457200" algn="l"/>
              </a:tabLst>
            </a:pPr>
            <a:r>
              <a:rPr lang="it-IT" sz="3000" b="1" kern="0" dirty="0">
                <a:solidFill>
                  <a:srgbClr val="3F738D"/>
                </a:solidFill>
                <a:effectLst/>
                <a:latin typeface="Century Gothic" panose="020B0502020202020204" pitchFamily="34" charset="0"/>
                <a:ea typeface="Times New Roman" panose="02020603050405020304" pitchFamily="18" charset="0"/>
                <a:cs typeface="Times New Roman" panose="02020603050405020304" pitchFamily="18" charset="0"/>
              </a:rPr>
              <a:t>https://tnfa.net/quiz</a:t>
            </a:r>
            <a:endParaRPr lang="en-ID" sz="3000" b="1" kern="100" dirty="0">
              <a:solidFill>
                <a:srgbClr val="3F738D"/>
              </a:solidFill>
              <a:effectLst/>
              <a:latin typeface="Century Gothic" panose="020B0502020202020204" pitchFamily="34" charset="0"/>
              <a:ea typeface="Aptos"/>
              <a:cs typeface="Times New Roman" panose="02020603050405020304" pitchFamily="18" charset="0"/>
            </a:endParaRPr>
          </a:p>
        </p:txBody>
      </p:sp>
      <p:sp>
        <p:nvSpPr>
          <p:cNvPr id="3" name="Rectangle 2">
            <a:extLst>
              <a:ext uri="{FF2B5EF4-FFF2-40B4-BE49-F238E27FC236}">
                <a16:creationId xmlns:a16="http://schemas.microsoft.com/office/drawing/2014/main" id="{94431E47-C8D5-5A3F-101B-5CB13FCF7CAA}"/>
              </a:ext>
            </a:extLst>
          </p:cNvPr>
          <p:cNvSpPr/>
          <p:nvPr/>
        </p:nvSpPr>
        <p:spPr>
          <a:xfrm>
            <a:off x="-15094" y="-11607"/>
            <a:ext cx="2782136" cy="26091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62D61A1B-BC96-4F7C-8C32-A84DA6E18048}"/>
              </a:ext>
            </a:extLst>
          </p:cNvPr>
          <p:cNvPicPr>
            <a:picLocks noChangeAspect="1"/>
          </p:cNvPicPr>
          <p:nvPr/>
        </p:nvPicPr>
        <p:blipFill>
          <a:blip r:embed="rId6" cstate="print">
            <a:extLst>
              <a:ext uri="{96DAC541-7B7A-43D3-8B79-37D633B846F1}">
                <asvg:svgBlip xmlns:asvg="http://schemas.microsoft.com/office/drawing/2016/SVG/main" r:embed="rId7"/>
              </a:ext>
            </a:extLst>
          </a:blip>
          <a:stretch>
            <a:fillRect/>
          </a:stretch>
        </p:blipFill>
        <p:spPr>
          <a:xfrm>
            <a:off x="699817" y="625475"/>
            <a:ext cx="1372711" cy="1482003"/>
          </a:xfrm>
          <a:prstGeom prst="rect">
            <a:avLst/>
          </a:prstGeom>
        </p:spPr>
      </p:pic>
      <p:sp>
        <p:nvSpPr>
          <p:cNvPr id="6" name="TextBox 5">
            <a:extLst>
              <a:ext uri="{FF2B5EF4-FFF2-40B4-BE49-F238E27FC236}">
                <a16:creationId xmlns:a16="http://schemas.microsoft.com/office/drawing/2014/main" id="{4ED24FB9-C840-0E59-DBFB-A7F3C4B032B1}"/>
              </a:ext>
            </a:extLst>
          </p:cNvPr>
          <p:cNvSpPr txBox="1"/>
          <p:nvPr/>
        </p:nvSpPr>
        <p:spPr>
          <a:xfrm>
            <a:off x="1372122" y="4511675"/>
            <a:ext cx="5638800" cy="3034933"/>
          </a:xfrm>
          <a:prstGeom prst="rect">
            <a:avLst/>
          </a:prstGeom>
          <a:noFill/>
        </p:spPr>
        <p:txBody>
          <a:bodyPr wrap="square" rtlCol="0">
            <a:spAutoFit/>
          </a:bodyPr>
          <a:lstStyle/>
          <a:p>
            <a:pPr marR="0" lvl="0" algn="ctr">
              <a:lnSpc>
                <a:spcPct val="150000"/>
              </a:lnSpc>
              <a:spcBef>
                <a:spcPts val="0"/>
              </a:spcBef>
              <a:spcAft>
                <a:spcPts val="800"/>
              </a:spcAft>
              <a:buSzPct val="100000"/>
              <a:tabLst>
                <a:tab pos="457200" algn="l"/>
              </a:tabLst>
            </a:pPr>
            <a:r>
              <a:rPr lang="it-IT" sz="4400" b="1" i="1" dirty="0">
                <a:solidFill>
                  <a:schemeClr val="bg1"/>
                </a:solidFill>
                <a:latin typeface="Century Gothic" panose="020B0502020202020204" pitchFamily="34" charset="0"/>
                <a:ea typeface="Aptos"/>
                <a:cs typeface="Times New Roman" panose="02020603050405020304" pitchFamily="18" charset="0"/>
              </a:rPr>
              <a:t>Helping you pursue your Vision of Financial Success.</a:t>
            </a:r>
            <a:endParaRPr lang="en-ID" sz="4400" b="1" i="1" kern="100" dirty="0">
              <a:solidFill>
                <a:schemeClr val="bg1"/>
              </a:solidFill>
              <a:effectLst/>
              <a:latin typeface="Century Gothic" panose="020B0502020202020204" pitchFamily="34" charset="0"/>
              <a:ea typeface="Aptos"/>
              <a:cs typeface="Times New Roman" panose="02020603050405020304" pitchFamily="18" charset="0"/>
            </a:endParaRPr>
          </a:p>
        </p:txBody>
      </p:sp>
      <p:sp>
        <p:nvSpPr>
          <p:cNvPr id="7" name="TextBox 6">
            <a:extLst>
              <a:ext uri="{FF2B5EF4-FFF2-40B4-BE49-F238E27FC236}">
                <a16:creationId xmlns:a16="http://schemas.microsoft.com/office/drawing/2014/main" id="{B4BDFDF5-A405-52CD-0CD3-C24D74F82C6E}"/>
              </a:ext>
            </a:extLst>
          </p:cNvPr>
          <p:cNvSpPr txBox="1"/>
          <p:nvPr/>
        </p:nvSpPr>
        <p:spPr>
          <a:xfrm>
            <a:off x="663487" y="9540875"/>
            <a:ext cx="6781801" cy="523220"/>
          </a:xfrm>
          <a:prstGeom prst="rect">
            <a:avLst/>
          </a:prstGeom>
          <a:noFill/>
        </p:spPr>
        <p:txBody>
          <a:bodyPr wrap="square" rtlCol="0">
            <a:spAutoFit/>
          </a:bodyPr>
          <a:lstStyle/>
          <a:p>
            <a:pPr marR="0" lvl="0" algn="ctr">
              <a:spcBef>
                <a:spcPts val="0"/>
              </a:spcBef>
              <a:spcAft>
                <a:spcPts val="800"/>
              </a:spcAft>
              <a:buSzPct val="100000"/>
              <a:tabLst>
                <a:tab pos="457200" algn="l"/>
              </a:tabLst>
            </a:pPr>
            <a:r>
              <a:rPr lang="it-IT" sz="2800" dirty="0">
                <a:solidFill>
                  <a:schemeClr val="bg1"/>
                </a:solidFill>
                <a:latin typeface="Century Gothic" panose="020B0502020202020204" pitchFamily="34" charset="0"/>
                <a:ea typeface="Aptos"/>
                <a:cs typeface="Times New Roman" panose="02020603050405020304" pitchFamily="18" charset="0"/>
              </a:rPr>
              <a:t>Contact us at nfaempowers@tnfa.net</a:t>
            </a:r>
            <a:endParaRPr lang="en-ID" sz="2800" kern="100" dirty="0">
              <a:solidFill>
                <a:schemeClr val="bg1"/>
              </a:solidFill>
              <a:effectLst/>
              <a:latin typeface="Century Gothic" panose="020B0502020202020204" pitchFamily="34" charset="0"/>
              <a:ea typeface="Aptos"/>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3F6624CD-1AA2-181B-C510-4A839F0BB6F3}"/>
              </a:ext>
            </a:extLst>
          </p:cNvPr>
          <p:cNvCxnSpPr>
            <a:cxnSpLocks/>
          </p:cNvCxnSpPr>
          <p:nvPr/>
        </p:nvCxnSpPr>
        <p:spPr>
          <a:xfrm>
            <a:off x="2911387" y="8180782"/>
            <a:ext cx="2286000" cy="0"/>
          </a:xfrm>
          <a:prstGeom prst="line">
            <a:avLst/>
          </a:prstGeom>
          <a:ln>
            <a:solidFill>
              <a:schemeClr val="bg1">
                <a:alpha val="46000"/>
              </a:schemeClr>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584880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65630-766A-E8B9-F9C8-E6337138838C}"/>
            </a:ext>
          </a:extLst>
        </p:cNvPr>
        <p:cNvGrpSpPr/>
        <p:nvPr/>
      </p:nvGrpSpPr>
      <p:grpSpPr>
        <a:xfrm>
          <a:off x="0" y="0"/>
          <a:ext cx="0" cy="0"/>
          <a:chOff x="0" y="0"/>
          <a:chExt cx="0" cy="0"/>
        </a:xfrm>
      </p:grpSpPr>
      <p:sp>
        <p:nvSpPr>
          <p:cNvPr id="8" name="object 8">
            <a:extLst>
              <a:ext uri="{FF2B5EF4-FFF2-40B4-BE49-F238E27FC236}">
                <a16:creationId xmlns:a16="http://schemas.microsoft.com/office/drawing/2014/main" id="{33F1EADF-ED6B-F282-B035-93FE026808CA}"/>
              </a:ext>
            </a:extLst>
          </p:cNvPr>
          <p:cNvSpPr/>
          <p:nvPr/>
        </p:nvSpPr>
        <p:spPr>
          <a:xfrm>
            <a:off x="0" y="10339485"/>
            <a:ext cx="6193790" cy="969644"/>
          </a:xfrm>
          <a:custGeom>
            <a:avLst/>
            <a:gdLst/>
            <a:ahLst/>
            <a:cxnLst/>
            <a:rect l="l" t="t" r="r" b="b"/>
            <a:pathLst>
              <a:path w="6193790" h="969645">
                <a:moveTo>
                  <a:pt x="6193696" y="0"/>
                </a:moveTo>
                <a:lnTo>
                  <a:pt x="0" y="0"/>
                </a:lnTo>
                <a:lnTo>
                  <a:pt x="0" y="969069"/>
                </a:lnTo>
                <a:lnTo>
                  <a:pt x="6193696" y="969069"/>
                </a:lnTo>
                <a:lnTo>
                  <a:pt x="6193696" y="0"/>
                </a:lnTo>
                <a:close/>
              </a:path>
            </a:pathLst>
          </a:custGeom>
          <a:solidFill>
            <a:srgbClr val="34738D"/>
          </a:solidFill>
        </p:spPr>
        <p:txBody>
          <a:bodyPr wrap="square" lIns="0" tIns="0" rIns="0" bIns="0" rtlCol="0"/>
          <a:lstStyle/>
          <a:p>
            <a:endParaRPr>
              <a:latin typeface="Century Gothic" panose="020B0502020202020204" pitchFamily="34" charset="0"/>
            </a:endParaRPr>
          </a:p>
        </p:txBody>
      </p:sp>
      <p:sp>
        <p:nvSpPr>
          <p:cNvPr id="16" name="Rectangle 15">
            <a:extLst>
              <a:ext uri="{FF2B5EF4-FFF2-40B4-BE49-F238E27FC236}">
                <a16:creationId xmlns:a16="http://schemas.microsoft.com/office/drawing/2014/main" id="{AFC73A9C-E841-65DB-EEBA-E5F254D9A88C}"/>
              </a:ext>
            </a:extLst>
          </p:cNvPr>
          <p:cNvSpPr/>
          <p:nvPr/>
        </p:nvSpPr>
        <p:spPr>
          <a:xfrm>
            <a:off x="831850" y="10593474"/>
            <a:ext cx="2440092" cy="461665"/>
          </a:xfrm>
          <a:prstGeom prst="rect">
            <a:avLst/>
          </a:prstGeom>
        </p:spPr>
        <p:txBody>
          <a:bodyPr wrap="none">
            <a:spAutoFit/>
          </a:bodyPr>
          <a:lstStyle/>
          <a:p>
            <a:pPr algn="l" rtl="0"/>
            <a:r>
              <a:rPr lang="en-US" sz="2400" b="1" dirty="0">
                <a:solidFill>
                  <a:schemeClr val="bg1"/>
                </a:solidFill>
                <a:latin typeface="Century Gothic" panose="020B0502020202020204" pitchFamily="34" charset="0"/>
                <a:ea typeface="Fira Sans"/>
                <a:cs typeface="Fira Sans"/>
                <a:sym typeface="Fira Sans"/>
              </a:rPr>
              <a:t>WWW.TNFA.NET</a:t>
            </a:r>
            <a:endParaRPr lang="en-US" sz="2400" b="1" dirty="0">
              <a:solidFill>
                <a:schemeClr val="bg1"/>
              </a:solidFill>
              <a:latin typeface="Century Gothic" panose="020B0502020202020204" pitchFamily="34" charset="0"/>
              <a:ea typeface="Poppins"/>
              <a:cs typeface="Poppins"/>
              <a:sym typeface="Poppins"/>
            </a:endParaRPr>
          </a:p>
        </p:txBody>
      </p:sp>
      <p:sp>
        <p:nvSpPr>
          <p:cNvPr id="30" name="Rectangle 29">
            <a:extLst>
              <a:ext uri="{FF2B5EF4-FFF2-40B4-BE49-F238E27FC236}">
                <a16:creationId xmlns:a16="http://schemas.microsoft.com/office/drawing/2014/main" id="{B1A6CD36-8337-955E-B698-289EBBBCE14A}"/>
              </a:ext>
            </a:extLst>
          </p:cNvPr>
          <p:cNvSpPr/>
          <p:nvPr/>
        </p:nvSpPr>
        <p:spPr>
          <a:xfrm>
            <a:off x="908050" y="2880935"/>
            <a:ext cx="3733800" cy="92413"/>
          </a:xfrm>
          <a:prstGeom prst="rect">
            <a:avLst/>
          </a:prstGeom>
          <a:solidFill>
            <a:srgbClr val="B78B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Century Gothic" panose="020B0502020202020204" pitchFamily="34" charset="0"/>
            </a:endParaRPr>
          </a:p>
        </p:txBody>
      </p:sp>
      <p:sp>
        <p:nvSpPr>
          <p:cNvPr id="19" name="TextBox 18">
            <a:extLst>
              <a:ext uri="{FF2B5EF4-FFF2-40B4-BE49-F238E27FC236}">
                <a16:creationId xmlns:a16="http://schemas.microsoft.com/office/drawing/2014/main" id="{164139FC-9802-A2D5-26C2-B8D08531775B}"/>
              </a:ext>
            </a:extLst>
          </p:cNvPr>
          <p:cNvSpPr txBox="1"/>
          <p:nvPr/>
        </p:nvSpPr>
        <p:spPr>
          <a:xfrm>
            <a:off x="818210" y="1340332"/>
            <a:ext cx="11057472" cy="1323439"/>
          </a:xfrm>
          <a:prstGeom prst="rect">
            <a:avLst/>
          </a:prstGeom>
          <a:noFill/>
        </p:spPr>
        <p:txBody>
          <a:bodyPr wrap="square" rtlCol="0">
            <a:spAutoFit/>
          </a:bodyPr>
          <a:lstStyle/>
          <a:p>
            <a:r>
              <a:rPr lang="en-US" sz="8000" b="1" dirty="0">
                <a:solidFill>
                  <a:srgbClr val="3F738D"/>
                </a:solidFill>
                <a:latin typeface="Century Gothic" panose="020B0502020202020204" pitchFamily="34" charset="0"/>
              </a:rPr>
              <a:t>DISCLOSURES</a:t>
            </a:r>
          </a:p>
        </p:txBody>
      </p:sp>
      <p:sp>
        <p:nvSpPr>
          <p:cNvPr id="20" name="TextBox 19">
            <a:extLst>
              <a:ext uri="{FF2B5EF4-FFF2-40B4-BE49-F238E27FC236}">
                <a16:creationId xmlns:a16="http://schemas.microsoft.com/office/drawing/2014/main" id="{3AA1FF95-449E-64C9-2D6B-BA224C6CE133}"/>
              </a:ext>
            </a:extLst>
          </p:cNvPr>
          <p:cNvSpPr txBox="1"/>
          <p:nvPr/>
        </p:nvSpPr>
        <p:spPr>
          <a:xfrm>
            <a:off x="818210" y="3227337"/>
            <a:ext cx="16168040" cy="697050"/>
          </a:xfrm>
          <a:prstGeom prst="rect">
            <a:avLst/>
          </a:prstGeom>
          <a:noFill/>
        </p:spPr>
        <p:txBody>
          <a:bodyPr wrap="square" rtlCol="0">
            <a:spAutoFit/>
          </a:bodyPr>
          <a:lstStyle/>
          <a:p>
            <a:pPr>
              <a:lnSpc>
                <a:spcPct val="150000"/>
              </a:lnSpc>
            </a:pPr>
            <a:endParaRPr lang="en-US" sz="3000" dirty="0">
              <a:solidFill>
                <a:schemeClr val="tx1"/>
              </a:solidFill>
              <a:latin typeface="Century Gothic" panose="020B0502020202020204" pitchFamily="34" charset="0"/>
            </a:endParaRPr>
          </a:p>
        </p:txBody>
      </p:sp>
      <p:sp>
        <p:nvSpPr>
          <p:cNvPr id="4" name="TextBox 3">
            <a:extLst>
              <a:ext uri="{FF2B5EF4-FFF2-40B4-BE49-F238E27FC236}">
                <a16:creationId xmlns:a16="http://schemas.microsoft.com/office/drawing/2014/main" id="{232A9024-F3DF-C781-7697-BE675B66578B}"/>
              </a:ext>
            </a:extLst>
          </p:cNvPr>
          <p:cNvSpPr txBox="1"/>
          <p:nvPr/>
        </p:nvSpPr>
        <p:spPr>
          <a:xfrm>
            <a:off x="908050" y="3423644"/>
            <a:ext cx="18377840" cy="6247864"/>
          </a:xfrm>
          <a:prstGeom prst="rect">
            <a:avLst/>
          </a:prstGeom>
          <a:noFill/>
        </p:spPr>
        <p:txBody>
          <a:bodyPr wrap="square">
            <a:spAutoFit/>
          </a:bodyPr>
          <a:lstStyle/>
          <a:p>
            <a:r>
              <a:rPr lang="en-US" sz="2000" i="0" dirty="0">
                <a:solidFill>
                  <a:schemeClr val="tx1"/>
                </a:solidFill>
                <a:effectLst/>
                <a:latin typeface="Century Gothic" panose="020B0502020202020204" pitchFamily="34" charset="0"/>
              </a:rPr>
              <a:t>The opinions voiced in this material are for general information only and are not intended to provide specific advice or recommendations for any individual. All performance referenced is historical and is no guarantee of future results. All indices are unmanaged and may not be invested into directly.</a:t>
            </a:r>
          </a:p>
          <a:p>
            <a:endParaRPr lang="en-US" sz="2000" dirty="0">
              <a:solidFill>
                <a:schemeClr val="tx1"/>
              </a:solidFill>
              <a:latin typeface="Century Gothic" panose="020B0502020202020204" pitchFamily="34" charset="0"/>
            </a:endParaRPr>
          </a:p>
          <a:p>
            <a:r>
              <a:rPr lang="en-US" sz="2000" dirty="0">
                <a:solidFill>
                  <a:schemeClr val="tx1"/>
                </a:solidFill>
                <a:latin typeface="Century Gothic" panose="020B0502020202020204" pitchFamily="34" charset="0"/>
              </a:rPr>
              <a:t>ETFs trade like stocks, are subject to investment risk, fluctuate in market value, and may trade at prices above or below the ETF's net asset value (NAV). Upon redemption, the value of fund shares may be worth more or less than their original cost. ETFs carry additional risks such as not being diversified, possible trading halts, and index tracking errors.​</a:t>
            </a:r>
          </a:p>
          <a:p>
            <a:endParaRPr lang="en-US" sz="2000" dirty="0">
              <a:solidFill>
                <a:schemeClr val="tx1"/>
              </a:solidFill>
              <a:latin typeface="Century Gothic" panose="020B0502020202020204" pitchFamily="34" charset="0"/>
            </a:endParaRPr>
          </a:p>
          <a:p>
            <a:r>
              <a:rPr lang="en-US" sz="2000" dirty="0">
                <a:solidFill>
                  <a:schemeClr val="tx1"/>
                </a:solidFill>
                <a:latin typeface="Century Gothic" panose="020B0502020202020204" pitchFamily="34" charset="0"/>
              </a:rPr>
              <a:t>Government bonds and Treasury bills are guaranteed by the US government as to the timely payment of principal and interest and, if held to maturity, offer a fixed rate of return and fixed principal value. </a:t>
            </a:r>
            <a:br>
              <a:rPr lang="en-US" sz="2000" dirty="0">
                <a:solidFill>
                  <a:schemeClr val="tx1"/>
                </a:solidFill>
                <a:latin typeface="Century Gothic" panose="020B0502020202020204" pitchFamily="34" charset="0"/>
              </a:rPr>
            </a:br>
            <a:endParaRPr lang="en-US" sz="2000" dirty="0">
              <a:solidFill>
                <a:schemeClr val="tx1"/>
              </a:solidFill>
              <a:latin typeface="Century Gothic" panose="020B0502020202020204" pitchFamily="34" charset="0"/>
            </a:endParaRPr>
          </a:p>
          <a:p>
            <a:r>
              <a:rPr lang="en-US" sz="2000" dirty="0">
                <a:solidFill>
                  <a:schemeClr val="tx1"/>
                </a:solidFill>
                <a:latin typeface="Century Gothic" panose="020B0502020202020204" pitchFamily="34" charset="0"/>
              </a:rPr>
              <a:t>The market value of corporate bonds will fluctuate, and if the bond is sold prior to maturity, the investor’s yield may differ from the advertised yield.</a:t>
            </a:r>
          </a:p>
          <a:p>
            <a:endParaRPr lang="en-US" sz="2000" dirty="0">
              <a:solidFill>
                <a:schemeClr val="tx1"/>
              </a:solidFill>
              <a:latin typeface="Century Gothic" panose="020B0502020202020204" pitchFamily="34" charset="0"/>
            </a:endParaRPr>
          </a:p>
          <a:p>
            <a:r>
              <a:rPr lang="en-US" sz="2000" dirty="0">
                <a:solidFill>
                  <a:schemeClr val="tx1"/>
                </a:solidFill>
                <a:latin typeface="Century Gothic" panose="020B0502020202020204" pitchFamily="34" charset="0"/>
              </a:rPr>
              <a:t>Municipal bonds are subject to availability and change in price. They are subject to market and interest rate risk if sold prior to maturity. Bond values will decline as interest rates rise. Interest income may be subject to the alternative minimum tax. Municipal bonds are federally tax-free but other state and local taxes may apply. If sold prior to maturity, capital gains tax could apply.</a:t>
            </a:r>
          </a:p>
          <a:p>
            <a:endParaRPr lang="en-US" sz="2000" dirty="0">
              <a:solidFill>
                <a:schemeClr val="tx1"/>
              </a:solidFill>
              <a:latin typeface="Century Gothic" panose="020B0502020202020204" pitchFamily="34" charset="0"/>
            </a:endParaRPr>
          </a:p>
          <a:p>
            <a:r>
              <a:rPr lang="en-US" sz="2000" dirty="0">
                <a:solidFill>
                  <a:schemeClr val="tx1"/>
                </a:solidFill>
                <a:latin typeface="Century Gothic" panose="020B0502020202020204" pitchFamily="34" charset="0"/>
              </a:rPr>
              <a:t>Fixed and Variable annuities are suitable for long-term investing, such as retirement investing. Gains from tax-deferred investments are taxable as ordinary income upon withdrawal. Guarantees are based on the claims paying ability of the issuing company. Withdrawals made prior to age 59 ½ are subject to a 10% IRS penalty tax and surrender charges may apply. Variable annuities are subject to market risk and may lose value.​ </a:t>
            </a:r>
          </a:p>
        </p:txBody>
      </p:sp>
    </p:spTree>
    <p:extLst>
      <p:ext uri="{BB962C8B-B14F-4D97-AF65-F5344CB8AC3E}">
        <p14:creationId xmlns:p14="http://schemas.microsoft.com/office/powerpoint/2010/main" val="2288043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4219FEF-03FE-45BC-8FDB-DCC4F32A61AA}"/>
              </a:ext>
            </a:extLst>
          </p:cNvPr>
          <p:cNvSpPr/>
          <p:nvPr/>
        </p:nvSpPr>
        <p:spPr>
          <a:xfrm>
            <a:off x="804365" y="7664008"/>
            <a:ext cx="11963398" cy="2327686"/>
          </a:xfrm>
          <a:prstGeom prst="rect">
            <a:avLst/>
          </a:prstGeom>
          <a:solidFill>
            <a:srgbClr val="B78B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Century Gothic" panose="020B0502020202020204" pitchFamily="34" charset="0"/>
            </a:endParaRPr>
          </a:p>
        </p:txBody>
      </p:sp>
      <p:sp>
        <p:nvSpPr>
          <p:cNvPr id="8" name="object 8"/>
          <p:cNvSpPr/>
          <p:nvPr/>
        </p:nvSpPr>
        <p:spPr>
          <a:xfrm>
            <a:off x="0" y="10339485"/>
            <a:ext cx="6193790" cy="969644"/>
          </a:xfrm>
          <a:custGeom>
            <a:avLst/>
            <a:gdLst/>
            <a:ahLst/>
            <a:cxnLst/>
            <a:rect l="l" t="t" r="r" b="b"/>
            <a:pathLst>
              <a:path w="6193790" h="969645">
                <a:moveTo>
                  <a:pt x="6193696" y="0"/>
                </a:moveTo>
                <a:lnTo>
                  <a:pt x="0" y="0"/>
                </a:lnTo>
                <a:lnTo>
                  <a:pt x="0" y="969069"/>
                </a:lnTo>
                <a:lnTo>
                  <a:pt x="6193696" y="969069"/>
                </a:lnTo>
                <a:lnTo>
                  <a:pt x="6193696" y="0"/>
                </a:lnTo>
                <a:close/>
              </a:path>
            </a:pathLst>
          </a:custGeom>
          <a:solidFill>
            <a:srgbClr val="34738D"/>
          </a:solidFill>
        </p:spPr>
        <p:txBody>
          <a:bodyPr wrap="square" lIns="0" tIns="0" rIns="0" bIns="0" rtlCol="0"/>
          <a:lstStyle/>
          <a:p>
            <a:endParaRPr>
              <a:latin typeface="Century Gothic" panose="020B0502020202020204" pitchFamily="34" charset="0"/>
            </a:endParaRPr>
          </a:p>
        </p:txBody>
      </p:sp>
      <p:sp>
        <p:nvSpPr>
          <p:cNvPr id="16" name="Rectangle 15">
            <a:extLst>
              <a:ext uri="{FF2B5EF4-FFF2-40B4-BE49-F238E27FC236}">
                <a16:creationId xmlns:a16="http://schemas.microsoft.com/office/drawing/2014/main" id="{669E9FD4-B983-4394-9B51-2B7181D93BC1}"/>
              </a:ext>
            </a:extLst>
          </p:cNvPr>
          <p:cNvSpPr/>
          <p:nvPr/>
        </p:nvSpPr>
        <p:spPr>
          <a:xfrm>
            <a:off x="831850" y="10593474"/>
            <a:ext cx="2440092" cy="461665"/>
          </a:xfrm>
          <a:prstGeom prst="rect">
            <a:avLst/>
          </a:prstGeom>
        </p:spPr>
        <p:txBody>
          <a:bodyPr wrap="none">
            <a:spAutoFit/>
          </a:bodyPr>
          <a:lstStyle/>
          <a:p>
            <a:pPr algn="l" rtl="0"/>
            <a:r>
              <a:rPr lang="en-US" sz="2400" b="1" dirty="0">
                <a:solidFill>
                  <a:schemeClr val="bg1"/>
                </a:solidFill>
                <a:latin typeface="Century Gothic" panose="020B0502020202020204" pitchFamily="34" charset="0"/>
                <a:ea typeface="Fira Sans"/>
                <a:cs typeface="Fira Sans"/>
                <a:sym typeface="Fira Sans"/>
              </a:rPr>
              <a:t>WWW.TNFA.NET</a:t>
            </a:r>
            <a:endParaRPr lang="en-US" sz="2400" b="1" dirty="0">
              <a:solidFill>
                <a:schemeClr val="bg1"/>
              </a:solidFill>
              <a:latin typeface="Century Gothic" panose="020B0502020202020204" pitchFamily="34" charset="0"/>
              <a:ea typeface="Poppins"/>
              <a:cs typeface="Poppins"/>
              <a:sym typeface="Poppins"/>
            </a:endParaRPr>
          </a:p>
        </p:txBody>
      </p:sp>
      <p:sp>
        <p:nvSpPr>
          <p:cNvPr id="30" name="Rectangle 29"/>
          <p:cNvSpPr/>
          <p:nvPr/>
        </p:nvSpPr>
        <p:spPr>
          <a:xfrm>
            <a:off x="908050" y="2880935"/>
            <a:ext cx="3733800" cy="92413"/>
          </a:xfrm>
          <a:prstGeom prst="rect">
            <a:avLst/>
          </a:prstGeom>
          <a:solidFill>
            <a:srgbClr val="B78B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Century Gothic" panose="020B0502020202020204" pitchFamily="34" charset="0"/>
            </a:endParaRPr>
          </a:p>
        </p:txBody>
      </p:sp>
      <p:sp>
        <p:nvSpPr>
          <p:cNvPr id="19" name="TextBox 18">
            <a:extLst>
              <a:ext uri="{FF2B5EF4-FFF2-40B4-BE49-F238E27FC236}">
                <a16:creationId xmlns:a16="http://schemas.microsoft.com/office/drawing/2014/main" id="{8EC4479A-609E-4909-A8E1-9A6A6B783156}"/>
              </a:ext>
            </a:extLst>
          </p:cNvPr>
          <p:cNvSpPr txBox="1"/>
          <p:nvPr/>
        </p:nvSpPr>
        <p:spPr>
          <a:xfrm>
            <a:off x="818211" y="222496"/>
            <a:ext cx="11057472" cy="2554545"/>
          </a:xfrm>
          <a:prstGeom prst="rect">
            <a:avLst/>
          </a:prstGeom>
          <a:noFill/>
        </p:spPr>
        <p:txBody>
          <a:bodyPr wrap="square" rtlCol="0">
            <a:spAutoFit/>
          </a:bodyPr>
          <a:lstStyle/>
          <a:p>
            <a:r>
              <a:rPr lang="en-US" sz="8000" b="1" dirty="0">
                <a:solidFill>
                  <a:srgbClr val="3F738D"/>
                </a:solidFill>
                <a:latin typeface="Century Gothic" panose="020B0502020202020204" pitchFamily="34" charset="0"/>
              </a:rPr>
              <a:t>INTRODUCTION TO INVESTING</a:t>
            </a:r>
          </a:p>
        </p:txBody>
      </p:sp>
      <p:sp>
        <p:nvSpPr>
          <p:cNvPr id="20" name="TextBox 19">
            <a:extLst>
              <a:ext uri="{FF2B5EF4-FFF2-40B4-BE49-F238E27FC236}">
                <a16:creationId xmlns:a16="http://schemas.microsoft.com/office/drawing/2014/main" id="{3DD1AAAA-11B3-422D-8C82-DC4864E744D3}"/>
              </a:ext>
            </a:extLst>
          </p:cNvPr>
          <p:cNvSpPr txBox="1"/>
          <p:nvPr/>
        </p:nvSpPr>
        <p:spPr>
          <a:xfrm>
            <a:off x="818210" y="3227337"/>
            <a:ext cx="16168040" cy="4159537"/>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3000" dirty="0">
                <a:solidFill>
                  <a:schemeClr val="tx1"/>
                </a:solidFill>
                <a:latin typeface="Century Gothic" panose="020B0502020202020204" pitchFamily="34" charset="0"/>
              </a:rPr>
              <a:t>What is an investment?</a:t>
            </a:r>
            <a:br>
              <a:rPr lang="en-US" sz="3000" dirty="0">
                <a:solidFill>
                  <a:schemeClr val="tx1"/>
                </a:solidFill>
                <a:latin typeface="Century Gothic" panose="020B0502020202020204" pitchFamily="34" charset="0"/>
              </a:rPr>
            </a:br>
            <a:r>
              <a:rPr lang="en-US" sz="3000" i="1" dirty="0">
                <a:solidFill>
                  <a:schemeClr val="tx1"/>
                </a:solidFill>
                <a:latin typeface="Century Gothic" panose="020B0502020202020204" pitchFamily="34" charset="0"/>
              </a:rPr>
              <a:t>Placing money into something today to earn more in the future.</a:t>
            </a:r>
          </a:p>
          <a:p>
            <a:pPr marL="457200" indent="-457200">
              <a:lnSpc>
                <a:spcPct val="150000"/>
              </a:lnSpc>
              <a:buFont typeface="Arial" panose="020B0604020202020204" pitchFamily="34" charset="0"/>
              <a:buChar char="•"/>
            </a:pPr>
            <a:r>
              <a:rPr lang="en-US" sz="3000" dirty="0">
                <a:solidFill>
                  <a:schemeClr val="tx1"/>
                </a:solidFill>
                <a:latin typeface="Century Gothic" panose="020B0502020202020204" pitchFamily="34" charset="0"/>
              </a:rPr>
              <a:t>Why people invest:</a:t>
            </a:r>
          </a:p>
          <a:p>
            <a:pPr marL="914400" indent="-457200">
              <a:lnSpc>
                <a:spcPct val="150000"/>
              </a:lnSpc>
              <a:buFont typeface="Fira Sans" panose="020B0503050000020004" pitchFamily="34" charset="0"/>
              <a:buChar char="-"/>
            </a:pPr>
            <a:r>
              <a:rPr lang="en-US" sz="3000" dirty="0">
                <a:solidFill>
                  <a:schemeClr val="tx1"/>
                </a:solidFill>
                <a:latin typeface="Century Gothic" panose="020B0502020202020204" pitchFamily="34" charset="0"/>
              </a:rPr>
              <a:t>Grow wealth</a:t>
            </a:r>
          </a:p>
          <a:p>
            <a:pPr marL="914400" indent="-457200">
              <a:lnSpc>
                <a:spcPct val="150000"/>
              </a:lnSpc>
              <a:buFont typeface="Fira Sans" panose="020B0503050000020004" pitchFamily="34" charset="0"/>
              <a:buChar char="-"/>
            </a:pPr>
            <a:r>
              <a:rPr lang="en-US" sz="3000" dirty="0">
                <a:solidFill>
                  <a:schemeClr val="tx1"/>
                </a:solidFill>
                <a:latin typeface="Century Gothic" panose="020B0502020202020204" pitchFamily="34" charset="0"/>
              </a:rPr>
              <a:t>Earn income</a:t>
            </a:r>
          </a:p>
          <a:p>
            <a:pPr marL="914400" indent="-457200">
              <a:lnSpc>
                <a:spcPct val="150000"/>
              </a:lnSpc>
              <a:buFont typeface="Fira Sans" panose="020B0503050000020004" pitchFamily="34" charset="0"/>
              <a:buChar char="-"/>
            </a:pPr>
            <a:r>
              <a:rPr lang="en-US" sz="3000" dirty="0">
                <a:solidFill>
                  <a:schemeClr val="tx1"/>
                </a:solidFill>
                <a:latin typeface="Century Gothic" panose="020B0502020202020204" pitchFamily="34" charset="0"/>
              </a:rPr>
              <a:t>Meet goals like retirement, education, or home ownership</a:t>
            </a:r>
          </a:p>
        </p:txBody>
      </p:sp>
      <p:sp>
        <p:nvSpPr>
          <p:cNvPr id="3" name="TextBox 2">
            <a:extLst>
              <a:ext uri="{FF2B5EF4-FFF2-40B4-BE49-F238E27FC236}">
                <a16:creationId xmlns:a16="http://schemas.microsoft.com/office/drawing/2014/main" id="{D959CD48-17DF-C812-4C67-06083DD6D186}"/>
              </a:ext>
            </a:extLst>
          </p:cNvPr>
          <p:cNvSpPr txBox="1"/>
          <p:nvPr/>
        </p:nvSpPr>
        <p:spPr>
          <a:xfrm>
            <a:off x="1012947" y="7873692"/>
            <a:ext cx="10668000" cy="1647246"/>
          </a:xfrm>
          <a:prstGeom prst="rect">
            <a:avLst/>
          </a:prstGeom>
          <a:noFill/>
        </p:spPr>
        <p:txBody>
          <a:bodyPr wrap="square">
            <a:spAutoFit/>
          </a:bodyPr>
          <a:lstStyle/>
          <a:p>
            <a:pPr>
              <a:lnSpc>
                <a:spcPct val="150000"/>
              </a:lnSpc>
            </a:pPr>
            <a:r>
              <a:rPr lang="en-US" sz="3600" b="1" dirty="0">
                <a:solidFill>
                  <a:schemeClr val="bg1"/>
                </a:solidFill>
                <a:latin typeface="Century Gothic" panose="020B0502020202020204" pitchFamily="34" charset="0"/>
              </a:rPr>
              <a:t>When you hear the word investing, what’s your first thought? Excitement, confusion, or fear?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13" descr="Picture-03.jpg"/>
          <p:cNvPicPr>
            <a:picLocks noChangeAspect="1"/>
          </p:cNvPicPr>
          <p:nvPr/>
        </p:nvPicPr>
        <p:blipFill>
          <a:blip r:embed="rId4" cstate="print"/>
          <a:stretch>
            <a:fillRect/>
          </a:stretch>
        </p:blipFill>
        <p:spPr>
          <a:xfrm>
            <a:off x="0" y="397"/>
            <a:ext cx="20104100" cy="11308556"/>
          </a:xfrm>
          <a:prstGeom prst="rect">
            <a:avLst/>
          </a:prstGeom>
        </p:spPr>
      </p:pic>
      <p:sp>
        <p:nvSpPr>
          <p:cNvPr id="22" name="Rectangle 21"/>
          <p:cNvSpPr/>
          <p:nvPr/>
        </p:nvSpPr>
        <p:spPr>
          <a:xfrm>
            <a:off x="0" y="3368675"/>
            <a:ext cx="13862050" cy="7940675"/>
          </a:xfrm>
          <a:prstGeom prst="rect">
            <a:avLst/>
          </a:prstGeom>
          <a:solidFill>
            <a:srgbClr val="3F7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0" name="Rectangle 19">
            <a:extLst>
              <a:ext uri="{FF2B5EF4-FFF2-40B4-BE49-F238E27FC236}">
                <a16:creationId xmlns:a16="http://schemas.microsoft.com/office/drawing/2014/main" id="{C9B1B148-CBFF-4886-AA04-3AFC61852BD4}"/>
              </a:ext>
            </a:extLst>
          </p:cNvPr>
          <p:cNvSpPr/>
          <p:nvPr/>
        </p:nvSpPr>
        <p:spPr>
          <a:xfrm>
            <a:off x="984250" y="10531475"/>
            <a:ext cx="2440092" cy="461665"/>
          </a:xfrm>
          <a:prstGeom prst="rect">
            <a:avLst/>
          </a:prstGeom>
        </p:spPr>
        <p:txBody>
          <a:bodyPr wrap="none">
            <a:spAutoFit/>
          </a:bodyPr>
          <a:lstStyle/>
          <a:p>
            <a:pPr algn="l" rtl="0"/>
            <a:r>
              <a:rPr lang="en-US" sz="2400" b="1" dirty="0">
                <a:solidFill>
                  <a:schemeClr val="bg1"/>
                </a:solidFill>
                <a:latin typeface="Century Gothic" panose="020B0502020202020204" pitchFamily="34" charset="0"/>
                <a:ea typeface="Fira Sans"/>
                <a:cs typeface="Fira Sans"/>
                <a:sym typeface="Fira Sans"/>
              </a:rPr>
              <a:t>WWW.TNFA.NET</a:t>
            </a:r>
            <a:endParaRPr lang="en-US" sz="2400" b="1" dirty="0">
              <a:solidFill>
                <a:schemeClr val="bg1"/>
              </a:solidFill>
              <a:latin typeface="Century Gothic" panose="020B0502020202020204" pitchFamily="34" charset="0"/>
              <a:ea typeface="Poppins"/>
              <a:cs typeface="Poppins"/>
              <a:sym typeface="Poppins"/>
            </a:endParaRPr>
          </a:p>
        </p:txBody>
      </p:sp>
      <p:pic>
        <p:nvPicPr>
          <p:cNvPr id="24" name="Picture 23" descr="Untitled-3-01.jpg"/>
          <p:cNvPicPr>
            <a:picLocks noChangeAspect="1"/>
          </p:cNvPicPr>
          <p:nvPr/>
        </p:nvPicPr>
        <p:blipFill>
          <a:blip r:embed="rId5" cstate="print"/>
          <a:stretch>
            <a:fillRect/>
          </a:stretch>
        </p:blipFill>
        <p:spPr>
          <a:xfrm>
            <a:off x="374650" y="427047"/>
            <a:ext cx="13487400" cy="2636828"/>
          </a:xfrm>
          <a:prstGeom prst="rect">
            <a:avLst/>
          </a:prstGeom>
        </p:spPr>
      </p:pic>
      <p:pic>
        <p:nvPicPr>
          <p:cNvPr id="25" name="Picture 24"/>
          <p:cNvPicPr>
            <a:picLocks noChangeAspect="1"/>
          </p:cNvPicPr>
          <p:nvPr/>
        </p:nvPicPr>
        <p:blipFill rotWithShape="1">
          <a:blip r:embed="rId6" cstate="print">
            <a:extLst>
              <a:ext uri="{28A0092B-C50C-407E-A947-70E740481C1C}">
                <a14:useLocalDpi xmlns:a14="http://schemas.microsoft.com/office/drawing/2010/main" val="0"/>
              </a:ext>
            </a:extLst>
          </a:blip>
          <a:srcRect l="12500" t="829" r="7292"/>
          <a:stretch/>
        </p:blipFill>
        <p:spPr>
          <a:xfrm>
            <a:off x="14236700" y="427046"/>
            <a:ext cx="5867400" cy="10881907"/>
          </a:xfrm>
          <a:prstGeom prst="rect">
            <a:avLst/>
          </a:prstGeom>
        </p:spPr>
      </p:pic>
      <p:sp>
        <p:nvSpPr>
          <p:cNvPr id="8" name="TextBox 7"/>
          <p:cNvSpPr txBox="1"/>
          <p:nvPr/>
        </p:nvSpPr>
        <p:spPr>
          <a:xfrm>
            <a:off x="672629" y="782441"/>
            <a:ext cx="12192000" cy="1938992"/>
          </a:xfrm>
          <a:prstGeom prst="rect">
            <a:avLst/>
          </a:prstGeom>
          <a:noFill/>
        </p:spPr>
        <p:txBody>
          <a:bodyPr wrap="square" rtlCol="0">
            <a:spAutoFit/>
          </a:bodyPr>
          <a:lstStyle/>
          <a:p>
            <a:r>
              <a:rPr lang="en-US" sz="6000" b="1" dirty="0">
                <a:solidFill>
                  <a:schemeClr val="bg1"/>
                </a:solidFill>
                <a:latin typeface="Century Gothic" panose="020B0502020202020204" pitchFamily="34" charset="0"/>
              </a:rPr>
              <a:t>COMMON TYPES OF INVESTMENTS</a:t>
            </a:r>
          </a:p>
        </p:txBody>
      </p:sp>
      <p:sp>
        <p:nvSpPr>
          <p:cNvPr id="17" name="TextBox 16">
            <a:extLst>
              <a:ext uri="{FF2B5EF4-FFF2-40B4-BE49-F238E27FC236}">
                <a16:creationId xmlns:a16="http://schemas.microsoft.com/office/drawing/2014/main" id="{BEB91B9A-BB70-45D0-978A-BFB5F0AFB8B1}"/>
              </a:ext>
            </a:extLst>
          </p:cNvPr>
          <p:cNvSpPr txBox="1"/>
          <p:nvPr/>
        </p:nvSpPr>
        <p:spPr>
          <a:xfrm>
            <a:off x="818210" y="3971439"/>
            <a:ext cx="11900839" cy="4689104"/>
          </a:xfrm>
          <a:prstGeom prst="rect">
            <a:avLst/>
          </a:prstGeom>
          <a:noFill/>
        </p:spPr>
        <p:txBody>
          <a:bodyPr wrap="square" rtlCol="0">
            <a:spAutoFit/>
          </a:bodyPr>
          <a:lstStyle/>
          <a:p>
            <a:pPr marL="457200" marR="0" lvl="0" indent="-457200">
              <a:lnSpc>
                <a:spcPct val="150000"/>
              </a:lnSpc>
              <a:spcBef>
                <a:spcPts val="0"/>
              </a:spcBef>
              <a:spcAft>
                <a:spcPts val="800"/>
              </a:spcAft>
              <a:buSzPts val="1000"/>
              <a:buFont typeface="Arial" panose="020B0604020202020204" pitchFamily="34" charset="0"/>
              <a:buChar char="•"/>
              <a:tabLst>
                <a:tab pos="457200" algn="l"/>
              </a:tabLst>
            </a:pPr>
            <a:r>
              <a:rPr lang="en-US" sz="3000" b="1" kern="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Low-Risk Savings:</a:t>
            </a:r>
            <a:r>
              <a:rPr lang="en-US" sz="3000" kern="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 Checking accounts, CDs, money markets</a:t>
            </a:r>
            <a:endParaRPr lang="en-ID" sz="3000" kern="100" dirty="0">
              <a:solidFill>
                <a:schemeClr val="bg1"/>
              </a:solidFill>
              <a:effectLst/>
              <a:latin typeface="Century Gothic" panose="020B0502020202020204" pitchFamily="34" charset="0"/>
              <a:ea typeface="Aptos"/>
              <a:cs typeface="Times New Roman" panose="02020603050405020304" pitchFamily="18" charset="0"/>
            </a:endParaRPr>
          </a:p>
          <a:p>
            <a:pPr marL="457200" marR="0" lvl="0" indent="-457200">
              <a:lnSpc>
                <a:spcPct val="150000"/>
              </a:lnSpc>
              <a:spcBef>
                <a:spcPts val="0"/>
              </a:spcBef>
              <a:spcAft>
                <a:spcPts val="800"/>
              </a:spcAft>
              <a:buSzPts val="1000"/>
              <a:buFont typeface="Arial" panose="020B0604020202020204" pitchFamily="34" charset="0"/>
              <a:buChar char="•"/>
              <a:tabLst>
                <a:tab pos="457200" algn="l"/>
              </a:tabLst>
            </a:pPr>
            <a:r>
              <a:rPr lang="en-US" sz="3000" b="1" kern="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Stocks:</a:t>
            </a:r>
            <a:r>
              <a:rPr lang="en-US" sz="3000" kern="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 Ownership in companies</a:t>
            </a:r>
            <a:endParaRPr lang="en-ID" sz="3000" kern="100" dirty="0">
              <a:solidFill>
                <a:schemeClr val="bg1"/>
              </a:solidFill>
              <a:effectLst/>
              <a:latin typeface="Century Gothic" panose="020B0502020202020204" pitchFamily="34" charset="0"/>
              <a:ea typeface="Aptos"/>
              <a:cs typeface="Times New Roman" panose="02020603050405020304" pitchFamily="18" charset="0"/>
            </a:endParaRPr>
          </a:p>
          <a:p>
            <a:pPr marL="457200" marR="0" lvl="0" indent="-457200">
              <a:lnSpc>
                <a:spcPct val="150000"/>
              </a:lnSpc>
              <a:spcBef>
                <a:spcPts val="0"/>
              </a:spcBef>
              <a:spcAft>
                <a:spcPts val="800"/>
              </a:spcAft>
              <a:buSzPts val="1000"/>
              <a:buFont typeface="Arial" panose="020B0604020202020204" pitchFamily="34" charset="0"/>
              <a:buChar char="•"/>
              <a:tabLst>
                <a:tab pos="457200" algn="l"/>
              </a:tabLst>
            </a:pPr>
            <a:r>
              <a:rPr lang="en-US" sz="3000" b="1" kern="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Bonds:</a:t>
            </a:r>
            <a:r>
              <a:rPr lang="en-US" sz="3000" kern="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 Lending money to companies or governments</a:t>
            </a:r>
            <a:endParaRPr lang="en-ID" sz="3000" kern="100" dirty="0">
              <a:solidFill>
                <a:schemeClr val="bg1"/>
              </a:solidFill>
              <a:effectLst/>
              <a:latin typeface="Century Gothic" panose="020B0502020202020204" pitchFamily="34" charset="0"/>
              <a:ea typeface="Aptos"/>
              <a:cs typeface="Times New Roman" panose="02020603050405020304" pitchFamily="18" charset="0"/>
            </a:endParaRPr>
          </a:p>
          <a:p>
            <a:pPr marL="457200" marR="0" lvl="0" indent="-457200">
              <a:lnSpc>
                <a:spcPct val="150000"/>
              </a:lnSpc>
              <a:spcBef>
                <a:spcPts val="0"/>
              </a:spcBef>
              <a:spcAft>
                <a:spcPts val="800"/>
              </a:spcAft>
              <a:buSzPts val="1000"/>
              <a:buFont typeface="Arial" panose="020B0604020202020204" pitchFamily="34" charset="0"/>
              <a:buChar char="•"/>
              <a:tabLst>
                <a:tab pos="457200" algn="l"/>
              </a:tabLst>
            </a:pPr>
            <a:r>
              <a:rPr lang="en-US" sz="3000" b="1" kern="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Mutual Funds:</a:t>
            </a:r>
            <a:r>
              <a:rPr lang="en-US" sz="3000" kern="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 Pooling money with others to invest together</a:t>
            </a:r>
            <a:endParaRPr lang="en-ID" sz="3000" kern="100" dirty="0">
              <a:solidFill>
                <a:schemeClr val="bg1"/>
              </a:solidFill>
              <a:effectLst/>
              <a:latin typeface="Century Gothic" panose="020B0502020202020204" pitchFamily="34" charset="0"/>
              <a:ea typeface="Aptos"/>
              <a:cs typeface="Times New Roman" panose="02020603050405020304" pitchFamily="18" charset="0"/>
            </a:endParaRPr>
          </a:p>
          <a:p>
            <a:pPr marL="457200" marR="0" lvl="0" indent="-457200">
              <a:lnSpc>
                <a:spcPct val="150000"/>
              </a:lnSpc>
              <a:spcBef>
                <a:spcPts val="0"/>
              </a:spcBef>
              <a:spcAft>
                <a:spcPts val="800"/>
              </a:spcAft>
              <a:buSzPts val="1000"/>
              <a:buFont typeface="Arial" panose="020B0604020202020204" pitchFamily="34" charset="0"/>
              <a:buChar char="•"/>
              <a:tabLst>
                <a:tab pos="457200" algn="l"/>
              </a:tabLst>
            </a:pPr>
            <a:r>
              <a:rPr lang="en-US" sz="3000" b="1" kern="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Real Estate:</a:t>
            </a:r>
            <a:r>
              <a:rPr lang="en-US" sz="3000" kern="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 Property for income or growth</a:t>
            </a:r>
            <a:endParaRPr lang="en-ID" sz="3000" kern="100" dirty="0">
              <a:solidFill>
                <a:schemeClr val="bg1"/>
              </a:solidFill>
              <a:effectLst/>
              <a:latin typeface="Century Gothic" panose="020B0502020202020204" pitchFamily="34" charset="0"/>
              <a:ea typeface="Aptos"/>
              <a:cs typeface="Times New Roman" panose="02020603050405020304" pitchFamily="18" charset="0"/>
            </a:endParaRPr>
          </a:p>
          <a:p>
            <a:pPr marL="457200" marR="0" lvl="0" indent="-457200">
              <a:lnSpc>
                <a:spcPct val="150000"/>
              </a:lnSpc>
              <a:spcBef>
                <a:spcPts val="0"/>
              </a:spcBef>
              <a:spcAft>
                <a:spcPts val="800"/>
              </a:spcAft>
              <a:buSzPts val="1000"/>
              <a:buFont typeface="Arial" panose="020B0604020202020204" pitchFamily="34" charset="0"/>
              <a:buChar char="•"/>
              <a:tabLst>
                <a:tab pos="457200" algn="l"/>
              </a:tabLst>
            </a:pPr>
            <a:r>
              <a:rPr lang="en-US" sz="3000" b="1" kern="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Business Ownership:</a:t>
            </a:r>
            <a:r>
              <a:rPr lang="en-US" sz="3000" kern="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 Direct control over an enterprise</a:t>
            </a:r>
            <a:endParaRPr lang="en-ID" sz="3000" kern="100" dirty="0">
              <a:solidFill>
                <a:schemeClr val="bg1"/>
              </a:solidFill>
              <a:effectLst/>
              <a:latin typeface="Century Gothic" panose="020B0502020202020204" pitchFamily="34" charset="0"/>
              <a:ea typeface="Aptos"/>
              <a:cs typeface="Times New Roman" panose="02020603050405020304" pitchFamily="18" charset="0"/>
            </a:endParaRPr>
          </a:p>
        </p:txBody>
      </p:sp>
    </p:spTree>
    <p:extLst>
      <p:ext uri="{BB962C8B-B14F-4D97-AF65-F5344CB8AC3E}">
        <p14:creationId xmlns:p14="http://schemas.microsoft.com/office/powerpoint/2010/main" val="2591359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9" name="object 8">
            <a:extLst>
              <a:ext uri="{FF2B5EF4-FFF2-40B4-BE49-F238E27FC236}">
                <a16:creationId xmlns:a16="http://schemas.microsoft.com/office/drawing/2014/main" id="{FC704E4A-2BC4-4C5F-B1B2-1858C89FDA11}"/>
              </a:ext>
            </a:extLst>
          </p:cNvPr>
          <p:cNvSpPr/>
          <p:nvPr/>
        </p:nvSpPr>
        <p:spPr>
          <a:xfrm>
            <a:off x="15005050" y="10339485"/>
            <a:ext cx="5099050" cy="969644"/>
          </a:xfrm>
          <a:custGeom>
            <a:avLst/>
            <a:gdLst/>
            <a:ahLst/>
            <a:cxnLst/>
            <a:rect l="l" t="t" r="r" b="b"/>
            <a:pathLst>
              <a:path w="6193790" h="969645">
                <a:moveTo>
                  <a:pt x="6193696" y="0"/>
                </a:moveTo>
                <a:lnTo>
                  <a:pt x="0" y="0"/>
                </a:lnTo>
                <a:lnTo>
                  <a:pt x="0" y="969069"/>
                </a:lnTo>
                <a:lnTo>
                  <a:pt x="6193696" y="969069"/>
                </a:lnTo>
                <a:lnTo>
                  <a:pt x="6193696" y="0"/>
                </a:lnTo>
                <a:close/>
              </a:path>
            </a:pathLst>
          </a:custGeom>
          <a:solidFill>
            <a:srgbClr val="B78B1E"/>
          </a:solidFill>
        </p:spPr>
        <p:txBody>
          <a:bodyPr wrap="square" lIns="0" tIns="0" rIns="0" bIns="0" rtlCol="0"/>
          <a:lstStyle/>
          <a:p>
            <a:endParaRPr/>
          </a:p>
        </p:txBody>
      </p:sp>
      <p:pic>
        <p:nvPicPr>
          <p:cNvPr id="5" name="object 5"/>
          <p:cNvPicPr/>
          <p:nvPr/>
        </p:nvPicPr>
        <p:blipFill>
          <a:blip r:embed="rId4" cstate="print"/>
          <a:stretch>
            <a:fillRect/>
          </a:stretch>
        </p:blipFill>
        <p:spPr>
          <a:xfrm>
            <a:off x="8223251" y="0"/>
            <a:ext cx="11873570" cy="3368675"/>
          </a:xfrm>
          <a:prstGeom prst="rect">
            <a:avLst/>
          </a:prstGeom>
        </p:spPr>
      </p:pic>
      <p:sp>
        <p:nvSpPr>
          <p:cNvPr id="22" name="Rectangle 21"/>
          <p:cNvSpPr/>
          <p:nvPr/>
        </p:nvSpPr>
        <p:spPr>
          <a:xfrm>
            <a:off x="16452850" y="10531475"/>
            <a:ext cx="2202847" cy="461665"/>
          </a:xfrm>
          <a:prstGeom prst="rect">
            <a:avLst/>
          </a:prstGeom>
        </p:spPr>
        <p:txBody>
          <a:bodyPr wrap="none">
            <a:spAutoFit/>
          </a:bodyPr>
          <a:lstStyle/>
          <a:p>
            <a:pPr algn="l" rtl="0"/>
            <a:r>
              <a:rPr lang="en-US" sz="2400" b="1" dirty="0">
                <a:solidFill>
                  <a:schemeClr val="bg1"/>
                </a:solidFill>
                <a:latin typeface="Triplex-ExtraBold" panose="020B0900000000000000" pitchFamily="34" charset="0"/>
                <a:ea typeface="Fira Sans"/>
                <a:cs typeface="Fira Sans"/>
                <a:sym typeface="Fira Sans"/>
              </a:rPr>
              <a:t>WWW.TNFA.NET</a:t>
            </a:r>
            <a:endParaRPr lang="en-US" sz="2400" b="1" dirty="0">
              <a:solidFill>
                <a:schemeClr val="bg1"/>
              </a:solidFill>
              <a:latin typeface="Triplex-ExtraBold" panose="020B0900000000000000" pitchFamily="34" charset="0"/>
              <a:ea typeface="Poppins"/>
              <a:cs typeface="Poppins"/>
              <a:sym typeface="Poppins"/>
            </a:endParaRPr>
          </a:p>
        </p:txBody>
      </p:sp>
      <p:sp>
        <p:nvSpPr>
          <p:cNvPr id="16" name="TextBox 15">
            <a:extLst>
              <a:ext uri="{FF2B5EF4-FFF2-40B4-BE49-F238E27FC236}">
                <a16:creationId xmlns:a16="http://schemas.microsoft.com/office/drawing/2014/main" id="{0915E9BC-2676-48D7-B3EC-ED414364367A}"/>
              </a:ext>
            </a:extLst>
          </p:cNvPr>
          <p:cNvSpPr txBox="1"/>
          <p:nvPr/>
        </p:nvSpPr>
        <p:spPr>
          <a:xfrm>
            <a:off x="514405" y="549275"/>
            <a:ext cx="10591800" cy="2554545"/>
          </a:xfrm>
          <a:prstGeom prst="rect">
            <a:avLst/>
          </a:prstGeom>
          <a:noFill/>
        </p:spPr>
        <p:txBody>
          <a:bodyPr wrap="square" rtlCol="0">
            <a:spAutoFit/>
          </a:bodyPr>
          <a:lstStyle/>
          <a:p>
            <a:r>
              <a:rPr lang="en-US" sz="8000" b="1" dirty="0">
                <a:solidFill>
                  <a:schemeClr val="bg1"/>
                </a:solidFill>
                <a:latin typeface="Century Gothic" panose="020B0502020202020204" pitchFamily="34" charset="0"/>
              </a:rPr>
              <a:t>THE RISK–REWARD RELATIONSHIP</a:t>
            </a:r>
          </a:p>
        </p:txBody>
      </p:sp>
      <p:sp>
        <p:nvSpPr>
          <p:cNvPr id="17" name="TextBox 16">
            <a:extLst>
              <a:ext uri="{FF2B5EF4-FFF2-40B4-BE49-F238E27FC236}">
                <a16:creationId xmlns:a16="http://schemas.microsoft.com/office/drawing/2014/main" id="{55FFEB7E-0A08-4A2C-849A-20283B68E001}"/>
              </a:ext>
            </a:extLst>
          </p:cNvPr>
          <p:cNvSpPr txBox="1"/>
          <p:nvPr/>
        </p:nvSpPr>
        <p:spPr>
          <a:xfrm>
            <a:off x="546780" y="3542652"/>
            <a:ext cx="11049000" cy="6614631"/>
          </a:xfrm>
          <a:prstGeom prst="rect">
            <a:avLst/>
          </a:prstGeom>
          <a:noFill/>
        </p:spPr>
        <p:txBody>
          <a:bodyPr wrap="square" rtlCol="0">
            <a:spAutoFit/>
          </a:bodyPr>
          <a:lstStyle/>
          <a:p>
            <a:pPr marL="457200" marR="0" lvl="0" indent="-457200">
              <a:lnSpc>
                <a:spcPct val="115000"/>
              </a:lnSpc>
              <a:spcBef>
                <a:spcPts val="0"/>
              </a:spcBef>
              <a:spcAft>
                <a:spcPts val="800"/>
              </a:spcAft>
              <a:buSzPct val="100000"/>
              <a:buFont typeface="Arial" panose="020B0604020202020204" pitchFamily="34" charset="0"/>
              <a:buChar char="•"/>
              <a:tabLst>
                <a:tab pos="457200" algn="l"/>
              </a:tabLst>
            </a:pPr>
            <a:r>
              <a:rPr lang="en-US" sz="3000" kern="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Generally: </a:t>
            </a:r>
            <a:r>
              <a:rPr lang="en-US" sz="3000" i="1" kern="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Higher potential returns = higher risks</a:t>
            </a:r>
            <a:endParaRPr lang="en-ID" sz="3000" kern="100" dirty="0">
              <a:solidFill>
                <a:schemeClr val="bg1"/>
              </a:solidFill>
              <a:effectLst/>
              <a:latin typeface="Century Gothic" panose="020B0502020202020204" pitchFamily="34" charset="0"/>
              <a:ea typeface="Aptos"/>
              <a:cs typeface="Times New Roman" panose="02020603050405020304" pitchFamily="18" charset="0"/>
            </a:endParaRPr>
          </a:p>
          <a:p>
            <a:pPr marL="457200" marR="0" lvl="0" indent="-457200">
              <a:lnSpc>
                <a:spcPct val="115000"/>
              </a:lnSpc>
              <a:spcBef>
                <a:spcPts val="0"/>
              </a:spcBef>
              <a:spcAft>
                <a:spcPts val="800"/>
              </a:spcAft>
              <a:buSzPct val="100000"/>
              <a:buFont typeface="Arial" panose="020B0604020202020204" pitchFamily="34" charset="0"/>
              <a:buChar char="•"/>
              <a:tabLst>
                <a:tab pos="457200" algn="l"/>
              </a:tabLst>
            </a:pPr>
            <a:r>
              <a:rPr lang="en-US" sz="3000" b="1" kern="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Types of Investment Risks:</a:t>
            </a:r>
            <a:endParaRPr lang="en-ID" sz="3000" b="1" kern="100" dirty="0">
              <a:solidFill>
                <a:schemeClr val="bg1"/>
              </a:solidFill>
              <a:latin typeface="Century Gothic" panose="020B0502020202020204" pitchFamily="34" charset="0"/>
              <a:ea typeface="Times New Roman" panose="02020603050405020304" pitchFamily="18" charset="0"/>
              <a:cs typeface="Times New Roman" panose="02020603050405020304" pitchFamily="18" charset="0"/>
            </a:endParaRPr>
          </a:p>
          <a:p>
            <a:pPr marL="914400" marR="0" lvl="0" indent="-457200">
              <a:lnSpc>
                <a:spcPct val="115000"/>
              </a:lnSpc>
              <a:spcBef>
                <a:spcPts val="0"/>
              </a:spcBef>
              <a:spcAft>
                <a:spcPts val="800"/>
              </a:spcAft>
              <a:buSzPct val="100000"/>
              <a:buFont typeface="Fira Sans" panose="020B0503050000020004" pitchFamily="34" charset="0"/>
              <a:buChar char="-"/>
              <a:tabLst>
                <a:tab pos="457200" algn="l"/>
              </a:tabLst>
            </a:pPr>
            <a:r>
              <a:rPr lang="en-US" sz="3000" kern="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Inflation risk</a:t>
            </a:r>
            <a:endParaRPr lang="en-ID" sz="3000" kern="100" dirty="0">
              <a:solidFill>
                <a:schemeClr val="bg1"/>
              </a:solidFill>
              <a:latin typeface="Century Gothic" panose="020B0502020202020204" pitchFamily="34" charset="0"/>
              <a:ea typeface="Times New Roman" panose="02020603050405020304" pitchFamily="18" charset="0"/>
              <a:cs typeface="Times New Roman" panose="02020603050405020304" pitchFamily="18" charset="0"/>
            </a:endParaRPr>
          </a:p>
          <a:p>
            <a:pPr marL="914400" marR="0" lvl="0" indent="-457200">
              <a:lnSpc>
                <a:spcPct val="115000"/>
              </a:lnSpc>
              <a:spcBef>
                <a:spcPts val="0"/>
              </a:spcBef>
              <a:spcAft>
                <a:spcPts val="800"/>
              </a:spcAft>
              <a:buSzPct val="100000"/>
              <a:buFont typeface="Fira Sans" panose="020B0503050000020004" pitchFamily="34" charset="0"/>
              <a:buChar char="-"/>
              <a:tabLst>
                <a:tab pos="457200" algn="l"/>
              </a:tabLst>
            </a:pPr>
            <a:r>
              <a:rPr lang="en-US" sz="3000" kern="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Market risk</a:t>
            </a:r>
            <a:endParaRPr lang="en-ID" sz="3000" kern="100" dirty="0">
              <a:solidFill>
                <a:schemeClr val="bg1"/>
              </a:solidFill>
              <a:latin typeface="Century Gothic" panose="020B0502020202020204" pitchFamily="34" charset="0"/>
              <a:ea typeface="Times New Roman" panose="02020603050405020304" pitchFamily="18" charset="0"/>
              <a:cs typeface="Times New Roman" panose="02020603050405020304" pitchFamily="18" charset="0"/>
            </a:endParaRPr>
          </a:p>
          <a:p>
            <a:pPr marL="914400" marR="0" lvl="0" indent="-457200">
              <a:lnSpc>
                <a:spcPct val="115000"/>
              </a:lnSpc>
              <a:spcBef>
                <a:spcPts val="0"/>
              </a:spcBef>
              <a:spcAft>
                <a:spcPts val="800"/>
              </a:spcAft>
              <a:buSzPct val="100000"/>
              <a:buFont typeface="Fira Sans" panose="020B0503050000020004" pitchFamily="34" charset="0"/>
              <a:buChar char="-"/>
              <a:tabLst>
                <a:tab pos="457200" algn="l"/>
              </a:tabLst>
            </a:pPr>
            <a:r>
              <a:rPr lang="en-US" sz="3000" kern="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Credit/default risk</a:t>
            </a:r>
            <a:endParaRPr lang="en-ID" sz="3000" kern="100" dirty="0">
              <a:solidFill>
                <a:schemeClr val="bg1"/>
              </a:solidFill>
              <a:latin typeface="Century Gothic" panose="020B0502020202020204" pitchFamily="34" charset="0"/>
              <a:ea typeface="Times New Roman" panose="02020603050405020304" pitchFamily="18" charset="0"/>
              <a:cs typeface="Times New Roman" panose="02020603050405020304" pitchFamily="18" charset="0"/>
            </a:endParaRPr>
          </a:p>
          <a:p>
            <a:pPr marL="914400" marR="0" lvl="0" indent="-457200">
              <a:lnSpc>
                <a:spcPct val="115000"/>
              </a:lnSpc>
              <a:spcBef>
                <a:spcPts val="0"/>
              </a:spcBef>
              <a:spcAft>
                <a:spcPts val="800"/>
              </a:spcAft>
              <a:buSzPct val="100000"/>
              <a:buFont typeface="Fira Sans" panose="020B0503050000020004" pitchFamily="34" charset="0"/>
              <a:buChar char="-"/>
              <a:tabLst>
                <a:tab pos="457200" algn="l"/>
              </a:tabLst>
            </a:pPr>
            <a:r>
              <a:rPr lang="en-US" sz="3000" kern="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Liquidity risk</a:t>
            </a:r>
            <a:endParaRPr lang="en-ID" sz="3000" kern="100" dirty="0">
              <a:solidFill>
                <a:schemeClr val="bg1"/>
              </a:solidFill>
              <a:latin typeface="Century Gothic" panose="020B0502020202020204" pitchFamily="34" charset="0"/>
              <a:ea typeface="Times New Roman" panose="02020603050405020304" pitchFamily="18" charset="0"/>
              <a:cs typeface="Times New Roman" panose="02020603050405020304" pitchFamily="18" charset="0"/>
            </a:endParaRPr>
          </a:p>
          <a:p>
            <a:pPr marL="914400" marR="0" lvl="0" indent="-457200">
              <a:lnSpc>
                <a:spcPct val="115000"/>
              </a:lnSpc>
              <a:spcBef>
                <a:spcPts val="0"/>
              </a:spcBef>
              <a:spcAft>
                <a:spcPts val="800"/>
              </a:spcAft>
              <a:buSzPct val="100000"/>
              <a:buFont typeface="Fira Sans" panose="020B0503050000020004" pitchFamily="34" charset="0"/>
              <a:buChar char="-"/>
              <a:tabLst>
                <a:tab pos="457200" algn="l"/>
              </a:tabLst>
            </a:pPr>
            <a:r>
              <a:rPr lang="en-US" sz="3000" kern="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Timing risk</a:t>
            </a:r>
            <a:endParaRPr lang="en-ID" sz="3000" kern="100" dirty="0">
              <a:solidFill>
                <a:schemeClr val="bg1"/>
              </a:solidFill>
              <a:effectLst/>
              <a:latin typeface="Century Gothic" panose="020B0502020202020204" pitchFamily="34" charset="0"/>
              <a:ea typeface="Aptos"/>
              <a:cs typeface="Times New Roman" panose="02020603050405020304" pitchFamily="18" charset="0"/>
            </a:endParaRPr>
          </a:p>
          <a:p>
            <a:pPr marL="457200" marR="0" lvl="0" indent="-457200">
              <a:lnSpc>
                <a:spcPct val="115000"/>
              </a:lnSpc>
              <a:spcBef>
                <a:spcPts val="0"/>
              </a:spcBef>
              <a:spcAft>
                <a:spcPts val="800"/>
              </a:spcAft>
              <a:buSzPct val="100000"/>
              <a:buFont typeface="Arial" panose="020B0604020202020204" pitchFamily="34" charset="0"/>
              <a:buChar char="•"/>
              <a:tabLst>
                <a:tab pos="457200" algn="l"/>
              </a:tabLst>
            </a:pPr>
            <a:r>
              <a:rPr lang="en-US" sz="3000" kern="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Knowing your </a:t>
            </a:r>
            <a:r>
              <a:rPr lang="en-US" sz="3000" b="1" kern="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risk tolerance</a:t>
            </a:r>
            <a:r>
              <a:rPr lang="en-US" sz="3000" kern="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 is key to choosing investments.</a:t>
            </a:r>
            <a:endParaRPr lang="en-ID" sz="3000" kern="100" dirty="0">
              <a:solidFill>
                <a:schemeClr val="bg1"/>
              </a:solidFill>
              <a:effectLst/>
              <a:latin typeface="Century Gothic" panose="020B0502020202020204" pitchFamily="34" charset="0"/>
              <a:ea typeface="Aptos"/>
              <a:cs typeface="Times New Roman" panose="02020603050405020304" pitchFamily="18" charset="0"/>
            </a:endParaRPr>
          </a:p>
          <a:p>
            <a:pPr marL="914400" indent="-457200">
              <a:buFont typeface="Fira Sans" panose="020B0503050000020004" pitchFamily="34" charset="0"/>
              <a:buChar char="-"/>
            </a:pPr>
            <a:r>
              <a:rPr lang="en-US" sz="3000" u="sng" kern="0" dirty="0">
                <a:solidFill>
                  <a:schemeClr val="bg1"/>
                </a:solidFill>
                <a:effectLst/>
                <a:latin typeface="Century Gothic" panose="020B0502020202020204" pitchFamily="34" charset="0"/>
                <a:ea typeface="Times New Roman" panose="02020603050405020304" pitchFamily="18" charset="0"/>
              </a:rPr>
              <a:t>QR code to link the risk tolerance quiz: </a:t>
            </a:r>
            <a:r>
              <a:rPr lang="en-US" sz="3000" u="sng" kern="0" dirty="0">
                <a:solidFill>
                  <a:schemeClr val="bg1"/>
                </a:solidFill>
                <a:effectLst/>
                <a:highlight>
                  <a:srgbClr val="B78B1E"/>
                </a:highlight>
                <a:latin typeface="Century Gothic" panose="020B0502020202020204" pitchFamily="34" charset="0"/>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https://tnfa.net/quiz</a:t>
            </a:r>
            <a:endParaRPr lang="en-ID" sz="3000" kern="100" dirty="0">
              <a:solidFill>
                <a:schemeClr val="bg1"/>
              </a:solidFill>
              <a:effectLst/>
              <a:highlight>
                <a:srgbClr val="B78B1E"/>
              </a:highlight>
              <a:latin typeface="Century Gothic" panose="020B0502020202020204" pitchFamily="34" charset="0"/>
              <a:ea typeface="Aptos"/>
              <a:cs typeface="Times New Roman" panose="02020603050405020304" pitchFamily="18" charset="0"/>
            </a:endParaRPr>
          </a:p>
        </p:txBody>
      </p:sp>
      <p:pic>
        <p:nvPicPr>
          <p:cNvPr id="3" name="Picture 2">
            <a:extLst>
              <a:ext uri="{FF2B5EF4-FFF2-40B4-BE49-F238E27FC236}">
                <a16:creationId xmlns:a16="http://schemas.microsoft.com/office/drawing/2014/main" id="{CF638459-1D15-4EF2-8BDF-6AAB5036350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160036" y="3368675"/>
            <a:ext cx="4114801" cy="4114801"/>
          </a:xfrm>
          <a:prstGeom prst="rect">
            <a:avLst/>
          </a:prstGeom>
        </p:spPr>
      </p:pic>
    </p:spTree>
    <p:extLst>
      <p:ext uri="{BB962C8B-B14F-4D97-AF65-F5344CB8AC3E}">
        <p14:creationId xmlns:p14="http://schemas.microsoft.com/office/powerpoint/2010/main" val="3136698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A1B17E4-A54D-4848-A243-94C92D9643FA}"/>
              </a:ext>
            </a:extLst>
          </p:cNvPr>
          <p:cNvSpPr/>
          <p:nvPr/>
        </p:nvSpPr>
        <p:spPr>
          <a:xfrm>
            <a:off x="374650" y="9540873"/>
            <a:ext cx="16383000" cy="914401"/>
          </a:xfrm>
          <a:prstGeom prst="rect">
            <a:avLst/>
          </a:prstGeom>
          <a:solidFill>
            <a:srgbClr val="B78B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Century Gothic" panose="020B0502020202020204" pitchFamily="34" charset="0"/>
            </a:endParaRPr>
          </a:p>
        </p:txBody>
      </p:sp>
      <p:sp>
        <p:nvSpPr>
          <p:cNvPr id="10" name="Rectangle 9"/>
          <p:cNvSpPr/>
          <p:nvPr/>
        </p:nvSpPr>
        <p:spPr>
          <a:xfrm>
            <a:off x="799267" y="6350100"/>
            <a:ext cx="16459200" cy="3126497"/>
          </a:xfrm>
          <a:prstGeom prst="rect">
            <a:avLst/>
          </a:prstGeom>
        </p:spPr>
        <p:txBody>
          <a:bodyPr wrap="square">
            <a:spAutoFit/>
          </a:bodyPr>
          <a:lstStyle/>
          <a:p>
            <a:pPr marL="457200" marR="0" lvl="0" indent="-457200">
              <a:lnSpc>
                <a:spcPct val="115000"/>
              </a:lnSpc>
              <a:spcBef>
                <a:spcPts val="0"/>
              </a:spcBef>
              <a:spcAft>
                <a:spcPts val="800"/>
              </a:spcAft>
              <a:buSzPct val="100000"/>
              <a:buFont typeface="Arial" panose="020B0604020202020204" pitchFamily="34" charset="0"/>
              <a:buChar char="•"/>
              <a:tabLst>
                <a:tab pos="457200" algn="l"/>
              </a:tabLst>
            </a:pPr>
            <a:r>
              <a:rPr lang="en-US" sz="3000" kern="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Emergency fund (4–6 months of expenses)</a:t>
            </a:r>
            <a:endParaRPr lang="en-ID" sz="3000" kern="100" dirty="0">
              <a:solidFill>
                <a:schemeClr val="bg1"/>
              </a:solidFill>
              <a:effectLst/>
              <a:latin typeface="Century Gothic" panose="020B0502020202020204" pitchFamily="34" charset="0"/>
              <a:ea typeface="Aptos"/>
              <a:cs typeface="Times New Roman" panose="02020603050405020304" pitchFamily="18" charset="0"/>
            </a:endParaRPr>
          </a:p>
          <a:p>
            <a:pPr marL="457200" marR="0" lvl="0" indent="-457200">
              <a:lnSpc>
                <a:spcPct val="115000"/>
              </a:lnSpc>
              <a:spcBef>
                <a:spcPts val="0"/>
              </a:spcBef>
              <a:spcAft>
                <a:spcPts val="800"/>
              </a:spcAft>
              <a:buSzPct val="100000"/>
              <a:buFont typeface="Arial" panose="020B0604020202020204" pitchFamily="34" charset="0"/>
              <a:buChar char="•"/>
              <a:tabLst>
                <a:tab pos="457200" algn="l"/>
              </a:tabLst>
            </a:pPr>
            <a:r>
              <a:rPr lang="en-US" sz="3000" kern="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Retirement income</a:t>
            </a:r>
            <a:endParaRPr lang="en-ID" sz="3000" kern="100" dirty="0">
              <a:solidFill>
                <a:schemeClr val="bg1"/>
              </a:solidFill>
              <a:effectLst/>
              <a:latin typeface="Century Gothic" panose="020B0502020202020204" pitchFamily="34" charset="0"/>
              <a:ea typeface="Aptos"/>
              <a:cs typeface="Times New Roman" panose="02020603050405020304" pitchFamily="18" charset="0"/>
            </a:endParaRPr>
          </a:p>
          <a:p>
            <a:pPr marL="457200" marR="0" lvl="0" indent="-457200">
              <a:lnSpc>
                <a:spcPct val="115000"/>
              </a:lnSpc>
              <a:spcBef>
                <a:spcPts val="0"/>
              </a:spcBef>
              <a:spcAft>
                <a:spcPts val="800"/>
              </a:spcAft>
              <a:buSzPct val="100000"/>
              <a:buFont typeface="Arial" panose="020B0604020202020204" pitchFamily="34" charset="0"/>
              <a:buChar char="•"/>
              <a:tabLst>
                <a:tab pos="457200" algn="l"/>
              </a:tabLst>
            </a:pPr>
            <a:r>
              <a:rPr lang="en-US" sz="3000" kern="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College savings</a:t>
            </a:r>
            <a:endParaRPr lang="en-ID" sz="3000" kern="100" dirty="0">
              <a:solidFill>
                <a:schemeClr val="bg1"/>
              </a:solidFill>
              <a:effectLst/>
              <a:latin typeface="Century Gothic" panose="020B0502020202020204" pitchFamily="34" charset="0"/>
              <a:ea typeface="Aptos"/>
              <a:cs typeface="Times New Roman" panose="02020603050405020304" pitchFamily="18" charset="0"/>
            </a:endParaRPr>
          </a:p>
          <a:p>
            <a:pPr marL="457200" marR="0" lvl="0" indent="-457200">
              <a:lnSpc>
                <a:spcPct val="115000"/>
              </a:lnSpc>
              <a:spcBef>
                <a:spcPts val="0"/>
              </a:spcBef>
              <a:spcAft>
                <a:spcPts val="800"/>
              </a:spcAft>
              <a:buSzPct val="100000"/>
              <a:buFont typeface="Arial" panose="020B0604020202020204" pitchFamily="34" charset="0"/>
              <a:buChar char="•"/>
              <a:tabLst>
                <a:tab pos="457200" algn="l"/>
              </a:tabLst>
            </a:pPr>
            <a:r>
              <a:rPr lang="en-US" sz="3000" kern="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Estate creation or charitable giving</a:t>
            </a:r>
            <a:endParaRPr lang="en-ID" sz="3000" kern="100" dirty="0">
              <a:solidFill>
                <a:schemeClr val="bg1"/>
              </a:solidFill>
              <a:effectLst/>
              <a:latin typeface="Century Gothic" panose="020B0502020202020204" pitchFamily="34" charset="0"/>
              <a:ea typeface="Aptos"/>
              <a:cs typeface="Times New Roman" panose="02020603050405020304" pitchFamily="18" charset="0"/>
            </a:endParaRPr>
          </a:p>
          <a:p>
            <a:pPr marL="457200" marR="0" lvl="0" indent="-457200">
              <a:lnSpc>
                <a:spcPct val="115000"/>
              </a:lnSpc>
              <a:spcBef>
                <a:spcPts val="0"/>
              </a:spcBef>
              <a:spcAft>
                <a:spcPts val="800"/>
              </a:spcAft>
              <a:buSzPct val="100000"/>
              <a:buFont typeface="Arial" panose="020B0604020202020204" pitchFamily="34" charset="0"/>
              <a:buChar char="•"/>
              <a:tabLst>
                <a:tab pos="457200" algn="l"/>
              </a:tabLst>
            </a:pPr>
            <a:r>
              <a:rPr lang="en-US" sz="3000" kern="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Asset purchases (home, vehicle, etc.)</a:t>
            </a:r>
            <a:endParaRPr lang="en-ID" sz="3000" kern="100" dirty="0">
              <a:solidFill>
                <a:schemeClr val="bg1"/>
              </a:solidFill>
              <a:effectLst/>
              <a:latin typeface="Century Gothic" panose="020B0502020202020204" pitchFamily="34" charset="0"/>
              <a:ea typeface="Aptos"/>
              <a:cs typeface="Times New Roman" panose="02020603050405020304" pitchFamily="18" charset="0"/>
            </a:endParaRPr>
          </a:p>
        </p:txBody>
      </p:sp>
      <p:sp>
        <p:nvSpPr>
          <p:cNvPr id="14" name="Rectangle 13"/>
          <p:cNvSpPr/>
          <p:nvPr/>
        </p:nvSpPr>
        <p:spPr>
          <a:xfrm>
            <a:off x="984250" y="2271625"/>
            <a:ext cx="9749318" cy="2308324"/>
          </a:xfrm>
          <a:prstGeom prst="rect">
            <a:avLst/>
          </a:prstGeom>
        </p:spPr>
        <p:txBody>
          <a:bodyPr wrap="square">
            <a:spAutoFit/>
          </a:bodyPr>
          <a:lstStyle/>
          <a:p>
            <a:r>
              <a:rPr lang="en-US" sz="7200" b="1" dirty="0">
                <a:solidFill>
                  <a:srgbClr val="3F738D"/>
                </a:solidFill>
                <a:latin typeface="Century Gothic" panose="020B0502020202020204" pitchFamily="34" charset="0"/>
              </a:rPr>
              <a:t>SETTING INVESTMENT GOALS</a:t>
            </a:r>
          </a:p>
        </p:txBody>
      </p:sp>
      <p:sp>
        <p:nvSpPr>
          <p:cNvPr id="12" name="Rectangle 11">
            <a:extLst>
              <a:ext uri="{FF2B5EF4-FFF2-40B4-BE49-F238E27FC236}">
                <a16:creationId xmlns:a16="http://schemas.microsoft.com/office/drawing/2014/main" id="{4E188A8F-612A-4707-BC92-FBC54E71F10D}"/>
              </a:ext>
            </a:extLst>
          </p:cNvPr>
          <p:cNvSpPr/>
          <p:nvPr/>
        </p:nvSpPr>
        <p:spPr>
          <a:xfrm>
            <a:off x="831850" y="10593474"/>
            <a:ext cx="2440092" cy="461665"/>
          </a:xfrm>
          <a:prstGeom prst="rect">
            <a:avLst/>
          </a:prstGeom>
        </p:spPr>
        <p:txBody>
          <a:bodyPr wrap="none">
            <a:spAutoFit/>
          </a:bodyPr>
          <a:lstStyle/>
          <a:p>
            <a:pPr algn="l" rtl="0"/>
            <a:r>
              <a:rPr lang="en-US" sz="2400" b="1" dirty="0">
                <a:solidFill>
                  <a:schemeClr val="bg1"/>
                </a:solidFill>
                <a:latin typeface="Century Gothic" panose="020B0502020202020204" pitchFamily="34" charset="0"/>
                <a:ea typeface="Fira Sans"/>
                <a:cs typeface="Fira Sans"/>
                <a:sym typeface="Fira Sans"/>
              </a:rPr>
              <a:t>WWW.TNFA.NET</a:t>
            </a:r>
            <a:endParaRPr lang="en-US" sz="2400" b="1" dirty="0">
              <a:solidFill>
                <a:schemeClr val="bg1"/>
              </a:solidFill>
              <a:latin typeface="Century Gothic" panose="020B0502020202020204" pitchFamily="34" charset="0"/>
              <a:ea typeface="Poppins"/>
              <a:cs typeface="Poppins"/>
              <a:sym typeface="Poppins"/>
            </a:endParaRPr>
          </a:p>
        </p:txBody>
      </p:sp>
      <p:sp>
        <p:nvSpPr>
          <p:cNvPr id="20" name="Rectangle 19"/>
          <p:cNvSpPr/>
          <p:nvPr/>
        </p:nvSpPr>
        <p:spPr>
          <a:xfrm>
            <a:off x="1141111" y="4866838"/>
            <a:ext cx="2357739" cy="92413"/>
          </a:xfrm>
          <a:prstGeom prst="rect">
            <a:avLst/>
          </a:prstGeom>
          <a:solidFill>
            <a:srgbClr val="B78B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Century Gothic" panose="020B0502020202020204" pitchFamily="34" charset="0"/>
            </a:endParaRPr>
          </a:p>
        </p:txBody>
      </p:sp>
      <p:pic>
        <p:nvPicPr>
          <p:cNvPr id="3" name="Picture 2">
            <a:extLst>
              <a:ext uri="{FF2B5EF4-FFF2-40B4-BE49-F238E27FC236}">
                <a16:creationId xmlns:a16="http://schemas.microsoft.com/office/drawing/2014/main" id="{DEA39B1D-1E50-4966-BB0C-5AB3305623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756" b="14598"/>
          <a:stretch/>
        </p:blipFill>
        <p:spPr>
          <a:xfrm>
            <a:off x="11029220" y="420600"/>
            <a:ext cx="9074880" cy="5268686"/>
          </a:xfrm>
          <a:prstGeom prst="rect">
            <a:avLst/>
          </a:prstGeom>
        </p:spPr>
      </p:pic>
      <p:sp>
        <p:nvSpPr>
          <p:cNvPr id="4" name="TextBox 3">
            <a:extLst>
              <a:ext uri="{FF2B5EF4-FFF2-40B4-BE49-F238E27FC236}">
                <a16:creationId xmlns:a16="http://schemas.microsoft.com/office/drawing/2014/main" id="{341D87CF-C09A-15E0-E480-F43BF74ED76D}"/>
              </a:ext>
            </a:extLst>
          </p:cNvPr>
          <p:cNvSpPr txBox="1"/>
          <p:nvPr/>
        </p:nvSpPr>
        <p:spPr>
          <a:xfrm>
            <a:off x="642957" y="9651824"/>
            <a:ext cx="15846386" cy="692497"/>
          </a:xfrm>
          <a:prstGeom prst="rect">
            <a:avLst/>
          </a:prstGeom>
          <a:noFill/>
        </p:spPr>
        <p:txBody>
          <a:bodyPr wrap="square">
            <a:spAutoFit/>
          </a:bodyPr>
          <a:lstStyle/>
          <a:p>
            <a:pPr marR="0" lvl="0">
              <a:lnSpc>
                <a:spcPct val="115000"/>
              </a:lnSpc>
              <a:spcBef>
                <a:spcPts val="0"/>
              </a:spcBef>
              <a:spcAft>
                <a:spcPts val="800"/>
              </a:spcAft>
              <a:buSzPct val="100000"/>
              <a:tabLst>
                <a:tab pos="457200" algn="l"/>
              </a:tabLst>
            </a:pPr>
            <a:r>
              <a:rPr lang="en-US" sz="3600" b="1" kern="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Of the above goal topics what feels most urgent to you right now?</a:t>
            </a:r>
            <a:endParaRPr lang="en-ID" sz="3600" b="1" kern="100" dirty="0">
              <a:solidFill>
                <a:schemeClr val="bg1"/>
              </a:solidFill>
              <a:effectLst/>
              <a:latin typeface="Century Gothic" panose="020B0502020202020204" pitchFamily="34" charset="0"/>
              <a:ea typeface="Aptos"/>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2C67D45-790D-4C61-B43B-BC204CB55E4A}"/>
              </a:ext>
            </a:extLst>
          </p:cNvPr>
          <p:cNvSpPr/>
          <p:nvPr/>
        </p:nvSpPr>
        <p:spPr>
          <a:xfrm>
            <a:off x="14166850" y="3600609"/>
            <a:ext cx="5728640" cy="5330665"/>
          </a:xfrm>
          <a:prstGeom prst="rect">
            <a:avLst/>
          </a:prstGeom>
          <a:solidFill>
            <a:srgbClr val="B78B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Century Gothic" panose="020B0502020202020204" pitchFamily="34" charset="0"/>
            </a:endParaRPr>
          </a:p>
        </p:txBody>
      </p:sp>
      <p:sp>
        <p:nvSpPr>
          <p:cNvPr id="8" name="object 8"/>
          <p:cNvSpPr/>
          <p:nvPr/>
        </p:nvSpPr>
        <p:spPr>
          <a:xfrm>
            <a:off x="0" y="10339485"/>
            <a:ext cx="6193790" cy="969644"/>
          </a:xfrm>
          <a:custGeom>
            <a:avLst/>
            <a:gdLst/>
            <a:ahLst/>
            <a:cxnLst/>
            <a:rect l="l" t="t" r="r" b="b"/>
            <a:pathLst>
              <a:path w="6193790" h="969645">
                <a:moveTo>
                  <a:pt x="6193696" y="0"/>
                </a:moveTo>
                <a:lnTo>
                  <a:pt x="0" y="0"/>
                </a:lnTo>
                <a:lnTo>
                  <a:pt x="0" y="969069"/>
                </a:lnTo>
                <a:lnTo>
                  <a:pt x="6193696" y="969069"/>
                </a:lnTo>
                <a:lnTo>
                  <a:pt x="6193696" y="0"/>
                </a:lnTo>
                <a:close/>
              </a:path>
            </a:pathLst>
          </a:custGeom>
          <a:solidFill>
            <a:srgbClr val="34738D"/>
          </a:solidFill>
        </p:spPr>
        <p:txBody>
          <a:bodyPr wrap="square" lIns="0" tIns="0" rIns="0" bIns="0" rtlCol="0"/>
          <a:lstStyle/>
          <a:p>
            <a:endParaRPr>
              <a:latin typeface="Century Gothic" panose="020B0502020202020204" pitchFamily="34" charset="0"/>
            </a:endParaRPr>
          </a:p>
        </p:txBody>
      </p:sp>
      <p:sp>
        <p:nvSpPr>
          <p:cNvPr id="16" name="Rectangle 15">
            <a:extLst>
              <a:ext uri="{FF2B5EF4-FFF2-40B4-BE49-F238E27FC236}">
                <a16:creationId xmlns:a16="http://schemas.microsoft.com/office/drawing/2014/main" id="{669E9FD4-B983-4394-9B51-2B7181D93BC1}"/>
              </a:ext>
            </a:extLst>
          </p:cNvPr>
          <p:cNvSpPr/>
          <p:nvPr/>
        </p:nvSpPr>
        <p:spPr>
          <a:xfrm>
            <a:off x="831850" y="10593474"/>
            <a:ext cx="2440092" cy="461665"/>
          </a:xfrm>
          <a:prstGeom prst="rect">
            <a:avLst/>
          </a:prstGeom>
        </p:spPr>
        <p:txBody>
          <a:bodyPr wrap="none">
            <a:spAutoFit/>
          </a:bodyPr>
          <a:lstStyle/>
          <a:p>
            <a:pPr algn="l" rtl="0"/>
            <a:r>
              <a:rPr lang="en-US" sz="2400" b="1" dirty="0">
                <a:solidFill>
                  <a:schemeClr val="bg1"/>
                </a:solidFill>
                <a:latin typeface="Century Gothic" panose="020B0502020202020204" pitchFamily="34" charset="0"/>
                <a:ea typeface="Fira Sans"/>
                <a:cs typeface="Fira Sans"/>
                <a:sym typeface="Fira Sans"/>
              </a:rPr>
              <a:t>WWW.TNFA.NET</a:t>
            </a:r>
            <a:endParaRPr lang="en-US" sz="2400" b="1" dirty="0">
              <a:solidFill>
                <a:schemeClr val="bg1"/>
              </a:solidFill>
              <a:latin typeface="Century Gothic" panose="020B0502020202020204" pitchFamily="34" charset="0"/>
              <a:ea typeface="Poppins"/>
              <a:cs typeface="Poppins"/>
              <a:sym typeface="Poppins"/>
            </a:endParaRPr>
          </a:p>
        </p:txBody>
      </p:sp>
      <p:sp>
        <p:nvSpPr>
          <p:cNvPr id="30" name="Rectangle 29"/>
          <p:cNvSpPr/>
          <p:nvPr/>
        </p:nvSpPr>
        <p:spPr>
          <a:xfrm>
            <a:off x="908050" y="2770103"/>
            <a:ext cx="9525000" cy="79199"/>
          </a:xfrm>
          <a:prstGeom prst="rect">
            <a:avLst/>
          </a:prstGeom>
          <a:solidFill>
            <a:srgbClr val="B78B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Century Gothic" panose="020B0502020202020204" pitchFamily="34" charset="0"/>
            </a:endParaRPr>
          </a:p>
        </p:txBody>
      </p:sp>
      <p:sp>
        <p:nvSpPr>
          <p:cNvPr id="19" name="TextBox 18">
            <a:extLst>
              <a:ext uri="{FF2B5EF4-FFF2-40B4-BE49-F238E27FC236}">
                <a16:creationId xmlns:a16="http://schemas.microsoft.com/office/drawing/2014/main" id="{8EC4479A-609E-4909-A8E1-9A6A6B783156}"/>
              </a:ext>
            </a:extLst>
          </p:cNvPr>
          <p:cNvSpPr txBox="1"/>
          <p:nvPr/>
        </p:nvSpPr>
        <p:spPr>
          <a:xfrm>
            <a:off x="818210" y="286989"/>
            <a:ext cx="13120040" cy="2123658"/>
          </a:xfrm>
          <a:prstGeom prst="rect">
            <a:avLst/>
          </a:prstGeom>
          <a:noFill/>
        </p:spPr>
        <p:txBody>
          <a:bodyPr wrap="square" rtlCol="0">
            <a:spAutoFit/>
          </a:bodyPr>
          <a:lstStyle/>
          <a:p>
            <a:r>
              <a:rPr lang="en-US" sz="6600" b="1" dirty="0">
                <a:solidFill>
                  <a:srgbClr val="3F738D"/>
                </a:solidFill>
                <a:latin typeface="Century Gothic" panose="020B0502020202020204" pitchFamily="34" charset="0"/>
              </a:rPr>
              <a:t>UNDERSTANDING EXCHANGE-TRADED FUNDS (ETFS)</a:t>
            </a:r>
          </a:p>
        </p:txBody>
      </p:sp>
      <p:sp>
        <p:nvSpPr>
          <p:cNvPr id="20" name="TextBox 19">
            <a:extLst>
              <a:ext uri="{FF2B5EF4-FFF2-40B4-BE49-F238E27FC236}">
                <a16:creationId xmlns:a16="http://schemas.microsoft.com/office/drawing/2014/main" id="{3DD1AAAA-11B3-422D-8C82-DC4864E744D3}"/>
              </a:ext>
            </a:extLst>
          </p:cNvPr>
          <p:cNvSpPr txBox="1"/>
          <p:nvPr/>
        </p:nvSpPr>
        <p:spPr>
          <a:xfrm>
            <a:off x="818210" y="3086036"/>
            <a:ext cx="12586640" cy="1406154"/>
          </a:xfrm>
          <a:prstGeom prst="rect">
            <a:avLst/>
          </a:prstGeom>
          <a:noFill/>
        </p:spPr>
        <p:txBody>
          <a:bodyPr wrap="square" rtlCol="0">
            <a:spAutoFit/>
          </a:bodyPr>
          <a:lstStyle/>
          <a:p>
            <a:pPr>
              <a:lnSpc>
                <a:spcPct val="150000"/>
              </a:lnSpc>
            </a:pPr>
            <a:r>
              <a:rPr lang="en-US" sz="3000" dirty="0">
                <a:solidFill>
                  <a:schemeClr val="tx1"/>
                </a:solidFill>
                <a:latin typeface="Century Gothic" panose="020B0502020202020204" pitchFamily="34" charset="0"/>
              </a:rPr>
              <a:t>ETFs are collections of investments (like stocks or bonds) that trade on an exchange, similar to individual stocks.</a:t>
            </a:r>
          </a:p>
        </p:txBody>
      </p:sp>
      <p:sp>
        <p:nvSpPr>
          <p:cNvPr id="9" name="TextBox 8">
            <a:extLst>
              <a:ext uri="{FF2B5EF4-FFF2-40B4-BE49-F238E27FC236}">
                <a16:creationId xmlns:a16="http://schemas.microsoft.com/office/drawing/2014/main" id="{F5CF1785-347A-48CA-B2D9-A393DF8455C8}"/>
              </a:ext>
            </a:extLst>
          </p:cNvPr>
          <p:cNvSpPr txBox="1"/>
          <p:nvPr/>
        </p:nvSpPr>
        <p:spPr>
          <a:xfrm>
            <a:off x="818210" y="4728924"/>
            <a:ext cx="12586640" cy="4448013"/>
          </a:xfrm>
          <a:prstGeom prst="rect">
            <a:avLst/>
          </a:prstGeom>
          <a:noFill/>
        </p:spPr>
        <p:txBody>
          <a:bodyPr wrap="square" rtlCol="0">
            <a:spAutoFit/>
          </a:bodyPr>
          <a:lstStyle/>
          <a:p>
            <a:pPr marL="457200" indent="-457200" algn="l">
              <a:lnSpc>
                <a:spcPct val="150000"/>
              </a:lnSpc>
              <a:buFont typeface="Arial" panose="020B0604020202020204" pitchFamily="34" charset="0"/>
              <a:buChar char="•"/>
            </a:pPr>
            <a:r>
              <a:rPr lang="en-US" sz="3200" b="1" i="0" dirty="0">
                <a:solidFill>
                  <a:srgbClr val="212529"/>
                </a:solidFill>
                <a:effectLst/>
                <a:latin typeface="Century Gothic" panose="020B0502020202020204" pitchFamily="34" charset="0"/>
              </a:rPr>
              <a:t>Key Features:</a:t>
            </a:r>
            <a:endParaRPr lang="en-US" sz="3200" dirty="0">
              <a:solidFill>
                <a:srgbClr val="212529"/>
              </a:solidFill>
              <a:latin typeface="Century Gothic" panose="020B0502020202020204" pitchFamily="34" charset="0"/>
            </a:endParaRPr>
          </a:p>
          <a:p>
            <a:pPr marL="914400" indent="-457200" algn="l">
              <a:lnSpc>
                <a:spcPct val="150000"/>
              </a:lnSpc>
              <a:buFontTx/>
              <a:buChar char="−"/>
            </a:pPr>
            <a:r>
              <a:rPr lang="en-US" sz="3200" b="0" i="0" dirty="0">
                <a:solidFill>
                  <a:srgbClr val="212529"/>
                </a:solidFill>
                <a:effectLst/>
                <a:latin typeface="Century Gothic" panose="020B0502020202020204" pitchFamily="34" charset="0"/>
              </a:rPr>
              <a:t>Typically track an index (like the S&amp;P 500)</a:t>
            </a:r>
          </a:p>
          <a:p>
            <a:pPr marL="914400" indent="-457200" algn="l">
              <a:lnSpc>
                <a:spcPct val="150000"/>
              </a:lnSpc>
              <a:buFontTx/>
              <a:buChar char="−"/>
            </a:pPr>
            <a:r>
              <a:rPr lang="en-US" sz="3200" b="0" i="0" dirty="0">
                <a:solidFill>
                  <a:srgbClr val="212529"/>
                </a:solidFill>
                <a:effectLst/>
                <a:latin typeface="Century Gothic" panose="020B0502020202020204" pitchFamily="34" charset="0"/>
              </a:rPr>
              <a:t>Prices change throughout the trading day</a:t>
            </a:r>
          </a:p>
          <a:p>
            <a:pPr marL="914400" indent="-457200" algn="l">
              <a:lnSpc>
                <a:spcPct val="150000"/>
              </a:lnSpc>
              <a:buFontTx/>
              <a:buChar char="−"/>
            </a:pPr>
            <a:r>
              <a:rPr lang="en-US" sz="3200" b="0" i="0" dirty="0">
                <a:solidFill>
                  <a:srgbClr val="212529"/>
                </a:solidFill>
                <a:effectLst/>
                <a:latin typeface="Century Gothic" panose="020B0502020202020204" pitchFamily="34" charset="0"/>
              </a:rPr>
              <a:t>Lower costs and higher liquidity than many mutual funds</a:t>
            </a:r>
          </a:p>
          <a:p>
            <a:pPr marL="457200" indent="-457200" algn="l">
              <a:lnSpc>
                <a:spcPct val="150000"/>
              </a:lnSpc>
              <a:buFont typeface="Arial" panose="020B0604020202020204" pitchFamily="34" charset="0"/>
              <a:buChar char="•"/>
            </a:pPr>
            <a:r>
              <a:rPr lang="en-US" sz="3200" b="1" i="0" dirty="0">
                <a:solidFill>
                  <a:srgbClr val="212529"/>
                </a:solidFill>
                <a:effectLst/>
                <a:latin typeface="Century Gothic" panose="020B0502020202020204" pitchFamily="34" charset="0"/>
              </a:rPr>
              <a:t>Advantages:</a:t>
            </a:r>
            <a:r>
              <a:rPr lang="en-US" sz="3200" b="0" i="0" dirty="0">
                <a:solidFill>
                  <a:srgbClr val="212529"/>
                </a:solidFill>
                <a:effectLst/>
                <a:latin typeface="Century Gothic" panose="020B0502020202020204" pitchFamily="34" charset="0"/>
              </a:rPr>
              <a:t> Diversification, flexibility, and cost efficiency</a:t>
            </a:r>
          </a:p>
          <a:p>
            <a:pPr marL="457200" indent="-457200" algn="l">
              <a:lnSpc>
                <a:spcPct val="150000"/>
              </a:lnSpc>
              <a:buFont typeface="Arial" panose="020B0604020202020204" pitchFamily="34" charset="0"/>
              <a:buChar char="•"/>
            </a:pPr>
            <a:r>
              <a:rPr lang="en-US" sz="3200" b="1" i="0" dirty="0">
                <a:solidFill>
                  <a:srgbClr val="212529"/>
                </a:solidFill>
                <a:effectLst/>
                <a:latin typeface="Century Gothic" panose="020B0502020202020204" pitchFamily="34" charset="0"/>
              </a:rPr>
              <a:t>Consider:</a:t>
            </a:r>
            <a:r>
              <a:rPr lang="en-US" sz="3200" b="0" i="0" dirty="0">
                <a:solidFill>
                  <a:srgbClr val="212529"/>
                </a:solidFill>
                <a:effectLst/>
                <a:latin typeface="Century Gothic" panose="020B0502020202020204" pitchFamily="34" charset="0"/>
              </a:rPr>
              <a:t> Trading fees and market fluctuations</a:t>
            </a:r>
          </a:p>
        </p:txBody>
      </p:sp>
      <p:sp>
        <p:nvSpPr>
          <p:cNvPr id="10" name="TextBox 9">
            <a:extLst>
              <a:ext uri="{FF2B5EF4-FFF2-40B4-BE49-F238E27FC236}">
                <a16:creationId xmlns:a16="http://schemas.microsoft.com/office/drawing/2014/main" id="{436A62A9-DB8D-4FB3-8C04-D411C7977B84}"/>
              </a:ext>
            </a:extLst>
          </p:cNvPr>
          <p:cNvSpPr txBox="1"/>
          <p:nvPr/>
        </p:nvSpPr>
        <p:spPr>
          <a:xfrm>
            <a:off x="14707070" y="4359275"/>
            <a:ext cx="4648200" cy="4176143"/>
          </a:xfrm>
          <a:prstGeom prst="rect">
            <a:avLst/>
          </a:prstGeom>
          <a:noFill/>
        </p:spPr>
        <p:txBody>
          <a:bodyPr wrap="square" rtlCol="0">
            <a:spAutoFit/>
          </a:bodyPr>
          <a:lstStyle/>
          <a:p>
            <a:pPr algn="ctr">
              <a:lnSpc>
                <a:spcPct val="150000"/>
              </a:lnSpc>
            </a:pPr>
            <a:r>
              <a:rPr lang="en-US" sz="3000" b="1" dirty="0">
                <a:solidFill>
                  <a:schemeClr val="bg1"/>
                </a:solidFill>
                <a:latin typeface="Century Gothic" panose="020B0502020202020204" pitchFamily="34" charset="0"/>
              </a:rPr>
              <a:t>Have you ever heard of ETFs before? </a:t>
            </a:r>
          </a:p>
          <a:p>
            <a:pPr algn="ctr">
              <a:lnSpc>
                <a:spcPct val="150000"/>
              </a:lnSpc>
            </a:pPr>
            <a:endParaRPr lang="en-US" sz="3000" b="1" dirty="0">
              <a:solidFill>
                <a:schemeClr val="bg1"/>
              </a:solidFill>
              <a:latin typeface="Century Gothic" panose="020B0502020202020204" pitchFamily="34" charset="0"/>
            </a:endParaRPr>
          </a:p>
          <a:p>
            <a:pPr algn="ctr">
              <a:lnSpc>
                <a:spcPct val="150000"/>
              </a:lnSpc>
            </a:pPr>
            <a:r>
              <a:rPr lang="en-US" sz="3000" b="1" dirty="0">
                <a:solidFill>
                  <a:schemeClr val="bg1"/>
                </a:solidFill>
                <a:latin typeface="Century Gothic" panose="020B0502020202020204" pitchFamily="34" charset="0"/>
              </a:rPr>
              <a:t>What do you think makes them different from mutual funds?</a:t>
            </a:r>
          </a:p>
        </p:txBody>
      </p:sp>
    </p:spTree>
    <p:extLst>
      <p:ext uri="{BB962C8B-B14F-4D97-AF65-F5344CB8AC3E}">
        <p14:creationId xmlns:p14="http://schemas.microsoft.com/office/powerpoint/2010/main" val="2576414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9788A0-48CE-4033-8E67-D3EB296EE7C6}"/>
              </a:ext>
            </a:extLst>
          </p:cNvPr>
          <p:cNvSpPr/>
          <p:nvPr/>
        </p:nvSpPr>
        <p:spPr>
          <a:xfrm>
            <a:off x="9054636" y="8554405"/>
            <a:ext cx="10210800" cy="1652641"/>
          </a:xfrm>
          <a:prstGeom prst="rect">
            <a:avLst/>
          </a:prstGeom>
          <a:solidFill>
            <a:srgbClr val="B78B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Century Gothic" panose="020B0502020202020204" pitchFamily="34" charset="0"/>
            </a:endParaRPr>
          </a:p>
        </p:txBody>
      </p:sp>
      <p:pic>
        <p:nvPicPr>
          <p:cNvPr id="5" name="object 5"/>
          <p:cNvPicPr/>
          <p:nvPr/>
        </p:nvPicPr>
        <p:blipFill>
          <a:blip r:embed="rId4" cstate="print"/>
          <a:stretch>
            <a:fillRect/>
          </a:stretch>
        </p:blipFill>
        <p:spPr>
          <a:xfrm>
            <a:off x="8223251" y="0"/>
            <a:ext cx="11873570" cy="3368675"/>
          </a:xfrm>
          <a:prstGeom prst="rect">
            <a:avLst/>
          </a:prstGeom>
        </p:spPr>
      </p:pic>
      <p:sp>
        <p:nvSpPr>
          <p:cNvPr id="22" name="Rectangle 21"/>
          <p:cNvSpPr/>
          <p:nvPr/>
        </p:nvSpPr>
        <p:spPr>
          <a:xfrm>
            <a:off x="16452850" y="10531475"/>
            <a:ext cx="2440092" cy="461665"/>
          </a:xfrm>
          <a:prstGeom prst="rect">
            <a:avLst/>
          </a:prstGeom>
        </p:spPr>
        <p:txBody>
          <a:bodyPr wrap="none">
            <a:spAutoFit/>
          </a:bodyPr>
          <a:lstStyle/>
          <a:p>
            <a:pPr algn="l" rtl="0"/>
            <a:r>
              <a:rPr lang="en-US" sz="2400" b="1" dirty="0">
                <a:solidFill>
                  <a:srgbClr val="3F738D"/>
                </a:solidFill>
                <a:latin typeface="Century Gothic" panose="020B0502020202020204" pitchFamily="34" charset="0"/>
                <a:ea typeface="Fira Sans"/>
                <a:cs typeface="Fira Sans"/>
                <a:sym typeface="Fira Sans"/>
              </a:rPr>
              <a:t>WWW.TNFA.NET</a:t>
            </a:r>
            <a:endParaRPr lang="en-US" sz="2400" b="1" dirty="0">
              <a:solidFill>
                <a:srgbClr val="3F738D"/>
              </a:solidFill>
              <a:latin typeface="Century Gothic" panose="020B0502020202020204" pitchFamily="34" charset="0"/>
              <a:ea typeface="Poppins"/>
              <a:cs typeface="Poppins"/>
              <a:sym typeface="Poppins"/>
            </a:endParaRPr>
          </a:p>
        </p:txBody>
      </p:sp>
      <p:sp>
        <p:nvSpPr>
          <p:cNvPr id="16" name="TextBox 15">
            <a:extLst>
              <a:ext uri="{FF2B5EF4-FFF2-40B4-BE49-F238E27FC236}">
                <a16:creationId xmlns:a16="http://schemas.microsoft.com/office/drawing/2014/main" id="{30520734-DCD2-4DE3-B806-F94517EE3A9C}"/>
              </a:ext>
            </a:extLst>
          </p:cNvPr>
          <p:cNvSpPr txBox="1"/>
          <p:nvPr/>
        </p:nvSpPr>
        <p:spPr>
          <a:xfrm>
            <a:off x="679450" y="2073275"/>
            <a:ext cx="7414080" cy="3785652"/>
          </a:xfrm>
          <a:prstGeom prst="rect">
            <a:avLst/>
          </a:prstGeom>
          <a:noFill/>
        </p:spPr>
        <p:txBody>
          <a:bodyPr wrap="square" rtlCol="0">
            <a:spAutoFit/>
          </a:bodyPr>
          <a:lstStyle/>
          <a:p>
            <a:r>
              <a:rPr lang="en-US" sz="8000" b="1" dirty="0">
                <a:solidFill>
                  <a:schemeClr val="bg1"/>
                </a:solidFill>
                <a:latin typeface="Century Gothic" panose="020B0502020202020204" pitchFamily="34" charset="0"/>
              </a:rPr>
              <a:t>BONDS:</a:t>
            </a:r>
          </a:p>
          <a:p>
            <a:r>
              <a:rPr lang="en-US" sz="8000" b="1" dirty="0">
                <a:solidFill>
                  <a:schemeClr val="bg1"/>
                </a:solidFill>
                <a:latin typeface="Century Gothic" panose="020B0502020202020204" pitchFamily="34" charset="0"/>
              </a:rPr>
              <a:t>THE POWER OF FIXED INCOME</a:t>
            </a:r>
          </a:p>
        </p:txBody>
      </p:sp>
      <p:sp>
        <p:nvSpPr>
          <p:cNvPr id="17" name="TextBox 16">
            <a:extLst>
              <a:ext uri="{FF2B5EF4-FFF2-40B4-BE49-F238E27FC236}">
                <a16:creationId xmlns:a16="http://schemas.microsoft.com/office/drawing/2014/main" id="{7B0A35EA-DF30-4AF3-B62B-2526C8D08A9D}"/>
              </a:ext>
            </a:extLst>
          </p:cNvPr>
          <p:cNvSpPr txBox="1"/>
          <p:nvPr/>
        </p:nvSpPr>
        <p:spPr>
          <a:xfrm>
            <a:off x="8832851" y="428914"/>
            <a:ext cx="11049000" cy="7750263"/>
          </a:xfrm>
          <a:prstGeom prst="rect">
            <a:avLst/>
          </a:prstGeom>
          <a:noFill/>
        </p:spPr>
        <p:txBody>
          <a:bodyPr wrap="square" rtlCol="0">
            <a:spAutoFit/>
          </a:bodyPr>
          <a:lstStyle/>
          <a:p>
            <a:pPr marL="457200" marR="0" lvl="0" indent="-457200">
              <a:lnSpc>
                <a:spcPct val="150000"/>
              </a:lnSpc>
              <a:spcBef>
                <a:spcPts val="0"/>
              </a:spcBef>
              <a:spcAft>
                <a:spcPts val="800"/>
              </a:spcAft>
              <a:buSzPct val="100000"/>
              <a:buFont typeface="Arial" panose="020B0604020202020204" pitchFamily="34" charset="0"/>
              <a:buChar char="•"/>
              <a:tabLst>
                <a:tab pos="457200" algn="l"/>
              </a:tabLst>
            </a:pPr>
            <a:r>
              <a:rPr lang="en-US" sz="3000" b="1" kern="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Why Investors Use Bonds:</a:t>
            </a:r>
          </a:p>
          <a:p>
            <a:pPr marL="914400" marR="0" lvl="0" indent="-457200">
              <a:lnSpc>
                <a:spcPct val="150000"/>
              </a:lnSpc>
              <a:spcBef>
                <a:spcPts val="0"/>
              </a:spcBef>
              <a:spcAft>
                <a:spcPts val="800"/>
              </a:spcAft>
              <a:buSzPct val="100000"/>
              <a:buFont typeface="Arial" panose="020B0604020202020204" pitchFamily="34" charset="0"/>
              <a:buChar char="•"/>
              <a:tabLst>
                <a:tab pos="457200" algn="l"/>
              </a:tabLst>
            </a:pPr>
            <a:r>
              <a:rPr lang="en-US" sz="3000" kern="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Provide steady income</a:t>
            </a:r>
          </a:p>
          <a:p>
            <a:pPr marL="914400" marR="0" lvl="0" indent="-457200">
              <a:lnSpc>
                <a:spcPct val="150000"/>
              </a:lnSpc>
              <a:spcBef>
                <a:spcPts val="0"/>
              </a:spcBef>
              <a:spcAft>
                <a:spcPts val="800"/>
              </a:spcAft>
              <a:buSzPct val="100000"/>
              <a:buFont typeface="Arial" panose="020B0604020202020204" pitchFamily="34" charset="0"/>
              <a:buChar char="•"/>
              <a:tabLst>
                <a:tab pos="457200" algn="l"/>
              </a:tabLst>
            </a:pPr>
            <a:r>
              <a:rPr lang="en-US" sz="3000" kern="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Help balance portfolio risk</a:t>
            </a:r>
          </a:p>
          <a:p>
            <a:pPr marL="914400" marR="0" lvl="0" indent="-457200">
              <a:lnSpc>
                <a:spcPct val="150000"/>
              </a:lnSpc>
              <a:spcBef>
                <a:spcPts val="0"/>
              </a:spcBef>
              <a:spcAft>
                <a:spcPts val="800"/>
              </a:spcAft>
              <a:buSzPct val="100000"/>
              <a:buFont typeface="Arial" panose="020B0604020202020204" pitchFamily="34" charset="0"/>
              <a:buChar char="•"/>
              <a:tabLst>
                <a:tab pos="457200" algn="l"/>
              </a:tabLst>
            </a:pPr>
            <a:r>
              <a:rPr lang="en-US" sz="3000" kern="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Preserve capital</a:t>
            </a:r>
          </a:p>
          <a:p>
            <a:pPr marL="457200" marR="0" lvl="0" indent="-457200">
              <a:lnSpc>
                <a:spcPct val="150000"/>
              </a:lnSpc>
              <a:spcBef>
                <a:spcPts val="0"/>
              </a:spcBef>
              <a:spcAft>
                <a:spcPts val="800"/>
              </a:spcAft>
              <a:buSzPct val="100000"/>
              <a:buFont typeface="Arial" panose="020B0604020202020204" pitchFamily="34" charset="0"/>
              <a:buChar char="•"/>
              <a:tabLst>
                <a:tab pos="457200" algn="l"/>
              </a:tabLst>
            </a:pPr>
            <a:r>
              <a:rPr lang="en-US" sz="3000" b="1" kern="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Types of Bonds:</a:t>
            </a:r>
          </a:p>
          <a:p>
            <a:pPr marL="914400" marR="0" lvl="0" indent="-457200">
              <a:lnSpc>
                <a:spcPct val="150000"/>
              </a:lnSpc>
              <a:spcBef>
                <a:spcPts val="0"/>
              </a:spcBef>
              <a:spcAft>
                <a:spcPts val="800"/>
              </a:spcAft>
              <a:buSzPct val="100000"/>
              <a:buFont typeface="Arial" panose="020B0604020202020204" pitchFamily="34" charset="0"/>
              <a:buChar char="•"/>
              <a:tabLst>
                <a:tab pos="457200" algn="l"/>
              </a:tabLst>
            </a:pPr>
            <a:r>
              <a:rPr lang="en-US" sz="3000" kern="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Government Bonds – low risk, steady return</a:t>
            </a:r>
          </a:p>
          <a:p>
            <a:pPr marL="914400" marR="0" lvl="0" indent="-457200">
              <a:lnSpc>
                <a:spcPct val="150000"/>
              </a:lnSpc>
              <a:spcBef>
                <a:spcPts val="0"/>
              </a:spcBef>
              <a:spcAft>
                <a:spcPts val="800"/>
              </a:spcAft>
              <a:buSzPct val="100000"/>
              <a:buFont typeface="Arial" panose="020B0604020202020204" pitchFamily="34" charset="0"/>
              <a:buChar char="•"/>
              <a:tabLst>
                <a:tab pos="457200" algn="l"/>
              </a:tabLst>
            </a:pPr>
            <a:r>
              <a:rPr lang="en-US" sz="3000" kern="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Corporate Bonds – higher yield, higher risk</a:t>
            </a:r>
          </a:p>
          <a:p>
            <a:pPr marL="914400" marR="0" lvl="0" indent="-457200">
              <a:lnSpc>
                <a:spcPct val="150000"/>
              </a:lnSpc>
              <a:spcBef>
                <a:spcPts val="0"/>
              </a:spcBef>
              <a:spcAft>
                <a:spcPts val="800"/>
              </a:spcAft>
              <a:buSzPct val="100000"/>
              <a:buFont typeface="Arial" panose="020B0604020202020204" pitchFamily="34" charset="0"/>
              <a:buChar char="•"/>
              <a:tabLst>
                <a:tab pos="457200" algn="l"/>
              </a:tabLst>
            </a:pPr>
            <a:r>
              <a:rPr lang="en-US" sz="3000" kern="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Municipal Bonds – may offer tax advantages</a:t>
            </a:r>
          </a:p>
          <a:p>
            <a:pPr marL="457200" marR="0" lvl="0" indent="-457200">
              <a:lnSpc>
                <a:spcPct val="150000"/>
              </a:lnSpc>
              <a:spcBef>
                <a:spcPts val="0"/>
              </a:spcBef>
              <a:spcAft>
                <a:spcPts val="800"/>
              </a:spcAft>
              <a:buSzPct val="100000"/>
              <a:buFont typeface="Arial" panose="020B0604020202020204" pitchFamily="34" charset="0"/>
              <a:buChar char="•"/>
              <a:tabLst>
                <a:tab pos="457200" algn="l"/>
              </a:tabLst>
            </a:pPr>
            <a:r>
              <a:rPr lang="en-US" sz="3000" b="1" kern="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Risk Factors: </a:t>
            </a:r>
            <a:r>
              <a:rPr lang="en-US" sz="3000" kern="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Interest rate changes, credit risk, and inflation</a:t>
            </a:r>
          </a:p>
        </p:txBody>
      </p:sp>
      <p:sp>
        <p:nvSpPr>
          <p:cNvPr id="8" name="TextBox 7">
            <a:extLst>
              <a:ext uri="{FF2B5EF4-FFF2-40B4-BE49-F238E27FC236}">
                <a16:creationId xmlns:a16="http://schemas.microsoft.com/office/drawing/2014/main" id="{2167D286-3997-459E-9EB2-A7F0B0BE4769}"/>
              </a:ext>
            </a:extLst>
          </p:cNvPr>
          <p:cNvSpPr txBox="1"/>
          <p:nvPr/>
        </p:nvSpPr>
        <p:spPr>
          <a:xfrm>
            <a:off x="703580" y="6492875"/>
            <a:ext cx="6248400" cy="2098651"/>
          </a:xfrm>
          <a:prstGeom prst="rect">
            <a:avLst/>
          </a:prstGeom>
          <a:noFill/>
        </p:spPr>
        <p:txBody>
          <a:bodyPr wrap="square" rtlCol="0">
            <a:spAutoFit/>
          </a:bodyPr>
          <a:lstStyle/>
          <a:p>
            <a:pPr marR="0" lvl="0">
              <a:lnSpc>
                <a:spcPct val="150000"/>
              </a:lnSpc>
              <a:spcBef>
                <a:spcPts val="0"/>
              </a:spcBef>
              <a:spcAft>
                <a:spcPts val="800"/>
              </a:spcAft>
              <a:buSzPct val="100000"/>
              <a:tabLst>
                <a:tab pos="457200" algn="l"/>
              </a:tabLst>
            </a:pPr>
            <a:r>
              <a:rPr lang="en-US" sz="3000" kern="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Bonds are loans you make to corporations or governments in exchange for interest payments.</a:t>
            </a:r>
          </a:p>
        </p:txBody>
      </p:sp>
      <p:sp>
        <p:nvSpPr>
          <p:cNvPr id="9" name="TextBox 8">
            <a:extLst>
              <a:ext uri="{FF2B5EF4-FFF2-40B4-BE49-F238E27FC236}">
                <a16:creationId xmlns:a16="http://schemas.microsoft.com/office/drawing/2014/main" id="{ED6AF354-DAA1-4B13-8F22-317CCCE39B2D}"/>
              </a:ext>
            </a:extLst>
          </p:cNvPr>
          <p:cNvSpPr txBox="1"/>
          <p:nvPr/>
        </p:nvSpPr>
        <p:spPr>
          <a:xfrm>
            <a:off x="9248613" y="8872893"/>
            <a:ext cx="9822846" cy="1015663"/>
          </a:xfrm>
          <a:prstGeom prst="rect">
            <a:avLst/>
          </a:prstGeom>
          <a:noFill/>
        </p:spPr>
        <p:txBody>
          <a:bodyPr wrap="square" rtlCol="0">
            <a:spAutoFit/>
          </a:bodyPr>
          <a:lstStyle/>
          <a:p>
            <a:pPr marR="0" lvl="0">
              <a:spcBef>
                <a:spcPts val="0"/>
              </a:spcBef>
              <a:spcAft>
                <a:spcPts val="800"/>
              </a:spcAft>
              <a:buSzPct val="100000"/>
              <a:tabLst>
                <a:tab pos="457200" algn="l"/>
              </a:tabLst>
            </a:pPr>
            <a:r>
              <a:rPr lang="en-US" sz="3000" b="1" kern="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When thinking about bonds, what feels more appealing — steady income or low risk?</a:t>
            </a:r>
          </a:p>
        </p:txBody>
      </p:sp>
    </p:spTree>
    <p:extLst>
      <p:ext uri="{BB962C8B-B14F-4D97-AF65-F5344CB8AC3E}">
        <p14:creationId xmlns:p14="http://schemas.microsoft.com/office/powerpoint/2010/main" val="34244115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2" name="Picture 41" descr="Untitled-2-01.jpg"/>
          <p:cNvPicPr>
            <a:picLocks noChangeAspect="1"/>
          </p:cNvPicPr>
          <p:nvPr/>
        </p:nvPicPr>
        <p:blipFill>
          <a:blip r:embed="rId4" cstate="print"/>
          <a:stretch>
            <a:fillRect/>
          </a:stretch>
        </p:blipFill>
        <p:spPr>
          <a:xfrm>
            <a:off x="10052050" y="0"/>
            <a:ext cx="9333984" cy="11309350"/>
          </a:xfrm>
          <a:prstGeom prst="rect">
            <a:avLst/>
          </a:prstGeom>
        </p:spPr>
      </p:pic>
      <p:sp>
        <p:nvSpPr>
          <p:cNvPr id="11" name="Rectangle 10">
            <a:extLst>
              <a:ext uri="{FF2B5EF4-FFF2-40B4-BE49-F238E27FC236}">
                <a16:creationId xmlns:a16="http://schemas.microsoft.com/office/drawing/2014/main" id="{6E61D8CA-99E5-467D-B376-F839D7C2F5BC}"/>
              </a:ext>
            </a:extLst>
          </p:cNvPr>
          <p:cNvSpPr/>
          <p:nvPr/>
        </p:nvSpPr>
        <p:spPr>
          <a:xfrm>
            <a:off x="831850" y="10593474"/>
            <a:ext cx="2440092" cy="461665"/>
          </a:xfrm>
          <a:prstGeom prst="rect">
            <a:avLst/>
          </a:prstGeom>
        </p:spPr>
        <p:txBody>
          <a:bodyPr wrap="none">
            <a:spAutoFit/>
          </a:bodyPr>
          <a:lstStyle/>
          <a:p>
            <a:pPr algn="l" rtl="0"/>
            <a:r>
              <a:rPr lang="en-US" sz="2400" b="1" dirty="0">
                <a:solidFill>
                  <a:srgbClr val="3F738D"/>
                </a:solidFill>
                <a:latin typeface="Century Gothic" panose="020B0502020202020204" pitchFamily="34" charset="0"/>
                <a:ea typeface="Fira Sans"/>
                <a:cs typeface="Fira Sans"/>
                <a:sym typeface="Fira Sans"/>
              </a:rPr>
              <a:t>WWW.TNFA.NET</a:t>
            </a:r>
            <a:endParaRPr lang="en-US" sz="2400" b="1" dirty="0">
              <a:solidFill>
                <a:srgbClr val="3F738D"/>
              </a:solidFill>
              <a:latin typeface="Century Gothic" panose="020B0502020202020204" pitchFamily="34" charset="0"/>
              <a:ea typeface="Poppins"/>
              <a:cs typeface="Poppins"/>
              <a:sym typeface="Poppins"/>
            </a:endParaRPr>
          </a:p>
        </p:txBody>
      </p:sp>
      <p:sp>
        <p:nvSpPr>
          <p:cNvPr id="10" name="TextBox 9"/>
          <p:cNvSpPr txBox="1"/>
          <p:nvPr/>
        </p:nvSpPr>
        <p:spPr>
          <a:xfrm>
            <a:off x="831850" y="320675"/>
            <a:ext cx="8610600" cy="2308324"/>
          </a:xfrm>
          <a:prstGeom prst="rect">
            <a:avLst/>
          </a:prstGeom>
          <a:noFill/>
        </p:spPr>
        <p:txBody>
          <a:bodyPr wrap="square" rtlCol="0">
            <a:spAutoFit/>
          </a:bodyPr>
          <a:lstStyle/>
          <a:p>
            <a:r>
              <a:rPr lang="en-US" sz="7200" b="1" dirty="0">
                <a:solidFill>
                  <a:srgbClr val="3F738D"/>
                </a:solidFill>
                <a:latin typeface="Century Gothic" panose="020B0502020202020204" pitchFamily="34" charset="0"/>
              </a:rPr>
              <a:t>MUTUAL FUNDS</a:t>
            </a:r>
          </a:p>
          <a:p>
            <a:r>
              <a:rPr lang="en-US" sz="7200" b="1" dirty="0">
                <a:solidFill>
                  <a:srgbClr val="3F738D"/>
                </a:solidFill>
                <a:latin typeface="Century Gothic" panose="020B0502020202020204" pitchFamily="34" charset="0"/>
              </a:rPr>
              <a:t>MADE SIMPLE</a:t>
            </a:r>
          </a:p>
        </p:txBody>
      </p:sp>
      <p:sp>
        <p:nvSpPr>
          <p:cNvPr id="18" name="TextBox 17">
            <a:extLst>
              <a:ext uri="{FF2B5EF4-FFF2-40B4-BE49-F238E27FC236}">
                <a16:creationId xmlns:a16="http://schemas.microsoft.com/office/drawing/2014/main" id="{D40EE691-29C5-4336-AD3C-CFB2264A67C4}"/>
              </a:ext>
            </a:extLst>
          </p:cNvPr>
          <p:cNvSpPr txBox="1"/>
          <p:nvPr/>
        </p:nvSpPr>
        <p:spPr>
          <a:xfrm>
            <a:off x="908050" y="3292475"/>
            <a:ext cx="9144000" cy="5484194"/>
          </a:xfrm>
          <a:prstGeom prst="rect">
            <a:avLst/>
          </a:prstGeom>
          <a:noFill/>
        </p:spPr>
        <p:txBody>
          <a:bodyPr wrap="square" rtlCol="0">
            <a:spAutoFit/>
          </a:bodyPr>
          <a:lstStyle/>
          <a:p>
            <a:pPr marL="457200" marR="0" lvl="0" indent="-457200">
              <a:lnSpc>
                <a:spcPct val="150000"/>
              </a:lnSpc>
              <a:spcBef>
                <a:spcPts val="0"/>
              </a:spcBef>
              <a:spcAft>
                <a:spcPts val="800"/>
              </a:spcAft>
              <a:buSzPct val="100000"/>
              <a:buFont typeface="Arial" panose="020B0604020202020204" pitchFamily="34" charset="0"/>
              <a:buChar char="•"/>
              <a:tabLst>
                <a:tab pos="457200" algn="l"/>
              </a:tabLst>
            </a:pPr>
            <a:r>
              <a:rPr lang="en-US" sz="3000" kern="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Professionally managed investment pools</a:t>
            </a:r>
            <a:endParaRPr lang="en-ID" sz="3000" kern="100" dirty="0">
              <a:solidFill>
                <a:schemeClr val="tx1"/>
              </a:solidFill>
              <a:effectLst/>
              <a:latin typeface="Century Gothic" panose="020B0502020202020204" pitchFamily="34" charset="0"/>
              <a:ea typeface="Aptos"/>
              <a:cs typeface="Times New Roman" panose="02020603050405020304" pitchFamily="18" charset="0"/>
            </a:endParaRPr>
          </a:p>
          <a:p>
            <a:pPr marL="457200" marR="0" lvl="0" indent="-457200">
              <a:lnSpc>
                <a:spcPct val="150000"/>
              </a:lnSpc>
              <a:spcBef>
                <a:spcPts val="0"/>
              </a:spcBef>
              <a:spcAft>
                <a:spcPts val="800"/>
              </a:spcAft>
              <a:buSzPct val="100000"/>
              <a:buFont typeface="Arial" panose="020B0604020202020204" pitchFamily="34" charset="0"/>
              <a:buChar char="•"/>
              <a:tabLst>
                <a:tab pos="457200" algn="l"/>
              </a:tabLst>
            </a:pPr>
            <a:r>
              <a:rPr lang="en-US" sz="3000" kern="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Offer diversification and convenience</a:t>
            </a:r>
            <a:endParaRPr lang="en-ID" sz="3000" kern="100" dirty="0">
              <a:solidFill>
                <a:schemeClr val="tx1"/>
              </a:solidFill>
              <a:effectLst/>
              <a:latin typeface="Century Gothic" panose="020B0502020202020204" pitchFamily="34" charset="0"/>
              <a:ea typeface="Aptos"/>
              <a:cs typeface="Times New Roman" panose="02020603050405020304" pitchFamily="18" charset="0"/>
            </a:endParaRPr>
          </a:p>
          <a:p>
            <a:pPr marL="457200" marR="0" lvl="0" indent="-457200">
              <a:lnSpc>
                <a:spcPct val="150000"/>
              </a:lnSpc>
              <a:spcBef>
                <a:spcPts val="0"/>
              </a:spcBef>
              <a:spcAft>
                <a:spcPts val="800"/>
              </a:spcAft>
              <a:buSzPct val="100000"/>
              <a:buFont typeface="Arial" panose="020B0604020202020204" pitchFamily="34" charset="0"/>
              <a:buChar char="•"/>
              <a:tabLst>
                <a:tab pos="457200" algn="l"/>
              </a:tabLst>
            </a:pPr>
            <a:r>
              <a:rPr lang="en-US" sz="3000" kern="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Types of funds:</a:t>
            </a:r>
            <a:endParaRPr lang="en-ID" sz="3000" kern="100" dirty="0">
              <a:solidFill>
                <a:schemeClr val="tx1"/>
              </a:solidFill>
              <a:effectLst/>
              <a:latin typeface="Century Gothic" panose="020B0502020202020204" pitchFamily="34" charset="0"/>
              <a:ea typeface="Aptos"/>
              <a:cs typeface="Times New Roman" panose="02020603050405020304" pitchFamily="18" charset="0"/>
            </a:endParaRPr>
          </a:p>
          <a:p>
            <a:pPr marL="914400" marR="0" lvl="1" indent="-457200">
              <a:lnSpc>
                <a:spcPct val="150000"/>
              </a:lnSpc>
              <a:spcBef>
                <a:spcPts val="0"/>
              </a:spcBef>
              <a:spcAft>
                <a:spcPts val="800"/>
              </a:spcAft>
              <a:buSzPct val="100000"/>
              <a:buFont typeface="Fira Sans" panose="020B0503050000020004" pitchFamily="34" charset="0"/>
              <a:buChar char="-"/>
              <a:tabLst>
                <a:tab pos="914400" algn="l"/>
              </a:tabLst>
            </a:pPr>
            <a:r>
              <a:rPr lang="en-US" sz="3000" b="1" kern="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Income funds</a:t>
            </a:r>
            <a:r>
              <a:rPr lang="en-US" sz="3000" kern="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 (bonds, dividends)</a:t>
            </a:r>
            <a:endParaRPr lang="en-ID" sz="3000" kern="100" dirty="0">
              <a:solidFill>
                <a:schemeClr val="tx1"/>
              </a:solidFill>
              <a:effectLst/>
              <a:latin typeface="Century Gothic" panose="020B0502020202020204" pitchFamily="34" charset="0"/>
              <a:ea typeface="Aptos"/>
              <a:cs typeface="Times New Roman" panose="02020603050405020304" pitchFamily="18" charset="0"/>
            </a:endParaRPr>
          </a:p>
          <a:p>
            <a:pPr marL="914400" marR="0" lvl="1" indent="-457200">
              <a:lnSpc>
                <a:spcPct val="150000"/>
              </a:lnSpc>
              <a:spcBef>
                <a:spcPts val="0"/>
              </a:spcBef>
              <a:spcAft>
                <a:spcPts val="800"/>
              </a:spcAft>
              <a:buSzPct val="100000"/>
              <a:buFont typeface="Fira Sans" panose="020B0503050000020004" pitchFamily="34" charset="0"/>
              <a:buChar char="-"/>
              <a:tabLst>
                <a:tab pos="914400" algn="l"/>
              </a:tabLst>
            </a:pPr>
            <a:r>
              <a:rPr lang="en-US" sz="3000" b="1" kern="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Growth funds</a:t>
            </a:r>
            <a:r>
              <a:rPr lang="en-US" sz="3000" kern="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 (stocks, appreciation)</a:t>
            </a:r>
            <a:endParaRPr lang="en-ID" sz="3000" kern="100" dirty="0">
              <a:solidFill>
                <a:schemeClr val="tx1"/>
              </a:solidFill>
              <a:effectLst/>
              <a:latin typeface="Century Gothic" panose="020B0502020202020204" pitchFamily="34" charset="0"/>
              <a:ea typeface="Aptos"/>
              <a:cs typeface="Times New Roman" panose="02020603050405020304" pitchFamily="18" charset="0"/>
            </a:endParaRPr>
          </a:p>
          <a:p>
            <a:pPr marL="914400" marR="0" lvl="1" indent="-457200">
              <a:lnSpc>
                <a:spcPct val="150000"/>
              </a:lnSpc>
              <a:spcBef>
                <a:spcPts val="0"/>
              </a:spcBef>
              <a:spcAft>
                <a:spcPts val="800"/>
              </a:spcAft>
              <a:buSzPct val="100000"/>
              <a:buFont typeface="Fira Sans" panose="020B0503050000020004" pitchFamily="34" charset="0"/>
              <a:buChar char="-"/>
              <a:tabLst>
                <a:tab pos="914400" algn="l"/>
              </a:tabLst>
            </a:pPr>
            <a:r>
              <a:rPr lang="en-US" sz="3000" b="1" kern="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Balanced funds</a:t>
            </a:r>
            <a:r>
              <a:rPr lang="en-US" sz="3000" kern="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 (mix of both)</a:t>
            </a:r>
            <a:endParaRPr lang="en-ID" sz="3000" kern="100" dirty="0">
              <a:solidFill>
                <a:schemeClr val="tx1"/>
              </a:solidFill>
              <a:effectLst/>
              <a:latin typeface="Century Gothic" panose="020B0502020202020204" pitchFamily="34" charset="0"/>
              <a:ea typeface="Aptos"/>
              <a:cs typeface="Times New Roman" panose="02020603050405020304" pitchFamily="18" charset="0"/>
            </a:endParaRPr>
          </a:p>
          <a:p>
            <a:pPr marL="457200" marR="0" lvl="0" indent="-457200">
              <a:lnSpc>
                <a:spcPct val="150000"/>
              </a:lnSpc>
              <a:spcBef>
                <a:spcPts val="0"/>
              </a:spcBef>
              <a:spcAft>
                <a:spcPts val="800"/>
              </a:spcAft>
              <a:buSzPct val="100000"/>
              <a:buFont typeface="Arial" panose="020B0604020202020204" pitchFamily="34" charset="0"/>
              <a:buChar char="•"/>
              <a:tabLst>
                <a:tab pos="457200" algn="l"/>
              </a:tabLst>
            </a:pPr>
            <a:r>
              <a:rPr lang="en-US" sz="3000" kern="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Available as open-end or closed-end funds</a:t>
            </a:r>
            <a:endParaRPr lang="en-ID" sz="3000" kern="100" dirty="0">
              <a:solidFill>
                <a:schemeClr val="tx1"/>
              </a:solidFill>
              <a:effectLst/>
              <a:latin typeface="Century Gothic" panose="020B0502020202020204" pitchFamily="34" charset="0"/>
              <a:ea typeface="Aptos"/>
              <a:cs typeface="Times New Roman" panose="02020603050405020304" pitchFamily="18" charset="0"/>
            </a:endParaRPr>
          </a:p>
        </p:txBody>
      </p:sp>
      <p:sp>
        <p:nvSpPr>
          <p:cNvPr id="24" name="Rectangle 23">
            <a:extLst>
              <a:ext uri="{FF2B5EF4-FFF2-40B4-BE49-F238E27FC236}">
                <a16:creationId xmlns:a16="http://schemas.microsoft.com/office/drawing/2014/main" id="{AA6A9557-7639-4D82-9C48-8A36B4FA8136}"/>
              </a:ext>
            </a:extLst>
          </p:cNvPr>
          <p:cNvSpPr/>
          <p:nvPr/>
        </p:nvSpPr>
        <p:spPr>
          <a:xfrm>
            <a:off x="908050" y="2759076"/>
            <a:ext cx="6172200" cy="76200"/>
          </a:xfrm>
          <a:prstGeom prst="rect">
            <a:avLst/>
          </a:prstGeom>
          <a:solidFill>
            <a:srgbClr val="B78B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Century Gothic" panose="020B0502020202020204" pitchFamily="34" charset="0"/>
            </a:endParaRPr>
          </a:p>
        </p:txBody>
      </p:sp>
      <p:pic>
        <p:nvPicPr>
          <p:cNvPr id="3" name="Picture 2">
            <a:extLst>
              <a:ext uri="{FF2B5EF4-FFF2-40B4-BE49-F238E27FC236}">
                <a16:creationId xmlns:a16="http://schemas.microsoft.com/office/drawing/2014/main" id="{B899B699-79E3-4675-96B7-711D696D4C1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488" t="26958" r="6265"/>
          <a:stretch/>
        </p:blipFill>
        <p:spPr>
          <a:xfrm>
            <a:off x="10533441" y="3781521"/>
            <a:ext cx="8510210" cy="7047538"/>
          </a:xfrm>
          <a:prstGeom prst="rect">
            <a:avLst/>
          </a:prstGeom>
        </p:spPr>
      </p:pic>
    </p:spTree>
    <p:extLst>
      <p:ext uri="{BB962C8B-B14F-4D97-AF65-F5344CB8AC3E}">
        <p14:creationId xmlns:p14="http://schemas.microsoft.com/office/powerpoint/2010/main" val="1919196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object 5"/>
          <p:cNvPicPr/>
          <p:nvPr/>
        </p:nvPicPr>
        <p:blipFill>
          <a:blip r:embed="rId4" cstate="print"/>
          <a:stretch>
            <a:fillRect/>
          </a:stretch>
        </p:blipFill>
        <p:spPr>
          <a:xfrm>
            <a:off x="0" y="0"/>
            <a:ext cx="11136737" cy="2708043"/>
          </a:xfrm>
          <a:prstGeom prst="rect">
            <a:avLst/>
          </a:prstGeom>
        </p:spPr>
      </p:pic>
      <p:sp>
        <p:nvSpPr>
          <p:cNvPr id="22" name="Rectangle 21"/>
          <p:cNvSpPr/>
          <p:nvPr/>
        </p:nvSpPr>
        <p:spPr>
          <a:xfrm>
            <a:off x="831850" y="10581906"/>
            <a:ext cx="2202847" cy="461665"/>
          </a:xfrm>
          <a:prstGeom prst="rect">
            <a:avLst/>
          </a:prstGeom>
        </p:spPr>
        <p:txBody>
          <a:bodyPr wrap="none">
            <a:spAutoFit/>
          </a:bodyPr>
          <a:lstStyle/>
          <a:p>
            <a:pPr algn="l" rtl="0"/>
            <a:r>
              <a:rPr lang="en-US" sz="2400" b="1" dirty="0">
                <a:solidFill>
                  <a:schemeClr val="bg1"/>
                </a:solidFill>
                <a:latin typeface="Triplex-ExtraBold" panose="020B0900000000000000" pitchFamily="34" charset="0"/>
                <a:ea typeface="Fira Sans"/>
                <a:cs typeface="Fira Sans"/>
                <a:sym typeface="Fira Sans"/>
              </a:rPr>
              <a:t>WWW.TNFA.NET</a:t>
            </a:r>
            <a:endParaRPr lang="en-US" sz="2400" b="1" dirty="0">
              <a:solidFill>
                <a:schemeClr val="bg1"/>
              </a:solidFill>
              <a:latin typeface="Triplex-ExtraBold" panose="020B0900000000000000" pitchFamily="34" charset="0"/>
              <a:ea typeface="Poppins"/>
              <a:cs typeface="Poppins"/>
              <a:sym typeface="Poppins"/>
            </a:endParaRPr>
          </a:p>
        </p:txBody>
      </p:sp>
      <p:sp>
        <p:nvSpPr>
          <p:cNvPr id="13" name="TextBox 12">
            <a:extLst>
              <a:ext uri="{FF2B5EF4-FFF2-40B4-BE49-F238E27FC236}">
                <a16:creationId xmlns:a16="http://schemas.microsoft.com/office/drawing/2014/main" id="{44BD6949-27E7-4B0C-9D80-77DDCFDBFE0C}"/>
              </a:ext>
            </a:extLst>
          </p:cNvPr>
          <p:cNvSpPr txBox="1"/>
          <p:nvPr/>
        </p:nvSpPr>
        <p:spPr>
          <a:xfrm>
            <a:off x="679450" y="3538615"/>
            <a:ext cx="13639800" cy="1323439"/>
          </a:xfrm>
          <a:prstGeom prst="rect">
            <a:avLst/>
          </a:prstGeom>
          <a:noFill/>
        </p:spPr>
        <p:txBody>
          <a:bodyPr wrap="square" rtlCol="0">
            <a:spAutoFit/>
          </a:bodyPr>
          <a:lstStyle/>
          <a:p>
            <a:r>
              <a:rPr lang="en-US" sz="8000" b="1" dirty="0">
                <a:solidFill>
                  <a:srgbClr val="3F738D"/>
                </a:solidFill>
                <a:latin typeface="Fira Sans" pitchFamily="34" charset="0"/>
              </a:rPr>
              <a:t>HOW MUTUAL FUNDS WORK</a:t>
            </a:r>
            <a:endParaRPr lang="en-US" sz="8000" dirty="0">
              <a:solidFill>
                <a:srgbClr val="3F738D"/>
              </a:solidFill>
              <a:latin typeface="Fira Sans" pitchFamily="34" charset="0"/>
            </a:endParaRPr>
          </a:p>
        </p:txBody>
      </p:sp>
      <p:cxnSp>
        <p:nvCxnSpPr>
          <p:cNvPr id="25" name="Straight Connector 24"/>
          <p:cNvCxnSpPr>
            <a:cxnSpLocks/>
          </p:cNvCxnSpPr>
          <p:nvPr/>
        </p:nvCxnSpPr>
        <p:spPr>
          <a:xfrm>
            <a:off x="831850" y="5349875"/>
            <a:ext cx="12725400" cy="0"/>
          </a:xfrm>
          <a:prstGeom prst="line">
            <a:avLst/>
          </a:prstGeom>
          <a:ln w="76200">
            <a:solidFill>
              <a:srgbClr val="B78B1E"/>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9EA4320-FDA9-494D-BFB2-9C2ED8209E83}"/>
              </a:ext>
            </a:extLst>
          </p:cNvPr>
          <p:cNvSpPr txBox="1"/>
          <p:nvPr/>
        </p:nvSpPr>
        <p:spPr>
          <a:xfrm>
            <a:off x="908050" y="6721475"/>
            <a:ext cx="11582400" cy="3098925"/>
          </a:xfrm>
          <a:prstGeom prst="rect">
            <a:avLst/>
          </a:prstGeom>
          <a:noFill/>
        </p:spPr>
        <p:txBody>
          <a:bodyPr wrap="square" rtlCol="0">
            <a:spAutoFit/>
          </a:bodyPr>
          <a:lstStyle/>
          <a:p>
            <a:pPr marL="457200" marR="0" lvl="0" indent="-457200">
              <a:lnSpc>
                <a:spcPct val="150000"/>
              </a:lnSpc>
              <a:spcBef>
                <a:spcPts val="0"/>
              </a:spcBef>
              <a:spcAft>
                <a:spcPts val="800"/>
              </a:spcAft>
              <a:buSzPct val="100000"/>
              <a:buFont typeface="Arial" panose="020B0604020202020204" pitchFamily="34" charset="0"/>
              <a:buChar char="•"/>
              <a:tabLst>
                <a:tab pos="457200" algn="l"/>
              </a:tabLst>
            </a:pPr>
            <a:r>
              <a:rPr lang="en-US" sz="3000" kern="0" dirty="0">
                <a:solidFill>
                  <a:schemeClr val="bg1"/>
                </a:solidFill>
                <a:effectLst/>
                <a:latin typeface="Fira Sans" panose="020B0503050000020004" pitchFamily="34" charset="0"/>
                <a:ea typeface="Times New Roman" panose="02020603050405020304" pitchFamily="18" charset="0"/>
                <a:cs typeface="Times New Roman" panose="02020603050405020304" pitchFamily="18" charset="0"/>
              </a:rPr>
              <a:t>Investors buy shares</a:t>
            </a:r>
            <a:endParaRPr lang="en-ID" sz="3000" kern="100" dirty="0">
              <a:solidFill>
                <a:schemeClr val="bg1"/>
              </a:solidFill>
              <a:effectLst/>
              <a:latin typeface="Fira Sans" panose="020B0503050000020004" pitchFamily="34" charset="0"/>
              <a:ea typeface="Aptos"/>
              <a:cs typeface="Times New Roman" panose="02020603050405020304" pitchFamily="18" charset="0"/>
            </a:endParaRPr>
          </a:p>
          <a:p>
            <a:pPr marL="457200" marR="0" lvl="0" indent="-457200">
              <a:lnSpc>
                <a:spcPct val="150000"/>
              </a:lnSpc>
              <a:spcBef>
                <a:spcPts val="0"/>
              </a:spcBef>
              <a:spcAft>
                <a:spcPts val="800"/>
              </a:spcAft>
              <a:buSzPct val="100000"/>
              <a:buFont typeface="Arial" panose="020B0604020202020204" pitchFamily="34" charset="0"/>
              <a:buChar char="•"/>
              <a:tabLst>
                <a:tab pos="457200" algn="l"/>
              </a:tabLst>
            </a:pPr>
            <a:r>
              <a:rPr lang="en-US" sz="3000" kern="0" dirty="0">
                <a:solidFill>
                  <a:schemeClr val="bg1"/>
                </a:solidFill>
                <a:effectLst/>
                <a:latin typeface="Fira Sans" panose="020B0503050000020004" pitchFamily="34" charset="0"/>
                <a:ea typeface="Times New Roman" panose="02020603050405020304" pitchFamily="18" charset="0"/>
                <a:cs typeface="Times New Roman" panose="02020603050405020304" pitchFamily="18" charset="0"/>
              </a:rPr>
              <a:t>Fund managers invest in a portfolio</a:t>
            </a:r>
            <a:endParaRPr lang="en-ID" sz="3000" kern="100" dirty="0">
              <a:solidFill>
                <a:schemeClr val="bg1"/>
              </a:solidFill>
              <a:effectLst/>
              <a:latin typeface="Fira Sans" panose="020B0503050000020004" pitchFamily="34" charset="0"/>
              <a:ea typeface="Aptos"/>
              <a:cs typeface="Times New Roman" panose="02020603050405020304" pitchFamily="18" charset="0"/>
            </a:endParaRPr>
          </a:p>
          <a:p>
            <a:pPr marL="457200" marR="0" lvl="0" indent="-457200">
              <a:lnSpc>
                <a:spcPct val="150000"/>
              </a:lnSpc>
              <a:spcBef>
                <a:spcPts val="0"/>
              </a:spcBef>
              <a:spcAft>
                <a:spcPts val="800"/>
              </a:spcAft>
              <a:buSzPct val="100000"/>
              <a:buFont typeface="Arial" panose="020B0604020202020204" pitchFamily="34" charset="0"/>
              <a:buChar char="•"/>
              <a:tabLst>
                <a:tab pos="457200" algn="l"/>
              </a:tabLst>
            </a:pPr>
            <a:r>
              <a:rPr lang="en-US" sz="3000" kern="0" dirty="0">
                <a:solidFill>
                  <a:schemeClr val="bg1"/>
                </a:solidFill>
                <a:effectLst/>
                <a:latin typeface="Fira Sans" panose="020B0503050000020004" pitchFamily="34" charset="0"/>
                <a:ea typeface="Times New Roman" panose="02020603050405020304" pitchFamily="18" charset="0"/>
                <a:cs typeface="Times New Roman" panose="02020603050405020304" pitchFamily="18" charset="0"/>
              </a:rPr>
              <a:t>Income and gains are passed to shareholders</a:t>
            </a:r>
            <a:endParaRPr lang="en-ID" sz="3000" kern="100" dirty="0">
              <a:solidFill>
                <a:schemeClr val="bg1"/>
              </a:solidFill>
              <a:effectLst/>
              <a:latin typeface="Fira Sans" panose="020B0503050000020004" pitchFamily="34" charset="0"/>
              <a:ea typeface="Aptos"/>
              <a:cs typeface="Times New Roman" panose="02020603050405020304" pitchFamily="18" charset="0"/>
            </a:endParaRPr>
          </a:p>
          <a:p>
            <a:pPr marL="457200" marR="0" lvl="0" indent="-457200">
              <a:lnSpc>
                <a:spcPct val="150000"/>
              </a:lnSpc>
              <a:spcBef>
                <a:spcPts val="0"/>
              </a:spcBef>
              <a:spcAft>
                <a:spcPts val="800"/>
              </a:spcAft>
              <a:buSzPct val="100000"/>
              <a:buFont typeface="Arial" panose="020B0604020202020204" pitchFamily="34" charset="0"/>
              <a:buChar char="•"/>
              <a:tabLst>
                <a:tab pos="457200" algn="l"/>
              </a:tabLst>
            </a:pPr>
            <a:r>
              <a:rPr lang="en-US" sz="3000" kern="0" dirty="0">
                <a:solidFill>
                  <a:schemeClr val="bg1"/>
                </a:solidFill>
                <a:effectLst/>
                <a:latin typeface="Fira Sans" panose="020B0503050000020004" pitchFamily="34" charset="0"/>
                <a:ea typeface="Times New Roman" panose="02020603050405020304" pitchFamily="18" charset="0"/>
                <a:cs typeface="Times New Roman" panose="02020603050405020304" pitchFamily="18" charset="0"/>
              </a:rPr>
              <a:t>Investors can buy or sell at the fund’s </a:t>
            </a:r>
            <a:r>
              <a:rPr lang="en-US" sz="3000" b="1" kern="0" dirty="0">
                <a:solidFill>
                  <a:schemeClr val="bg1"/>
                </a:solidFill>
                <a:effectLst/>
                <a:latin typeface="Fira Sans" panose="020B0503050000020004" pitchFamily="34" charset="0"/>
                <a:ea typeface="Times New Roman" panose="02020603050405020304" pitchFamily="18" charset="0"/>
                <a:cs typeface="Times New Roman" panose="02020603050405020304" pitchFamily="18" charset="0"/>
              </a:rPr>
              <a:t>Net Asset Value (NAV)</a:t>
            </a:r>
            <a:endParaRPr lang="en-ID" sz="3000" kern="100" dirty="0">
              <a:solidFill>
                <a:schemeClr val="bg1"/>
              </a:solidFill>
              <a:effectLst/>
              <a:latin typeface="Fira Sans" panose="020B0503050000020004" pitchFamily="34" charset="0"/>
              <a:ea typeface="Aptos"/>
              <a:cs typeface="Times New Roman" panose="02020603050405020304" pitchFamily="18" charset="0"/>
            </a:endParaRPr>
          </a:p>
        </p:txBody>
      </p:sp>
    </p:spTree>
    <p:extLst>
      <p:ext uri="{BB962C8B-B14F-4D97-AF65-F5344CB8AC3E}">
        <p14:creationId xmlns:p14="http://schemas.microsoft.com/office/powerpoint/2010/main" val="37232513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4915</TotalTime>
  <Words>1937</Words>
  <Application>Microsoft Office PowerPoint</Application>
  <PresentationFormat>Custom</PresentationFormat>
  <Paragraphs>158</Paragraphs>
  <Slides>14</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Century Gothic</vt:lpstr>
      <vt:lpstr>Fira Sans</vt:lpstr>
      <vt:lpstr>Triplex Serif OT Extrabold</vt:lpstr>
      <vt:lpstr>Triplex-ExtraBold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ANGGA ARI A</dc:creator>
  <cp:lastModifiedBy>Marissa Guerra</cp:lastModifiedBy>
  <cp:revision>108</cp:revision>
  <dcterms:created xsi:type="dcterms:W3CDTF">2025-07-14T16:11:36Z</dcterms:created>
  <dcterms:modified xsi:type="dcterms:W3CDTF">2025-12-16T19:05:48Z</dcterms:modified>
</cp:coreProperties>
</file>