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2"/>
    <p:sldId id="286" r:id="rId3"/>
    <p:sldId id="289" r:id="rId4"/>
    <p:sldId id="259" r:id="rId5"/>
    <p:sldId id="296" r:id="rId6"/>
    <p:sldId id="290" r:id="rId7"/>
    <p:sldId id="261" r:id="rId8"/>
    <p:sldId id="294" r:id="rId9"/>
    <p:sldId id="273" r:id="rId10"/>
    <p:sldId id="278" r:id="rId11"/>
    <p:sldId id="301" r:id="rId12"/>
    <p:sldId id="309" r:id="rId13"/>
    <p:sldId id="300" r:id="rId14"/>
    <p:sldId id="303" r:id="rId15"/>
    <p:sldId id="311" r:id="rId16"/>
    <p:sldId id="305" r:id="rId17"/>
    <p:sldId id="306" r:id="rId18"/>
    <p:sldId id="310" r:id="rId19"/>
    <p:sldId id="308" r:id="rId20"/>
    <p:sldId id="297" r:id="rId21"/>
    <p:sldId id="293" r:id="rId22"/>
    <p:sldId id="279" r:id="rId23"/>
    <p:sldId id="260" r:id="rId24"/>
    <p:sldId id="295" r:id="rId25"/>
    <p:sldId id="267" r:id="rId26"/>
    <p:sldId id="265" r:id="rId27"/>
    <p:sldId id="282" r:id="rId28"/>
    <p:sldId id="283" r:id="rId29"/>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738D"/>
    <a:srgbClr val="B78B1E"/>
    <a:srgbClr val="D8E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893" autoAdjust="0"/>
  </p:normalViewPr>
  <p:slideViewPr>
    <p:cSldViewPr>
      <p:cViewPr>
        <p:scale>
          <a:sx n="40" d="100"/>
          <a:sy n="40" d="100"/>
        </p:scale>
        <p:origin x="2292" y="47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C11F71-DDFA-4C58-A3B7-127D9C571054}" type="doc">
      <dgm:prSet loTypeId="urn:microsoft.com/office/officeart/2005/8/layout/process2" loCatId="process" qsTypeId="urn:microsoft.com/office/officeart/2005/8/quickstyle/simple1" qsCatId="simple" csTypeId="urn:microsoft.com/office/officeart/2005/8/colors/accent1_2" csCatId="accent1" phldr="1"/>
      <dgm:spPr/>
    </dgm:pt>
    <dgm:pt modelId="{10985890-84CB-4D6C-BBF7-3250204CF7A1}">
      <dgm:prSet phldrT="[Text]"/>
      <dgm:spPr>
        <a:solidFill>
          <a:srgbClr val="D8E1E7"/>
        </a:solidFill>
        <a:ln>
          <a:noFill/>
        </a:ln>
      </dgm:spPr>
      <dgm:t>
        <a:bodyPr/>
        <a:lstStyle/>
        <a:p>
          <a:pPr>
            <a:buSzPct val="100000"/>
          </a:pPr>
          <a:r>
            <a:rPr lang="en-ID" b="1" dirty="0">
              <a:solidFill>
                <a:srgbClr val="3F738D"/>
              </a:solidFill>
              <a:latin typeface="Fira Sans" panose="020B0503050000020004" pitchFamily="34" charset="0"/>
              <a:ea typeface="Aptos"/>
              <a:cs typeface="Times New Roman" panose="02020603050405020304" pitchFamily="18" charset="0"/>
            </a:rPr>
            <a:t>Financial Insight</a:t>
          </a:r>
          <a:endParaRPr lang="en-ID" dirty="0">
            <a:solidFill>
              <a:srgbClr val="3F738D"/>
            </a:solidFill>
          </a:endParaRPr>
        </a:p>
      </dgm:t>
    </dgm:pt>
    <dgm:pt modelId="{CE9E6398-051B-4187-B91B-9ECAEC820B05}" type="parTrans" cxnId="{73711F41-CF03-463F-8A09-D1026FF41EA3}">
      <dgm:prSet/>
      <dgm:spPr/>
      <dgm:t>
        <a:bodyPr/>
        <a:lstStyle/>
        <a:p>
          <a:endParaRPr lang="en-ID"/>
        </a:p>
      </dgm:t>
    </dgm:pt>
    <dgm:pt modelId="{75D55AB8-23E7-4BA4-9BD6-3971E91005BE}" type="sibTrans" cxnId="{73711F41-CF03-463F-8A09-D1026FF41EA3}">
      <dgm:prSet/>
      <dgm:spPr>
        <a:solidFill>
          <a:srgbClr val="D8E1E7"/>
        </a:solidFill>
        <a:ln>
          <a:noFill/>
        </a:ln>
      </dgm:spPr>
      <dgm:t>
        <a:bodyPr/>
        <a:lstStyle/>
        <a:p>
          <a:endParaRPr lang="en-ID"/>
        </a:p>
      </dgm:t>
    </dgm:pt>
    <dgm:pt modelId="{53F25413-2DD6-4CAA-9B55-C5F54642DEEB}">
      <dgm:prSet/>
      <dgm:spPr>
        <a:solidFill>
          <a:srgbClr val="D8E1E7"/>
        </a:solidFill>
        <a:ln>
          <a:noFill/>
        </a:ln>
      </dgm:spPr>
      <dgm:t>
        <a:bodyPr/>
        <a:lstStyle/>
        <a:p>
          <a:r>
            <a:rPr lang="en-ID" b="1" dirty="0">
              <a:solidFill>
                <a:srgbClr val="3F738D"/>
              </a:solidFill>
              <a:latin typeface="Fira Sans" panose="020B0503050000020004" pitchFamily="34" charset="0"/>
              <a:ea typeface="Aptos"/>
              <a:cs typeface="Times New Roman" panose="02020603050405020304" pitchFamily="18" charset="0"/>
            </a:rPr>
            <a:t>Strategic Decision</a:t>
          </a:r>
        </a:p>
      </dgm:t>
    </dgm:pt>
    <dgm:pt modelId="{7B48CB06-671C-4DED-B684-945F9753B447}" type="parTrans" cxnId="{DA15FAAE-E20B-4F2E-9DA5-F17963B30F9C}">
      <dgm:prSet/>
      <dgm:spPr/>
      <dgm:t>
        <a:bodyPr/>
        <a:lstStyle/>
        <a:p>
          <a:endParaRPr lang="en-ID"/>
        </a:p>
      </dgm:t>
    </dgm:pt>
    <dgm:pt modelId="{CB2EAE99-9D8A-48B0-9075-490000848C0D}" type="sibTrans" cxnId="{DA15FAAE-E20B-4F2E-9DA5-F17963B30F9C}">
      <dgm:prSet/>
      <dgm:spPr>
        <a:solidFill>
          <a:srgbClr val="D8E1E7"/>
        </a:solidFill>
        <a:ln>
          <a:noFill/>
        </a:ln>
      </dgm:spPr>
      <dgm:t>
        <a:bodyPr/>
        <a:lstStyle/>
        <a:p>
          <a:endParaRPr lang="en-ID"/>
        </a:p>
      </dgm:t>
    </dgm:pt>
    <dgm:pt modelId="{D37F79A9-9B24-458B-A457-30535D06EE04}">
      <dgm:prSet/>
      <dgm:spPr>
        <a:solidFill>
          <a:srgbClr val="D8E1E7"/>
        </a:solidFill>
        <a:ln>
          <a:noFill/>
        </a:ln>
      </dgm:spPr>
      <dgm:t>
        <a:bodyPr/>
        <a:lstStyle/>
        <a:p>
          <a:r>
            <a:rPr lang="en-ID" b="1" dirty="0">
              <a:solidFill>
                <a:srgbClr val="3F738D"/>
              </a:solidFill>
              <a:latin typeface="Fira Sans" panose="020B0503050000020004" pitchFamily="34" charset="0"/>
              <a:ea typeface="Aptos"/>
              <a:cs typeface="Times New Roman" panose="02020603050405020304" pitchFamily="18" charset="0"/>
            </a:rPr>
            <a:t>Measurable Outcome</a:t>
          </a:r>
          <a:endParaRPr lang="en-ID" b="1" dirty="0">
            <a:solidFill>
              <a:srgbClr val="3F738D"/>
            </a:solidFill>
            <a:effectLst/>
            <a:latin typeface="Fira Sans" panose="020B0503050000020004" pitchFamily="34" charset="0"/>
            <a:ea typeface="Aptos"/>
            <a:cs typeface="Times New Roman" panose="02020603050405020304" pitchFamily="18" charset="0"/>
          </a:endParaRPr>
        </a:p>
      </dgm:t>
    </dgm:pt>
    <dgm:pt modelId="{27DA2917-E731-4032-A4F2-B44B2C718189}" type="parTrans" cxnId="{CC207643-1F70-45B0-A770-84E69F65BA30}">
      <dgm:prSet/>
      <dgm:spPr/>
      <dgm:t>
        <a:bodyPr/>
        <a:lstStyle/>
        <a:p>
          <a:endParaRPr lang="en-ID"/>
        </a:p>
      </dgm:t>
    </dgm:pt>
    <dgm:pt modelId="{E22ED799-50A0-477C-B3AD-EF2AA1CC18E3}" type="sibTrans" cxnId="{CC207643-1F70-45B0-A770-84E69F65BA30}">
      <dgm:prSet/>
      <dgm:spPr/>
      <dgm:t>
        <a:bodyPr/>
        <a:lstStyle/>
        <a:p>
          <a:endParaRPr lang="en-ID"/>
        </a:p>
      </dgm:t>
    </dgm:pt>
    <dgm:pt modelId="{EB00650D-3304-457F-B853-5A321BD83EF9}" type="pres">
      <dgm:prSet presAssocID="{5BC11F71-DDFA-4C58-A3B7-127D9C571054}" presName="linearFlow" presStyleCnt="0">
        <dgm:presLayoutVars>
          <dgm:resizeHandles val="exact"/>
        </dgm:presLayoutVars>
      </dgm:prSet>
      <dgm:spPr/>
    </dgm:pt>
    <dgm:pt modelId="{CAEA1C1E-6DC0-482B-ABFE-64B600324B92}" type="pres">
      <dgm:prSet presAssocID="{10985890-84CB-4D6C-BBF7-3250204CF7A1}" presName="node" presStyleLbl="node1" presStyleIdx="0" presStyleCnt="3">
        <dgm:presLayoutVars>
          <dgm:bulletEnabled val="1"/>
        </dgm:presLayoutVars>
      </dgm:prSet>
      <dgm:spPr/>
    </dgm:pt>
    <dgm:pt modelId="{810F5BF2-91CC-4762-B6F5-A7B188954440}" type="pres">
      <dgm:prSet presAssocID="{75D55AB8-23E7-4BA4-9BD6-3971E91005BE}" presName="sibTrans" presStyleLbl="sibTrans2D1" presStyleIdx="0" presStyleCnt="2"/>
      <dgm:spPr/>
    </dgm:pt>
    <dgm:pt modelId="{D8D0F095-C242-40BF-81D4-EF8F627F498C}" type="pres">
      <dgm:prSet presAssocID="{75D55AB8-23E7-4BA4-9BD6-3971E91005BE}" presName="connectorText" presStyleLbl="sibTrans2D1" presStyleIdx="0" presStyleCnt="2"/>
      <dgm:spPr/>
    </dgm:pt>
    <dgm:pt modelId="{73FD74C1-8A45-4C11-AFF7-659ECB51FB88}" type="pres">
      <dgm:prSet presAssocID="{53F25413-2DD6-4CAA-9B55-C5F54642DEEB}" presName="node" presStyleLbl="node1" presStyleIdx="1" presStyleCnt="3">
        <dgm:presLayoutVars>
          <dgm:bulletEnabled val="1"/>
        </dgm:presLayoutVars>
      </dgm:prSet>
      <dgm:spPr/>
    </dgm:pt>
    <dgm:pt modelId="{11244452-18BC-4CCF-BFA6-8E23978C8B67}" type="pres">
      <dgm:prSet presAssocID="{CB2EAE99-9D8A-48B0-9075-490000848C0D}" presName="sibTrans" presStyleLbl="sibTrans2D1" presStyleIdx="1" presStyleCnt="2"/>
      <dgm:spPr/>
    </dgm:pt>
    <dgm:pt modelId="{3751C892-5760-40C3-B0F2-FB3E095096F0}" type="pres">
      <dgm:prSet presAssocID="{CB2EAE99-9D8A-48B0-9075-490000848C0D}" presName="connectorText" presStyleLbl="sibTrans2D1" presStyleIdx="1" presStyleCnt="2"/>
      <dgm:spPr/>
    </dgm:pt>
    <dgm:pt modelId="{EE7E5A87-A008-4138-86C4-1D52025D7D3B}" type="pres">
      <dgm:prSet presAssocID="{D37F79A9-9B24-458B-A457-30535D06EE04}" presName="node" presStyleLbl="node1" presStyleIdx="2" presStyleCnt="3">
        <dgm:presLayoutVars>
          <dgm:bulletEnabled val="1"/>
        </dgm:presLayoutVars>
      </dgm:prSet>
      <dgm:spPr/>
    </dgm:pt>
  </dgm:ptLst>
  <dgm:cxnLst>
    <dgm:cxn modelId="{20342409-4514-458E-95B3-5E38B7816378}" type="presOf" srcId="{CB2EAE99-9D8A-48B0-9075-490000848C0D}" destId="{3751C892-5760-40C3-B0F2-FB3E095096F0}" srcOrd="1" destOrd="0" presId="urn:microsoft.com/office/officeart/2005/8/layout/process2"/>
    <dgm:cxn modelId="{B38D8915-5399-4DEF-9621-96EF209B228B}" type="presOf" srcId="{5BC11F71-DDFA-4C58-A3B7-127D9C571054}" destId="{EB00650D-3304-457F-B853-5A321BD83EF9}" srcOrd="0" destOrd="0" presId="urn:microsoft.com/office/officeart/2005/8/layout/process2"/>
    <dgm:cxn modelId="{3D20E117-717E-4BBD-A9B1-13BAAD4F6D93}" type="presOf" srcId="{75D55AB8-23E7-4BA4-9BD6-3971E91005BE}" destId="{810F5BF2-91CC-4762-B6F5-A7B188954440}" srcOrd="0" destOrd="0" presId="urn:microsoft.com/office/officeart/2005/8/layout/process2"/>
    <dgm:cxn modelId="{03EA852B-4FD9-4F70-937D-DB802AA7325A}" type="presOf" srcId="{CB2EAE99-9D8A-48B0-9075-490000848C0D}" destId="{11244452-18BC-4CCF-BFA6-8E23978C8B67}" srcOrd="0" destOrd="0" presId="urn:microsoft.com/office/officeart/2005/8/layout/process2"/>
    <dgm:cxn modelId="{73711F41-CF03-463F-8A09-D1026FF41EA3}" srcId="{5BC11F71-DDFA-4C58-A3B7-127D9C571054}" destId="{10985890-84CB-4D6C-BBF7-3250204CF7A1}" srcOrd="0" destOrd="0" parTransId="{CE9E6398-051B-4187-B91B-9ECAEC820B05}" sibTransId="{75D55AB8-23E7-4BA4-9BD6-3971E91005BE}"/>
    <dgm:cxn modelId="{CC207643-1F70-45B0-A770-84E69F65BA30}" srcId="{5BC11F71-DDFA-4C58-A3B7-127D9C571054}" destId="{D37F79A9-9B24-458B-A457-30535D06EE04}" srcOrd="2" destOrd="0" parTransId="{27DA2917-E731-4032-A4F2-B44B2C718189}" sibTransId="{E22ED799-50A0-477C-B3AD-EF2AA1CC18E3}"/>
    <dgm:cxn modelId="{A446294E-5C18-4BB8-B649-40C86DE10A54}" type="presOf" srcId="{75D55AB8-23E7-4BA4-9BD6-3971E91005BE}" destId="{D8D0F095-C242-40BF-81D4-EF8F627F498C}" srcOrd="1" destOrd="0" presId="urn:microsoft.com/office/officeart/2005/8/layout/process2"/>
    <dgm:cxn modelId="{23E28B4F-170F-48D3-B24F-B9174732C294}" type="presOf" srcId="{10985890-84CB-4D6C-BBF7-3250204CF7A1}" destId="{CAEA1C1E-6DC0-482B-ABFE-64B600324B92}" srcOrd="0" destOrd="0" presId="urn:microsoft.com/office/officeart/2005/8/layout/process2"/>
    <dgm:cxn modelId="{DA15FAAE-E20B-4F2E-9DA5-F17963B30F9C}" srcId="{5BC11F71-DDFA-4C58-A3B7-127D9C571054}" destId="{53F25413-2DD6-4CAA-9B55-C5F54642DEEB}" srcOrd="1" destOrd="0" parTransId="{7B48CB06-671C-4DED-B684-945F9753B447}" sibTransId="{CB2EAE99-9D8A-48B0-9075-490000848C0D}"/>
    <dgm:cxn modelId="{F0857EC0-4A67-4EA6-A1C6-BE2E85C49B59}" type="presOf" srcId="{53F25413-2DD6-4CAA-9B55-C5F54642DEEB}" destId="{73FD74C1-8A45-4C11-AFF7-659ECB51FB88}" srcOrd="0" destOrd="0" presId="urn:microsoft.com/office/officeart/2005/8/layout/process2"/>
    <dgm:cxn modelId="{80DC46E5-E280-4C03-89B2-B3719C57C1EC}" type="presOf" srcId="{D37F79A9-9B24-458B-A457-30535D06EE04}" destId="{EE7E5A87-A008-4138-86C4-1D52025D7D3B}" srcOrd="0" destOrd="0" presId="urn:microsoft.com/office/officeart/2005/8/layout/process2"/>
    <dgm:cxn modelId="{F323B41F-3CBB-4DE2-8476-20F301421159}" type="presParOf" srcId="{EB00650D-3304-457F-B853-5A321BD83EF9}" destId="{CAEA1C1E-6DC0-482B-ABFE-64B600324B92}" srcOrd="0" destOrd="0" presId="urn:microsoft.com/office/officeart/2005/8/layout/process2"/>
    <dgm:cxn modelId="{C905F241-2B6B-49E0-BA50-70B6FCBC4BD9}" type="presParOf" srcId="{EB00650D-3304-457F-B853-5A321BD83EF9}" destId="{810F5BF2-91CC-4762-B6F5-A7B188954440}" srcOrd="1" destOrd="0" presId="urn:microsoft.com/office/officeart/2005/8/layout/process2"/>
    <dgm:cxn modelId="{480950AE-8525-4E06-9B8F-60F70805198C}" type="presParOf" srcId="{810F5BF2-91CC-4762-B6F5-A7B188954440}" destId="{D8D0F095-C242-40BF-81D4-EF8F627F498C}" srcOrd="0" destOrd="0" presId="urn:microsoft.com/office/officeart/2005/8/layout/process2"/>
    <dgm:cxn modelId="{533B94E9-4985-4A69-9C12-4D974A6A0A2F}" type="presParOf" srcId="{EB00650D-3304-457F-B853-5A321BD83EF9}" destId="{73FD74C1-8A45-4C11-AFF7-659ECB51FB88}" srcOrd="2" destOrd="0" presId="urn:microsoft.com/office/officeart/2005/8/layout/process2"/>
    <dgm:cxn modelId="{02042C1C-9226-4278-9647-854C2DCB92C7}" type="presParOf" srcId="{EB00650D-3304-457F-B853-5A321BD83EF9}" destId="{11244452-18BC-4CCF-BFA6-8E23978C8B67}" srcOrd="3" destOrd="0" presId="urn:microsoft.com/office/officeart/2005/8/layout/process2"/>
    <dgm:cxn modelId="{8DD8AE13-4393-45D7-BB90-0297D5E3A961}" type="presParOf" srcId="{11244452-18BC-4CCF-BFA6-8E23978C8B67}" destId="{3751C892-5760-40C3-B0F2-FB3E095096F0}" srcOrd="0" destOrd="0" presId="urn:microsoft.com/office/officeart/2005/8/layout/process2"/>
    <dgm:cxn modelId="{9279FB83-DFC9-4AF1-B0BB-F712C89D8709}" type="presParOf" srcId="{EB00650D-3304-457F-B853-5A321BD83EF9}" destId="{EE7E5A87-A008-4138-86C4-1D52025D7D3B}"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A5B32F-D3F3-4EAA-96FC-5BD7A306E29D}"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ID"/>
        </a:p>
      </dgm:t>
    </dgm:pt>
    <dgm:pt modelId="{BEB9AD5D-5ECF-4F4A-AF68-2455BFE4280F}">
      <dgm:prSet phldrT="[Text]"/>
      <dgm:spPr>
        <a:solidFill>
          <a:srgbClr val="3F738D"/>
        </a:solidFill>
        <a:ln>
          <a:noFill/>
        </a:ln>
      </dgm:spPr>
      <dgm:t>
        <a:bodyPr/>
        <a:lstStyle/>
        <a:p>
          <a:r>
            <a:rPr lang="en-US" b="1" dirty="0">
              <a:solidFill>
                <a:schemeClr val="bg1"/>
              </a:solidFill>
              <a:latin typeface="Fira Sans" panose="020B0503050000020004" pitchFamily="34" charset="0"/>
            </a:rPr>
            <a:t>Margin compression</a:t>
          </a:r>
          <a:endParaRPr lang="en-ID" dirty="0">
            <a:solidFill>
              <a:schemeClr val="bg1"/>
            </a:solidFill>
          </a:endParaRPr>
        </a:p>
      </dgm:t>
    </dgm:pt>
    <dgm:pt modelId="{6D20D520-706D-40FB-8D20-4BF152A37539}" type="parTrans" cxnId="{15B84080-66EE-423D-9CEE-C1310D59071A}">
      <dgm:prSet/>
      <dgm:spPr/>
      <dgm:t>
        <a:bodyPr/>
        <a:lstStyle/>
        <a:p>
          <a:endParaRPr lang="en-ID" dirty="0"/>
        </a:p>
      </dgm:t>
    </dgm:pt>
    <dgm:pt modelId="{7B3A50B5-9188-4B11-9305-8E346DB83308}" type="sibTrans" cxnId="{15B84080-66EE-423D-9CEE-C1310D59071A}">
      <dgm:prSet/>
      <dgm:spPr>
        <a:ln w="57150">
          <a:solidFill>
            <a:srgbClr val="3F738D"/>
          </a:solidFill>
        </a:ln>
      </dgm:spPr>
      <dgm:t>
        <a:bodyPr/>
        <a:lstStyle/>
        <a:p>
          <a:endParaRPr lang="en-ID" dirty="0"/>
        </a:p>
      </dgm:t>
    </dgm:pt>
    <dgm:pt modelId="{355A6DA7-8956-4483-BD4A-F242FEB512C6}">
      <dgm:prSet/>
      <dgm:spPr>
        <a:solidFill>
          <a:srgbClr val="3F738D"/>
        </a:solidFill>
        <a:ln>
          <a:noFill/>
        </a:ln>
      </dgm:spPr>
      <dgm:t>
        <a:bodyPr/>
        <a:lstStyle/>
        <a:p>
          <a:r>
            <a:rPr lang="en-US" b="1" dirty="0">
              <a:solidFill>
                <a:schemeClr val="bg1"/>
              </a:solidFill>
              <a:latin typeface="Fira Sans" panose="020B0503050000020004" pitchFamily="34" charset="0"/>
            </a:rPr>
            <a:t>Pricing adjustment</a:t>
          </a:r>
        </a:p>
      </dgm:t>
    </dgm:pt>
    <dgm:pt modelId="{B43756D6-4AE1-4BAA-91FD-098FED159C1B}" type="parTrans" cxnId="{C423608F-3A4F-4DA7-9F9E-07760F44359D}">
      <dgm:prSet/>
      <dgm:spPr/>
      <dgm:t>
        <a:bodyPr/>
        <a:lstStyle/>
        <a:p>
          <a:endParaRPr lang="en-ID" dirty="0"/>
        </a:p>
      </dgm:t>
    </dgm:pt>
    <dgm:pt modelId="{FDF8CAD8-D880-4E15-97D6-90AC6F325BE3}" type="sibTrans" cxnId="{C423608F-3A4F-4DA7-9F9E-07760F44359D}">
      <dgm:prSet/>
      <dgm:spPr>
        <a:ln w="57150">
          <a:solidFill>
            <a:srgbClr val="3F738D"/>
          </a:solidFill>
        </a:ln>
      </dgm:spPr>
      <dgm:t>
        <a:bodyPr/>
        <a:lstStyle/>
        <a:p>
          <a:endParaRPr lang="en-ID" dirty="0"/>
        </a:p>
      </dgm:t>
    </dgm:pt>
    <dgm:pt modelId="{D349734E-AB4F-4790-B125-B343820FED42}">
      <dgm:prSet/>
      <dgm:spPr>
        <a:solidFill>
          <a:srgbClr val="3F738D"/>
        </a:solidFill>
        <a:ln>
          <a:noFill/>
        </a:ln>
      </dgm:spPr>
      <dgm:t>
        <a:bodyPr/>
        <a:lstStyle/>
        <a:p>
          <a:r>
            <a:rPr lang="en-US" b="1" dirty="0">
              <a:solidFill>
                <a:schemeClr val="bg1"/>
              </a:solidFill>
              <a:latin typeface="Fira Sans" panose="020B0503050000020004" pitchFamily="34" charset="0"/>
            </a:rPr>
            <a:t>Improved operating margin</a:t>
          </a:r>
        </a:p>
      </dgm:t>
    </dgm:pt>
    <dgm:pt modelId="{ACB25089-DE1D-42AD-B8DB-C3441FE23124}" type="parTrans" cxnId="{79DFED62-1E46-48F0-B1E4-760D250268A5}">
      <dgm:prSet/>
      <dgm:spPr/>
      <dgm:t>
        <a:bodyPr/>
        <a:lstStyle/>
        <a:p>
          <a:endParaRPr lang="en-ID" dirty="0"/>
        </a:p>
      </dgm:t>
    </dgm:pt>
    <dgm:pt modelId="{9861A3B1-55C2-472F-90C6-DE6B56328E57}" type="sibTrans" cxnId="{79DFED62-1E46-48F0-B1E4-760D250268A5}">
      <dgm:prSet/>
      <dgm:spPr>
        <a:ln w="57150">
          <a:solidFill>
            <a:srgbClr val="3F738D"/>
          </a:solidFill>
        </a:ln>
      </dgm:spPr>
      <dgm:t>
        <a:bodyPr/>
        <a:lstStyle/>
        <a:p>
          <a:endParaRPr lang="en-ID" dirty="0"/>
        </a:p>
      </dgm:t>
    </dgm:pt>
    <dgm:pt modelId="{82E3595B-158B-44D5-9A6C-E6397CC669DC}">
      <dgm:prSet/>
      <dgm:spPr>
        <a:solidFill>
          <a:srgbClr val="3F738D"/>
        </a:solidFill>
        <a:ln>
          <a:noFill/>
        </a:ln>
      </dgm:spPr>
      <dgm:t>
        <a:bodyPr/>
        <a:lstStyle/>
        <a:p>
          <a:r>
            <a:rPr lang="en-US" b="1" dirty="0">
              <a:solidFill>
                <a:schemeClr val="bg1"/>
              </a:solidFill>
              <a:latin typeface="Fira Sans" panose="020B0503050000020004" pitchFamily="34" charset="0"/>
            </a:rPr>
            <a:t>Cash flow forecasting</a:t>
          </a:r>
        </a:p>
      </dgm:t>
    </dgm:pt>
    <dgm:pt modelId="{E829116D-1237-4DC2-ABC6-280044D2FCE6}" type="parTrans" cxnId="{86CD93D3-5D53-4450-8473-5BF8BC51220A}">
      <dgm:prSet/>
      <dgm:spPr/>
      <dgm:t>
        <a:bodyPr/>
        <a:lstStyle/>
        <a:p>
          <a:endParaRPr lang="en-ID" dirty="0"/>
        </a:p>
      </dgm:t>
    </dgm:pt>
    <dgm:pt modelId="{FCB26C83-6FBD-4C14-8740-32ABDFEA9979}" type="sibTrans" cxnId="{86CD93D3-5D53-4450-8473-5BF8BC51220A}">
      <dgm:prSet/>
      <dgm:spPr>
        <a:ln w="57150">
          <a:solidFill>
            <a:srgbClr val="3F738D"/>
          </a:solidFill>
        </a:ln>
      </dgm:spPr>
      <dgm:t>
        <a:bodyPr/>
        <a:lstStyle/>
        <a:p>
          <a:endParaRPr lang="en-ID" dirty="0"/>
        </a:p>
      </dgm:t>
    </dgm:pt>
    <dgm:pt modelId="{C47A171E-5E8B-443F-AAC7-7D21D792D312}">
      <dgm:prSet/>
      <dgm:spPr>
        <a:solidFill>
          <a:srgbClr val="3F738D"/>
        </a:solidFill>
        <a:ln>
          <a:noFill/>
        </a:ln>
      </dgm:spPr>
      <dgm:t>
        <a:bodyPr/>
        <a:lstStyle/>
        <a:p>
          <a:r>
            <a:rPr lang="en-US" b="1" dirty="0">
              <a:solidFill>
                <a:schemeClr val="bg1"/>
              </a:solidFill>
              <a:latin typeface="Fira Sans" panose="020B0503050000020004" pitchFamily="34" charset="0"/>
            </a:rPr>
            <a:t>Delayed expansion</a:t>
          </a:r>
        </a:p>
      </dgm:t>
    </dgm:pt>
    <dgm:pt modelId="{703518FF-046A-4DD3-B882-61888A1298C3}" type="parTrans" cxnId="{0865ABCA-DBC6-4B08-93EF-B9C40A08E061}">
      <dgm:prSet/>
      <dgm:spPr/>
      <dgm:t>
        <a:bodyPr/>
        <a:lstStyle/>
        <a:p>
          <a:endParaRPr lang="en-ID" dirty="0"/>
        </a:p>
      </dgm:t>
    </dgm:pt>
    <dgm:pt modelId="{8CA15162-1721-45FB-859C-50404A2AC0E4}" type="sibTrans" cxnId="{0865ABCA-DBC6-4B08-93EF-B9C40A08E061}">
      <dgm:prSet/>
      <dgm:spPr>
        <a:ln w="57150">
          <a:solidFill>
            <a:srgbClr val="3F738D"/>
          </a:solidFill>
        </a:ln>
      </dgm:spPr>
      <dgm:t>
        <a:bodyPr/>
        <a:lstStyle/>
        <a:p>
          <a:endParaRPr lang="en-ID" dirty="0"/>
        </a:p>
      </dgm:t>
    </dgm:pt>
    <dgm:pt modelId="{7753250A-E334-473F-A30E-B7A80556C5FB}">
      <dgm:prSet/>
      <dgm:spPr>
        <a:solidFill>
          <a:srgbClr val="3F738D"/>
        </a:solidFill>
        <a:ln>
          <a:noFill/>
        </a:ln>
      </dgm:spPr>
      <dgm:t>
        <a:bodyPr/>
        <a:lstStyle/>
        <a:p>
          <a:r>
            <a:rPr lang="en-US" b="1" dirty="0">
              <a:solidFill>
                <a:schemeClr val="bg1"/>
              </a:solidFill>
              <a:latin typeface="Fira Sans" panose="020B0503050000020004" pitchFamily="34" charset="0"/>
            </a:rPr>
            <a:t>Preserved liquidity</a:t>
          </a:r>
        </a:p>
      </dgm:t>
    </dgm:pt>
    <dgm:pt modelId="{C9B28846-7BE0-4C01-8A08-FD2DD3E5196C}" type="parTrans" cxnId="{823EE306-60E1-4515-9B9D-2A77C8D9B679}">
      <dgm:prSet/>
      <dgm:spPr/>
      <dgm:t>
        <a:bodyPr/>
        <a:lstStyle/>
        <a:p>
          <a:endParaRPr lang="en-ID" dirty="0"/>
        </a:p>
      </dgm:t>
    </dgm:pt>
    <dgm:pt modelId="{085A2CE4-36C3-4853-8B45-2D5B3623E6E8}" type="sibTrans" cxnId="{823EE306-60E1-4515-9B9D-2A77C8D9B679}">
      <dgm:prSet/>
      <dgm:spPr>
        <a:ln w="57150">
          <a:solidFill>
            <a:srgbClr val="3F738D"/>
          </a:solidFill>
        </a:ln>
      </dgm:spPr>
      <dgm:t>
        <a:bodyPr/>
        <a:lstStyle/>
        <a:p>
          <a:endParaRPr lang="en-ID" dirty="0"/>
        </a:p>
      </dgm:t>
    </dgm:pt>
    <dgm:pt modelId="{A84A9639-2EA8-413B-B7CA-7BF7E7F22992}">
      <dgm:prSet/>
      <dgm:spPr>
        <a:solidFill>
          <a:srgbClr val="3F738D"/>
        </a:solidFill>
        <a:ln>
          <a:noFill/>
        </a:ln>
      </dgm:spPr>
      <dgm:t>
        <a:bodyPr/>
        <a:lstStyle/>
        <a:p>
          <a:r>
            <a:rPr lang="en-US" b="1" dirty="0">
              <a:solidFill>
                <a:schemeClr val="bg1"/>
              </a:solidFill>
              <a:latin typeface="Fira Sans" panose="020B0503050000020004" pitchFamily="34" charset="0"/>
            </a:rPr>
            <a:t>Trend analysis</a:t>
          </a:r>
        </a:p>
      </dgm:t>
    </dgm:pt>
    <dgm:pt modelId="{2871CC6F-3BBA-4677-BFA8-E52F8EBF195A}" type="parTrans" cxnId="{6327AE36-F251-4E52-8F30-06827EF7EC47}">
      <dgm:prSet/>
      <dgm:spPr/>
      <dgm:t>
        <a:bodyPr/>
        <a:lstStyle/>
        <a:p>
          <a:endParaRPr lang="en-ID" dirty="0"/>
        </a:p>
      </dgm:t>
    </dgm:pt>
    <dgm:pt modelId="{54EFA082-6341-4EEF-8A7A-7F9ECEEDEBE8}" type="sibTrans" cxnId="{6327AE36-F251-4E52-8F30-06827EF7EC47}">
      <dgm:prSet/>
      <dgm:spPr>
        <a:ln w="57150">
          <a:solidFill>
            <a:srgbClr val="3F738D"/>
          </a:solidFill>
        </a:ln>
      </dgm:spPr>
      <dgm:t>
        <a:bodyPr/>
        <a:lstStyle/>
        <a:p>
          <a:endParaRPr lang="en-ID" dirty="0"/>
        </a:p>
      </dgm:t>
    </dgm:pt>
    <dgm:pt modelId="{414F3CF8-E0A3-4819-8560-7585108746B8}">
      <dgm:prSet/>
      <dgm:spPr>
        <a:solidFill>
          <a:srgbClr val="3F738D"/>
        </a:solidFill>
        <a:ln>
          <a:noFill/>
        </a:ln>
      </dgm:spPr>
      <dgm:t>
        <a:bodyPr/>
        <a:lstStyle/>
        <a:p>
          <a:r>
            <a:rPr lang="en-US" b="1" dirty="0">
              <a:solidFill>
                <a:schemeClr val="bg1"/>
              </a:solidFill>
              <a:latin typeface="Fira Sans" panose="020B0503050000020004" pitchFamily="34" charset="0"/>
            </a:rPr>
            <a:t>Market repositioning</a:t>
          </a:r>
        </a:p>
      </dgm:t>
    </dgm:pt>
    <dgm:pt modelId="{1A746B35-CD4D-420D-A998-56139D367F9D}" type="parTrans" cxnId="{9CA4405D-F281-4FB2-B99A-43D46DE5D623}">
      <dgm:prSet/>
      <dgm:spPr/>
      <dgm:t>
        <a:bodyPr/>
        <a:lstStyle/>
        <a:p>
          <a:endParaRPr lang="en-ID" dirty="0"/>
        </a:p>
      </dgm:t>
    </dgm:pt>
    <dgm:pt modelId="{1EB69CD5-DC07-48CD-8CA1-948B62B1E0FA}" type="sibTrans" cxnId="{9CA4405D-F281-4FB2-B99A-43D46DE5D623}">
      <dgm:prSet/>
      <dgm:spPr>
        <a:ln w="57150">
          <a:solidFill>
            <a:srgbClr val="3F738D"/>
          </a:solidFill>
        </a:ln>
      </dgm:spPr>
      <dgm:t>
        <a:bodyPr/>
        <a:lstStyle/>
        <a:p>
          <a:endParaRPr lang="en-ID" dirty="0"/>
        </a:p>
      </dgm:t>
    </dgm:pt>
    <dgm:pt modelId="{91B0382A-D1D4-4B05-BD20-D4EBD7A29ECE}">
      <dgm:prSet/>
      <dgm:spPr>
        <a:solidFill>
          <a:srgbClr val="3F738D"/>
        </a:solidFill>
        <a:ln>
          <a:noFill/>
        </a:ln>
      </dgm:spPr>
      <dgm:t>
        <a:bodyPr/>
        <a:lstStyle/>
        <a:p>
          <a:r>
            <a:rPr lang="en-US" b="1" dirty="0">
              <a:solidFill>
                <a:schemeClr val="bg1"/>
              </a:solidFill>
              <a:latin typeface="Fira Sans" panose="020B0503050000020004" pitchFamily="34" charset="0"/>
            </a:rPr>
            <a:t>Increased revenue per client</a:t>
          </a:r>
        </a:p>
      </dgm:t>
    </dgm:pt>
    <dgm:pt modelId="{D1097E71-C75C-42F1-97B8-A2705B64574B}" type="parTrans" cxnId="{F169711D-2880-4FC4-8F5B-A64EC8E7C253}">
      <dgm:prSet/>
      <dgm:spPr/>
      <dgm:t>
        <a:bodyPr/>
        <a:lstStyle/>
        <a:p>
          <a:endParaRPr lang="en-ID" dirty="0"/>
        </a:p>
      </dgm:t>
    </dgm:pt>
    <dgm:pt modelId="{1636D5CD-06F7-4BE3-B844-4A5155F67A3D}" type="sibTrans" cxnId="{F169711D-2880-4FC4-8F5B-A64EC8E7C253}">
      <dgm:prSet/>
      <dgm:spPr/>
      <dgm:t>
        <a:bodyPr/>
        <a:lstStyle/>
        <a:p>
          <a:endParaRPr lang="en-ID" dirty="0"/>
        </a:p>
      </dgm:t>
    </dgm:pt>
    <dgm:pt modelId="{627E82B8-60EC-49D3-B380-934C303288FB}" type="pres">
      <dgm:prSet presAssocID="{DEA5B32F-D3F3-4EAA-96FC-5BD7A306E29D}" presName="Name0" presStyleCnt="0">
        <dgm:presLayoutVars>
          <dgm:dir/>
          <dgm:resizeHandles val="exact"/>
        </dgm:presLayoutVars>
      </dgm:prSet>
      <dgm:spPr/>
    </dgm:pt>
    <dgm:pt modelId="{C3F810C7-55E0-4BB5-95C8-ACF663079939}" type="pres">
      <dgm:prSet presAssocID="{BEB9AD5D-5ECF-4F4A-AF68-2455BFE4280F}" presName="node" presStyleLbl="node1" presStyleIdx="0" presStyleCnt="9" custScaleY="56128">
        <dgm:presLayoutVars>
          <dgm:bulletEnabled val="1"/>
        </dgm:presLayoutVars>
      </dgm:prSet>
      <dgm:spPr/>
    </dgm:pt>
    <dgm:pt modelId="{39538F99-65BD-47DC-9B8F-A1FA912169FD}" type="pres">
      <dgm:prSet presAssocID="{7B3A50B5-9188-4B11-9305-8E346DB83308}" presName="sibTrans" presStyleLbl="sibTrans1D1" presStyleIdx="0" presStyleCnt="8"/>
      <dgm:spPr/>
    </dgm:pt>
    <dgm:pt modelId="{03C49328-6E85-4D7F-8EAA-30C449AE5916}" type="pres">
      <dgm:prSet presAssocID="{7B3A50B5-9188-4B11-9305-8E346DB83308}" presName="connectorText" presStyleLbl="sibTrans1D1" presStyleIdx="0" presStyleCnt="8"/>
      <dgm:spPr/>
    </dgm:pt>
    <dgm:pt modelId="{C4810C19-0FE5-437C-9A27-A57590D8E07C}" type="pres">
      <dgm:prSet presAssocID="{355A6DA7-8956-4483-BD4A-F242FEB512C6}" presName="node" presStyleLbl="node1" presStyleIdx="1" presStyleCnt="9" custScaleY="56128">
        <dgm:presLayoutVars>
          <dgm:bulletEnabled val="1"/>
        </dgm:presLayoutVars>
      </dgm:prSet>
      <dgm:spPr/>
    </dgm:pt>
    <dgm:pt modelId="{05C68EE2-0DA7-47EF-96BE-2574AAC635B5}" type="pres">
      <dgm:prSet presAssocID="{FDF8CAD8-D880-4E15-97D6-90AC6F325BE3}" presName="sibTrans" presStyleLbl="sibTrans1D1" presStyleIdx="1" presStyleCnt="8"/>
      <dgm:spPr/>
    </dgm:pt>
    <dgm:pt modelId="{FAEA1C9B-5CB7-4DE9-B0D2-44D9EE400F50}" type="pres">
      <dgm:prSet presAssocID="{FDF8CAD8-D880-4E15-97D6-90AC6F325BE3}" presName="connectorText" presStyleLbl="sibTrans1D1" presStyleIdx="1" presStyleCnt="8"/>
      <dgm:spPr/>
    </dgm:pt>
    <dgm:pt modelId="{F75CC1F7-2832-438B-BCC0-608322E03E65}" type="pres">
      <dgm:prSet presAssocID="{D349734E-AB4F-4790-B125-B343820FED42}" presName="node" presStyleLbl="node1" presStyleIdx="2" presStyleCnt="9" custScaleY="56128">
        <dgm:presLayoutVars>
          <dgm:bulletEnabled val="1"/>
        </dgm:presLayoutVars>
      </dgm:prSet>
      <dgm:spPr/>
    </dgm:pt>
    <dgm:pt modelId="{73DC1AC4-93F6-4110-8BD4-C0B691DDBC26}" type="pres">
      <dgm:prSet presAssocID="{9861A3B1-55C2-472F-90C6-DE6B56328E57}" presName="sibTrans" presStyleLbl="sibTrans1D1" presStyleIdx="2" presStyleCnt="8"/>
      <dgm:spPr/>
    </dgm:pt>
    <dgm:pt modelId="{71410B1E-1FD5-4950-9534-0FC916504BAD}" type="pres">
      <dgm:prSet presAssocID="{9861A3B1-55C2-472F-90C6-DE6B56328E57}" presName="connectorText" presStyleLbl="sibTrans1D1" presStyleIdx="2" presStyleCnt="8"/>
      <dgm:spPr/>
    </dgm:pt>
    <dgm:pt modelId="{C12604C8-3E88-41F6-BB77-9B9AC9AEA554}" type="pres">
      <dgm:prSet presAssocID="{82E3595B-158B-44D5-9A6C-E6397CC669DC}" presName="node" presStyleLbl="node1" presStyleIdx="3" presStyleCnt="9" custScaleY="56128">
        <dgm:presLayoutVars>
          <dgm:bulletEnabled val="1"/>
        </dgm:presLayoutVars>
      </dgm:prSet>
      <dgm:spPr/>
    </dgm:pt>
    <dgm:pt modelId="{A159793D-1570-4474-A14F-8DFD9386B805}" type="pres">
      <dgm:prSet presAssocID="{FCB26C83-6FBD-4C14-8740-32ABDFEA9979}" presName="sibTrans" presStyleLbl="sibTrans1D1" presStyleIdx="3" presStyleCnt="8"/>
      <dgm:spPr/>
    </dgm:pt>
    <dgm:pt modelId="{B1A0A646-25FA-434E-A363-A2A6DD7DBB4B}" type="pres">
      <dgm:prSet presAssocID="{FCB26C83-6FBD-4C14-8740-32ABDFEA9979}" presName="connectorText" presStyleLbl="sibTrans1D1" presStyleIdx="3" presStyleCnt="8"/>
      <dgm:spPr/>
    </dgm:pt>
    <dgm:pt modelId="{9527C310-44CF-4491-A36C-4EFC3D450916}" type="pres">
      <dgm:prSet presAssocID="{C47A171E-5E8B-443F-AAC7-7D21D792D312}" presName="node" presStyleLbl="node1" presStyleIdx="4" presStyleCnt="9" custScaleY="56128">
        <dgm:presLayoutVars>
          <dgm:bulletEnabled val="1"/>
        </dgm:presLayoutVars>
      </dgm:prSet>
      <dgm:spPr/>
    </dgm:pt>
    <dgm:pt modelId="{A3C09F94-837D-4A9C-8E89-F55C47DA7631}" type="pres">
      <dgm:prSet presAssocID="{8CA15162-1721-45FB-859C-50404A2AC0E4}" presName="sibTrans" presStyleLbl="sibTrans1D1" presStyleIdx="4" presStyleCnt="8"/>
      <dgm:spPr/>
    </dgm:pt>
    <dgm:pt modelId="{DB4D4126-AB91-4188-90F4-BCB80C28EAC0}" type="pres">
      <dgm:prSet presAssocID="{8CA15162-1721-45FB-859C-50404A2AC0E4}" presName="connectorText" presStyleLbl="sibTrans1D1" presStyleIdx="4" presStyleCnt="8"/>
      <dgm:spPr/>
    </dgm:pt>
    <dgm:pt modelId="{EF1A40CB-72C3-4CB8-B858-42EDBFAE7FD0}" type="pres">
      <dgm:prSet presAssocID="{7753250A-E334-473F-A30E-B7A80556C5FB}" presName="node" presStyleLbl="node1" presStyleIdx="5" presStyleCnt="9" custScaleY="56128">
        <dgm:presLayoutVars>
          <dgm:bulletEnabled val="1"/>
        </dgm:presLayoutVars>
      </dgm:prSet>
      <dgm:spPr/>
    </dgm:pt>
    <dgm:pt modelId="{32BFC4F7-C173-4A7D-BCA6-D4FCA0491107}" type="pres">
      <dgm:prSet presAssocID="{085A2CE4-36C3-4853-8B45-2D5B3623E6E8}" presName="sibTrans" presStyleLbl="sibTrans1D1" presStyleIdx="5" presStyleCnt="8"/>
      <dgm:spPr/>
    </dgm:pt>
    <dgm:pt modelId="{A2D1E6CA-FD28-4CB5-A96A-D9C776B3DC65}" type="pres">
      <dgm:prSet presAssocID="{085A2CE4-36C3-4853-8B45-2D5B3623E6E8}" presName="connectorText" presStyleLbl="sibTrans1D1" presStyleIdx="5" presStyleCnt="8"/>
      <dgm:spPr/>
    </dgm:pt>
    <dgm:pt modelId="{3865CA89-E473-4819-9D15-7DD10D4E92F1}" type="pres">
      <dgm:prSet presAssocID="{A84A9639-2EA8-413B-B7CA-7BF7E7F22992}" presName="node" presStyleLbl="node1" presStyleIdx="6" presStyleCnt="9" custScaleY="56128">
        <dgm:presLayoutVars>
          <dgm:bulletEnabled val="1"/>
        </dgm:presLayoutVars>
      </dgm:prSet>
      <dgm:spPr/>
    </dgm:pt>
    <dgm:pt modelId="{DCBA8107-1A70-4BC1-A418-C53309FB6BDB}" type="pres">
      <dgm:prSet presAssocID="{54EFA082-6341-4EEF-8A7A-7F9ECEEDEBE8}" presName="sibTrans" presStyleLbl="sibTrans1D1" presStyleIdx="6" presStyleCnt="8"/>
      <dgm:spPr/>
    </dgm:pt>
    <dgm:pt modelId="{07F38A1C-87B2-4170-9E63-CD6FE926CEC3}" type="pres">
      <dgm:prSet presAssocID="{54EFA082-6341-4EEF-8A7A-7F9ECEEDEBE8}" presName="connectorText" presStyleLbl="sibTrans1D1" presStyleIdx="6" presStyleCnt="8"/>
      <dgm:spPr/>
    </dgm:pt>
    <dgm:pt modelId="{CCE3D8F9-9AC4-4FEA-A8DF-6CBB7C2DF276}" type="pres">
      <dgm:prSet presAssocID="{414F3CF8-E0A3-4819-8560-7585108746B8}" presName="node" presStyleLbl="node1" presStyleIdx="7" presStyleCnt="9" custScaleY="56128">
        <dgm:presLayoutVars>
          <dgm:bulletEnabled val="1"/>
        </dgm:presLayoutVars>
      </dgm:prSet>
      <dgm:spPr/>
    </dgm:pt>
    <dgm:pt modelId="{BF2BFDD8-BE73-4576-AE89-D7C89DE3EE9D}" type="pres">
      <dgm:prSet presAssocID="{1EB69CD5-DC07-48CD-8CA1-948B62B1E0FA}" presName="sibTrans" presStyleLbl="sibTrans1D1" presStyleIdx="7" presStyleCnt="8"/>
      <dgm:spPr/>
    </dgm:pt>
    <dgm:pt modelId="{9A9ECF30-81CC-4062-AB5F-94B88EA9C466}" type="pres">
      <dgm:prSet presAssocID="{1EB69CD5-DC07-48CD-8CA1-948B62B1E0FA}" presName="connectorText" presStyleLbl="sibTrans1D1" presStyleIdx="7" presStyleCnt="8"/>
      <dgm:spPr/>
    </dgm:pt>
    <dgm:pt modelId="{F9D08F80-1A4F-433B-90B9-05AE16E91AF3}" type="pres">
      <dgm:prSet presAssocID="{91B0382A-D1D4-4B05-BD20-D4EBD7A29ECE}" presName="node" presStyleLbl="node1" presStyleIdx="8" presStyleCnt="9" custScaleY="56128">
        <dgm:presLayoutVars>
          <dgm:bulletEnabled val="1"/>
        </dgm:presLayoutVars>
      </dgm:prSet>
      <dgm:spPr/>
    </dgm:pt>
  </dgm:ptLst>
  <dgm:cxnLst>
    <dgm:cxn modelId="{E595B501-15D3-4DDB-BC2A-C105F04DD582}" type="presOf" srcId="{085A2CE4-36C3-4853-8B45-2D5B3623E6E8}" destId="{32BFC4F7-C173-4A7D-BCA6-D4FCA0491107}" srcOrd="0" destOrd="0" presId="urn:microsoft.com/office/officeart/2005/8/layout/bProcess3"/>
    <dgm:cxn modelId="{823EE306-60E1-4515-9B9D-2A77C8D9B679}" srcId="{DEA5B32F-D3F3-4EAA-96FC-5BD7A306E29D}" destId="{7753250A-E334-473F-A30E-B7A80556C5FB}" srcOrd="5" destOrd="0" parTransId="{C9B28846-7BE0-4C01-8A08-FD2DD3E5196C}" sibTransId="{085A2CE4-36C3-4853-8B45-2D5B3623E6E8}"/>
    <dgm:cxn modelId="{9E50D007-8044-45AF-8E35-57B6E5D01CEF}" type="presOf" srcId="{FDF8CAD8-D880-4E15-97D6-90AC6F325BE3}" destId="{05C68EE2-0DA7-47EF-96BE-2574AAC635B5}" srcOrd="0" destOrd="0" presId="urn:microsoft.com/office/officeart/2005/8/layout/bProcess3"/>
    <dgm:cxn modelId="{88D9F70A-F7E2-4E4F-8BEA-753EB41F19E9}" type="presOf" srcId="{82E3595B-158B-44D5-9A6C-E6397CC669DC}" destId="{C12604C8-3E88-41F6-BB77-9B9AC9AEA554}" srcOrd="0" destOrd="0" presId="urn:microsoft.com/office/officeart/2005/8/layout/bProcess3"/>
    <dgm:cxn modelId="{3F22F111-4B27-4941-ABF7-569C6AC76487}" type="presOf" srcId="{1EB69CD5-DC07-48CD-8CA1-948B62B1E0FA}" destId="{BF2BFDD8-BE73-4576-AE89-D7C89DE3EE9D}" srcOrd="0" destOrd="0" presId="urn:microsoft.com/office/officeart/2005/8/layout/bProcess3"/>
    <dgm:cxn modelId="{F169711D-2880-4FC4-8F5B-A64EC8E7C253}" srcId="{DEA5B32F-D3F3-4EAA-96FC-5BD7A306E29D}" destId="{91B0382A-D1D4-4B05-BD20-D4EBD7A29ECE}" srcOrd="8" destOrd="0" parTransId="{D1097E71-C75C-42F1-97B8-A2705B64574B}" sibTransId="{1636D5CD-06F7-4BE3-B844-4A5155F67A3D}"/>
    <dgm:cxn modelId="{7E31251E-C01F-4662-8F2F-9371418E24D5}" type="presOf" srcId="{54EFA082-6341-4EEF-8A7A-7F9ECEEDEBE8}" destId="{07F38A1C-87B2-4170-9E63-CD6FE926CEC3}" srcOrd="1" destOrd="0" presId="urn:microsoft.com/office/officeart/2005/8/layout/bProcess3"/>
    <dgm:cxn modelId="{1228092D-A149-4F93-8EAB-766C1B7E508A}" type="presOf" srcId="{414F3CF8-E0A3-4819-8560-7585108746B8}" destId="{CCE3D8F9-9AC4-4FEA-A8DF-6CBB7C2DF276}" srcOrd="0" destOrd="0" presId="urn:microsoft.com/office/officeart/2005/8/layout/bProcess3"/>
    <dgm:cxn modelId="{583FD330-A54E-41AD-9317-179F6C7E7597}" type="presOf" srcId="{A84A9639-2EA8-413B-B7CA-7BF7E7F22992}" destId="{3865CA89-E473-4819-9D15-7DD10D4E92F1}" srcOrd="0" destOrd="0" presId="urn:microsoft.com/office/officeart/2005/8/layout/bProcess3"/>
    <dgm:cxn modelId="{6327AE36-F251-4E52-8F30-06827EF7EC47}" srcId="{DEA5B32F-D3F3-4EAA-96FC-5BD7A306E29D}" destId="{A84A9639-2EA8-413B-B7CA-7BF7E7F22992}" srcOrd="6" destOrd="0" parTransId="{2871CC6F-3BBA-4677-BFA8-E52F8EBF195A}" sibTransId="{54EFA082-6341-4EEF-8A7A-7F9ECEEDEBE8}"/>
    <dgm:cxn modelId="{8A256037-B0CD-4860-9AF7-853009DE22BB}" type="presOf" srcId="{C47A171E-5E8B-443F-AAC7-7D21D792D312}" destId="{9527C310-44CF-4491-A36C-4EFC3D450916}" srcOrd="0" destOrd="0" presId="urn:microsoft.com/office/officeart/2005/8/layout/bProcess3"/>
    <dgm:cxn modelId="{F8DFC93C-4E4B-427E-8A79-759D35275FA1}" type="presOf" srcId="{7B3A50B5-9188-4B11-9305-8E346DB83308}" destId="{39538F99-65BD-47DC-9B8F-A1FA912169FD}" srcOrd="0" destOrd="0" presId="urn:microsoft.com/office/officeart/2005/8/layout/bProcess3"/>
    <dgm:cxn modelId="{1268DD5C-6B65-481D-9153-29B79AD0771E}" type="presOf" srcId="{D349734E-AB4F-4790-B125-B343820FED42}" destId="{F75CC1F7-2832-438B-BCC0-608322E03E65}" srcOrd="0" destOrd="0" presId="urn:microsoft.com/office/officeart/2005/8/layout/bProcess3"/>
    <dgm:cxn modelId="{9CA4405D-F281-4FB2-B99A-43D46DE5D623}" srcId="{DEA5B32F-D3F3-4EAA-96FC-5BD7A306E29D}" destId="{414F3CF8-E0A3-4819-8560-7585108746B8}" srcOrd="7" destOrd="0" parTransId="{1A746B35-CD4D-420D-A998-56139D367F9D}" sibTransId="{1EB69CD5-DC07-48CD-8CA1-948B62B1E0FA}"/>
    <dgm:cxn modelId="{79DFED62-1E46-48F0-B1E4-760D250268A5}" srcId="{DEA5B32F-D3F3-4EAA-96FC-5BD7A306E29D}" destId="{D349734E-AB4F-4790-B125-B343820FED42}" srcOrd="2" destOrd="0" parTransId="{ACB25089-DE1D-42AD-B8DB-C3441FE23124}" sibTransId="{9861A3B1-55C2-472F-90C6-DE6B56328E57}"/>
    <dgm:cxn modelId="{7B1FD246-9479-49FE-BCE6-8B158B93F3FA}" type="presOf" srcId="{FCB26C83-6FBD-4C14-8740-32ABDFEA9979}" destId="{A159793D-1570-4474-A14F-8DFD9386B805}" srcOrd="0" destOrd="0" presId="urn:microsoft.com/office/officeart/2005/8/layout/bProcess3"/>
    <dgm:cxn modelId="{40202453-76C2-417A-A721-66DE05B492BC}" type="presOf" srcId="{BEB9AD5D-5ECF-4F4A-AF68-2455BFE4280F}" destId="{C3F810C7-55E0-4BB5-95C8-ACF663079939}" srcOrd="0" destOrd="0" presId="urn:microsoft.com/office/officeart/2005/8/layout/bProcess3"/>
    <dgm:cxn modelId="{9014727F-F50C-4CEE-8722-524654D9AA5A}" type="presOf" srcId="{1EB69CD5-DC07-48CD-8CA1-948B62B1E0FA}" destId="{9A9ECF30-81CC-4062-AB5F-94B88EA9C466}" srcOrd="1" destOrd="0" presId="urn:microsoft.com/office/officeart/2005/8/layout/bProcess3"/>
    <dgm:cxn modelId="{15B84080-66EE-423D-9CEE-C1310D59071A}" srcId="{DEA5B32F-D3F3-4EAA-96FC-5BD7A306E29D}" destId="{BEB9AD5D-5ECF-4F4A-AF68-2455BFE4280F}" srcOrd="0" destOrd="0" parTransId="{6D20D520-706D-40FB-8D20-4BF152A37539}" sibTransId="{7B3A50B5-9188-4B11-9305-8E346DB83308}"/>
    <dgm:cxn modelId="{C423608F-3A4F-4DA7-9F9E-07760F44359D}" srcId="{DEA5B32F-D3F3-4EAA-96FC-5BD7A306E29D}" destId="{355A6DA7-8956-4483-BD4A-F242FEB512C6}" srcOrd="1" destOrd="0" parTransId="{B43756D6-4AE1-4BAA-91FD-098FED159C1B}" sibTransId="{FDF8CAD8-D880-4E15-97D6-90AC6F325BE3}"/>
    <dgm:cxn modelId="{91CB389D-C71D-4884-B83E-2E157E536268}" type="presOf" srcId="{8CA15162-1721-45FB-859C-50404A2AC0E4}" destId="{DB4D4126-AB91-4188-90F4-BCB80C28EAC0}" srcOrd="1" destOrd="0" presId="urn:microsoft.com/office/officeart/2005/8/layout/bProcess3"/>
    <dgm:cxn modelId="{750112BC-24A6-43EE-85D9-FF52B3CFECF4}" type="presOf" srcId="{8CA15162-1721-45FB-859C-50404A2AC0E4}" destId="{A3C09F94-837D-4A9C-8E89-F55C47DA7631}" srcOrd="0" destOrd="0" presId="urn:microsoft.com/office/officeart/2005/8/layout/bProcess3"/>
    <dgm:cxn modelId="{C3012AC3-D25B-421E-8C35-857230BFCBA6}" type="presOf" srcId="{085A2CE4-36C3-4853-8B45-2D5B3623E6E8}" destId="{A2D1E6CA-FD28-4CB5-A96A-D9C776B3DC65}" srcOrd="1" destOrd="0" presId="urn:microsoft.com/office/officeart/2005/8/layout/bProcess3"/>
    <dgm:cxn modelId="{1097ECC4-EEE5-41C4-83DE-5C488B8F5934}" type="presOf" srcId="{9861A3B1-55C2-472F-90C6-DE6B56328E57}" destId="{73DC1AC4-93F6-4110-8BD4-C0B691DDBC26}" srcOrd="0" destOrd="0" presId="urn:microsoft.com/office/officeart/2005/8/layout/bProcess3"/>
    <dgm:cxn modelId="{0865ABCA-DBC6-4B08-93EF-B9C40A08E061}" srcId="{DEA5B32F-D3F3-4EAA-96FC-5BD7A306E29D}" destId="{C47A171E-5E8B-443F-AAC7-7D21D792D312}" srcOrd="4" destOrd="0" parTransId="{703518FF-046A-4DD3-B882-61888A1298C3}" sibTransId="{8CA15162-1721-45FB-859C-50404A2AC0E4}"/>
    <dgm:cxn modelId="{559B20CB-1A19-4FF0-B441-CBCD628E4669}" type="presOf" srcId="{DEA5B32F-D3F3-4EAA-96FC-5BD7A306E29D}" destId="{627E82B8-60EC-49D3-B380-934C303288FB}" srcOrd="0" destOrd="0" presId="urn:microsoft.com/office/officeart/2005/8/layout/bProcess3"/>
    <dgm:cxn modelId="{86CD93D3-5D53-4450-8473-5BF8BC51220A}" srcId="{DEA5B32F-D3F3-4EAA-96FC-5BD7A306E29D}" destId="{82E3595B-158B-44D5-9A6C-E6397CC669DC}" srcOrd="3" destOrd="0" parTransId="{E829116D-1237-4DC2-ABC6-280044D2FCE6}" sibTransId="{FCB26C83-6FBD-4C14-8740-32ABDFEA9979}"/>
    <dgm:cxn modelId="{128E22D9-F5A7-40B9-8747-4FB86B2C1D30}" type="presOf" srcId="{9861A3B1-55C2-472F-90C6-DE6B56328E57}" destId="{71410B1E-1FD5-4950-9534-0FC916504BAD}" srcOrd="1" destOrd="0" presId="urn:microsoft.com/office/officeart/2005/8/layout/bProcess3"/>
    <dgm:cxn modelId="{3BA0F3DC-9918-4908-8DE7-A6F7A4882E00}" type="presOf" srcId="{355A6DA7-8956-4483-BD4A-F242FEB512C6}" destId="{C4810C19-0FE5-437C-9A27-A57590D8E07C}" srcOrd="0" destOrd="0" presId="urn:microsoft.com/office/officeart/2005/8/layout/bProcess3"/>
    <dgm:cxn modelId="{80831ADF-B101-494D-940B-3B36CF07072F}" type="presOf" srcId="{91B0382A-D1D4-4B05-BD20-D4EBD7A29ECE}" destId="{F9D08F80-1A4F-433B-90B9-05AE16E91AF3}" srcOrd="0" destOrd="0" presId="urn:microsoft.com/office/officeart/2005/8/layout/bProcess3"/>
    <dgm:cxn modelId="{64A48DE7-93BC-4A72-8946-C82C527118BE}" type="presOf" srcId="{FDF8CAD8-D880-4E15-97D6-90AC6F325BE3}" destId="{FAEA1C9B-5CB7-4DE9-B0D2-44D9EE400F50}" srcOrd="1" destOrd="0" presId="urn:microsoft.com/office/officeart/2005/8/layout/bProcess3"/>
    <dgm:cxn modelId="{8AA84DE8-CA25-4E2D-8A5D-815870255CF4}" type="presOf" srcId="{7B3A50B5-9188-4B11-9305-8E346DB83308}" destId="{03C49328-6E85-4D7F-8EAA-30C449AE5916}" srcOrd="1" destOrd="0" presId="urn:microsoft.com/office/officeart/2005/8/layout/bProcess3"/>
    <dgm:cxn modelId="{7000B1F0-12D2-4E87-AB26-B01877E8FD71}" type="presOf" srcId="{54EFA082-6341-4EEF-8A7A-7F9ECEEDEBE8}" destId="{DCBA8107-1A70-4BC1-A418-C53309FB6BDB}" srcOrd="0" destOrd="0" presId="urn:microsoft.com/office/officeart/2005/8/layout/bProcess3"/>
    <dgm:cxn modelId="{FA7431FC-D8B4-4CCC-9C09-54916EE7E1A8}" type="presOf" srcId="{7753250A-E334-473F-A30E-B7A80556C5FB}" destId="{EF1A40CB-72C3-4CB8-B858-42EDBFAE7FD0}" srcOrd="0" destOrd="0" presId="urn:microsoft.com/office/officeart/2005/8/layout/bProcess3"/>
    <dgm:cxn modelId="{820CA7FD-8E81-47C9-B86C-6C4BA5C03151}" type="presOf" srcId="{FCB26C83-6FBD-4C14-8740-32ABDFEA9979}" destId="{B1A0A646-25FA-434E-A363-A2A6DD7DBB4B}" srcOrd="1" destOrd="0" presId="urn:microsoft.com/office/officeart/2005/8/layout/bProcess3"/>
    <dgm:cxn modelId="{8502D0B0-367D-4FE8-80E7-2CFB405D607B}" type="presParOf" srcId="{627E82B8-60EC-49D3-B380-934C303288FB}" destId="{C3F810C7-55E0-4BB5-95C8-ACF663079939}" srcOrd="0" destOrd="0" presId="urn:microsoft.com/office/officeart/2005/8/layout/bProcess3"/>
    <dgm:cxn modelId="{EBEB7C4F-B257-481C-BCA0-98BB9BA6782F}" type="presParOf" srcId="{627E82B8-60EC-49D3-B380-934C303288FB}" destId="{39538F99-65BD-47DC-9B8F-A1FA912169FD}" srcOrd="1" destOrd="0" presId="urn:microsoft.com/office/officeart/2005/8/layout/bProcess3"/>
    <dgm:cxn modelId="{C8565603-D031-4570-ABFC-CCABB146E554}" type="presParOf" srcId="{39538F99-65BD-47DC-9B8F-A1FA912169FD}" destId="{03C49328-6E85-4D7F-8EAA-30C449AE5916}" srcOrd="0" destOrd="0" presId="urn:microsoft.com/office/officeart/2005/8/layout/bProcess3"/>
    <dgm:cxn modelId="{30C1DD2D-3539-484C-BFBC-66948172CF67}" type="presParOf" srcId="{627E82B8-60EC-49D3-B380-934C303288FB}" destId="{C4810C19-0FE5-437C-9A27-A57590D8E07C}" srcOrd="2" destOrd="0" presId="urn:microsoft.com/office/officeart/2005/8/layout/bProcess3"/>
    <dgm:cxn modelId="{22B9B68B-6A33-4B45-83E3-818BB36C5BB4}" type="presParOf" srcId="{627E82B8-60EC-49D3-B380-934C303288FB}" destId="{05C68EE2-0DA7-47EF-96BE-2574AAC635B5}" srcOrd="3" destOrd="0" presId="urn:microsoft.com/office/officeart/2005/8/layout/bProcess3"/>
    <dgm:cxn modelId="{DD2DE31E-F373-4DEF-A2ED-7AB5230F4316}" type="presParOf" srcId="{05C68EE2-0DA7-47EF-96BE-2574AAC635B5}" destId="{FAEA1C9B-5CB7-4DE9-B0D2-44D9EE400F50}" srcOrd="0" destOrd="0" presId="urn:microsoft.com/office/officeart/2005/8/layout/bProcess3"/>
    <dgm:cxn modelId="{5CB32C11-8A9E-4584-8D2D-09A372C9B0A9}" type="presParOf" srcId="{627E82B8-60EC-49D3-B380-934C303288FB}" destId="{F75CC1F7-2832-438B-BCC0-608322E03E65}" srcOrd="4" destOrd="0" presId="urn:microsoft.com/office/officeart/2005/8/layout/bProcess3"/>
    <dgm:cxn modelId="{29975E1F-3258-43E1-A126-CCD85F9B541C}" type="presParOf" srcId="{627E82B8-60EC-49D3-B380-934C303288FB}" destId="{73DC1AC4-93F6-4110-8BD4-C0B691DDBC26}" srcOrd="5" destOrd="0" presId="urn:microsoft.com/office/officeart/2005/8/layout/bProcess3"/>
    <dgm:cxn modelId="{C3E458BB-470F-49D6-8782-6886EE020003}" type="presParOf" srcId="{73DC1AC4-93F6-4110-8BD4-C0B691DDBC26}" destId="{71410B1E-1FD5-4950-9534-0FC916504BAD}" srcOrd="0" destOrd="0" presId="urn:microsoft.com/office/officeart/2005/8/layout/bProcess3"/>
    <dgm:cxn modelId="{9F28B321-1FA2-4FA7-AEF8-E4F19A966D01}" type="presParOf" srcId="{627E82B8-60EC-49D3-B380-934C303288FB}" destId="{C12604C8-3E88-41F6-BB77-9B9AC9AEA554}" srcOrd="6" destOrd="0" presId="urn:microsoft.com/office/officeart/2005/8/layout/bProcess3"/>
    <dgm:cxn modelId="{74778CF3-AE53-4245-985A-39A16AA85530}" type="presParOf" srcId="{627E82B8-60EC-49D3-B380-934C303288FB}" destId="{A159793D-1570-4474-A14F-8DFD9386B805}" srcOrd="7" destOrd="0" presId="urn:microsoft.com/office/officeart/2005/8/layout/bProcess3"/>
    <dgm:cxn modelId="{55E1F5E0-EC32-4DDF-9E32-EF05613632A5}" type="presParOf" srcId="{A159793D-1570-4474-A14F-8DFD9386B805}" destId="{B1A0A646-25FA-434E-A363-A2A6DD7DBB4B}" srcOrd="0" destOrd="0" presId="urn:microsoft.com/office/officeart/2005/8/layout/bProcess3"/>
    <dgm:cxn modelId="{C6653E5A-78BD-47A4-B2E9-B6BAC9823B85}" type="presParOf" srcId="{627E82B8-60EC-49D3-B380-934C303288FB}" destId="{9527C310-44CF-4491-A36C-4EFC3D450916}" srcOrd="8" destOrd="0" presId="urn:microsoft.com/office/officeart/2005/8/layout/bProcess3"/>
    <dgm:cxn modelId="{DEC3A3D7-BDE1-459F-A1C3-860CC5B08535}" type="presParOf" srcId="{627E82B8-60EC-49D3-B380-934C303288FB}" destId="{A3C09F94-837D-4A9C-8E89-F55C47DA7631}" srcOrd="9" destOrd="0" presId="urn:microsoft.com/office/officeart/2005/8/layout/bProcess3"/>
    <dgm:cxn modelId="{217E860F-97A1-4FC0-8B9D-F31AFA303E9D}" type="presParOf" srcId="{A3C09F94-837D-4A9C-8E89-F55C47DA7631}" destId="{DB4D4126-AB91-4188-90F4-BCB80C28EAC0}" srcOrd="0" destOrd="0" presId="urn:microsoft.com/office/officeart/2005/8/layout/bProcess3"/>
    <dgm:cxn modelId="{C7355D9E-440B-40A7-946B-51B9BC8CEA9C}" type="presParOf" srcId="{627E82B8-60EC-49D3-B380-934C303288FB}" destId="{EF1A40CB-72C3-4CB8-B858-42EDBFAE7FD0}" srcOrd="10" destOrd="0" presId="urn:microsoft.com/office/officeart/2005/8/layout/bProcess3"/>
    <dgm:cxn modelId="{9D8797B9-3A6F-40C6-8287-20DEACCA8BB7}" type="presParOf" srcId="{627E82B8-60EC-49D3-B380-934C303288FB}" destId="{32BFC4F7-C173-4A7D-BCA6-D4FCA0491107}" srcOrd="11" destOrd="0" presId="urn:microsoft.com/office/officeart/2005/8/layout/bProcess3"/>
    <dgm:cxn modelId="{0E224A6A-ED93-496B-9C83-7B47DCB730F0}" type="presParOf" srcId="{32BFC4F7-C173-4A7D-BCA6-D4FCA0491107}" destId="{A2D1E6CA-FD28-4CB5-A96A-D9C776B3DC65}" srcOrd="0" destOrd="0" presId="urn:microsoft.com/office/officeart/2005/8/layout/bProcess3"/>
    <dgm:cxn modelId="{A22A363B-EC0A-4F75-807C-E19B812B9998}" type="presParOf" srcId="{627E82B8-60EC-49D3-B380-934C303288FB}" destId="{3865CA89-E473-4819-9D15-7DD10D4E92F1}" srcOrd="12" destOrd="0" presId="urn:microsoft.com/office/officeart/2005/8/layout/bProcess3"/>
    <dgm:cxn modelId="{5E4B62C7-1DEA-48AC-8D08-0488118983E1}" type="presParOf" srcId="{627E82B8-60EC-49D3-B380-934C303288FB}" destId="{DCBA8107-1A70-4BC1-A418-C53309FB6BDB}" srcOrd="13" destOrd="0" presId="urn:microsoft.com/office/officeart/2005/8/layout/bProcess3"/>
    <dgm:cxn modelId="{24B99B4A-CDC7-45D3-A74E-1C9C3DC8B936}" type="presParOf" srcId="{DCBA8107-1A70-4BC1-A418-C53309FB6BDB}" destId="{07F38A1C-87B2-4170-9E63-CD6FE926CEC3}" srcOrd="0" destOrd="0" presId="urn:microsoft.com/office/officeart/2005/8/layout/bProcess3"/>
    <dgm:cxn modelId="{606F48E9-9CC0-48E1-878F-47D8130D56DF}" type="presParOf" srcId="{627E82B8-60EC-49D3-B380-934C303288FB}" destId="{CCE3D8F9-9AC4-4FEA-A8DF-6CBB7C2DF276}" srcOrd="14" destOrd="0" presId="urn:microsoft.com/office/officeart/2005/8/layout/bProcess3"/>
    <dgm:cxn modelId="{F06C9EC2-31C4-4B09-8C0A-AF7B1A06014C}" type="presParOf" srcId="{627E82B8-60EC-49D3-B380-934C303288FB}" destId="{BF2BFDD8-BE73-4576-AE89-D7C89DE3EE9D}" srcOrd="15" destOrd="0" presId="urn:microsoft.com/office/officeart/2005/8/layout/bProcess3"/>
    <dgm:cxn modelId="{ECC7CC16-288C-469E-B773-110F2D43E274}" type="presParOf" srcId="{BF2BFDD8-BE73-4576-AE89-D7C89DE3EE9D}" destId="{9A9ECF30-81CC-4062-AB5F-94B88EA9C466}" srcOrd="0" destOrd="0" presId="urn:microsoft.com/office/officeart/2005/8/layout/bProcess3"/>
    <dgm:cxn modelId="{B3F034F3-7AC1-4586-932B-DE0542F1B8FD}" type="presParOf" srcId="{627E82B8-60EC-49D3-B380-934C303288FB}" destId="{F9D08F80-1A4F-433B-90B9-05AE16E91AF3}" srcOrd="16"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EA1C1E-6DC0-482B-ABFE-64B600324B92}">
      <dsp:nvSpPr>
        <dsp:cNvPr id="0" name=""/>
        <dsp:cNvSpPr/>
      </dsp:nvSpPr>
      <dsp:spPr>
        <a:xfrm>
          <a:off x="1911773" y="0"/>
          <a:ext cx="4020820" cy="2233789"/>
        </a:xfrm>
        <a:prstGeom prst="roundRect">
          <a:avLst>
            <a:gd name="adj" fmla="val 10000"/>
          </a:avLst>
        </a:prstGeom>
        <a:solidFill>
          <a:srgbClr val="D8E1E7"/>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SzPct val="100000"/>
            <a:buNone/>
          </a:pPr>
          <a:r>
            <a:rPr lang="en-ID" sz="5100" b="1" kern="1200" dirty="0">
              <a:solidFill>
                <a:srgbClr val="3F738D"/>
              </a:solidFill>
              <a:latin typeface="Fira Sans" panose="020B0503050000020004" pitchFamily="34" charset="0"/>
              <a:ea typeface="Aptos"/>
              <a:cs typeface="Times New Roman" panose="02020603050405020304" pitchFamily="18" charset="0"/>
            </a:rPr>
            <a:t>Financial Insight</a:t>
          </a:r>
          <a:endParaRPr lang="en-ID" sz="5100" kern="1200" dirty="0">
            <a:solidFill>
              <a:srgbClr val="3F738D"/>
            </a:solidFill>
          </a:endParaRPr>
        </a:p>
      </dsp:txBody>
      <dsp:txXfrm>
        <a:off x="1977198" y="65425"/>
        <a:ext cx="3889970" cy="2102939"/>
      </dsp:txXfrm>
    </dsp:sp>
    <dsp:sp modelId="{810F5BF2-91CC-4762-B6F5-A7B188954440}">
      <dsp:nvSpPr>
        <dsp:cNvPr id="0" name=""/>
        <dsp:cNvSpPr/>
      </dsp:nvSpPr>
      <dsp:spPr>
        <a:xfrm rot="5400000">
          <a:off x="3503348" y="2289633"/>
          <a:ext cx="837670" cy="1005205"/>
        </a:xfrm>
        <a:prstGeom prst="rightArrow">
          <a:avLst>
            <a:gd name="adj1" fmla="val 60000"/>
            <a:gd name="adj2" fmla="val 50000"/>
          </a:avLst>
        </a:prstGeom>
        <a:solidFill>
          <a:srgbClr val="D8E1E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endParaRPr lang="en-ID" sz="4100" kern="1200"/>
        </a:p>
      </dsp:txBody>
      <dsp:txXfrm rot="-5400000">
        <a:off x="3620622" y="2373401"/>
        <a:ext cx="603123" cy="586369"/>
      </dsp:txXfrm>
    </dsp:sp>
    <dsp:sp modelId="{73FD74C1-8A45-4C11-AFF7-659ECB51FB88}">
      <dsp:nvSpPr>
        <dsp:cNvPr id="0" name=""/>
        <dsp:cNvSpPr/>
      </dsp:nvSpPr>
      <dsp:spPr>
        <a:xfrm>
          <a:off x="1911773" y="3350683"/>
          <a:ext cx="4020820" cy="2233789"/>
        </a:xfrm>
        <a:prstGeom prst="roundRect">
          <a:avLst>
            <a:gd name="adj" fmla="val 10000"/>
          </a:avLst>
        </a:prstGeom>
        <a:solidFill>
          <a:srgbClr val="D8E1E7"/>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ID" sz="5100" b="1" kern="1200" dirty="0">
              <a:solidFill>
                <a:srgbClr val="3F738D"/>
              </a:solidFill>
              <a:latin typeface="Fira Sans" panose="020B0503050000020004" pitchFamily="34" charset="0"/>
              <a:ea typeface="Aptos"/>
              <a:cs typeface="Times New Roman" panose="02020603050405020304" pitchFamily="18" charset="0"/>
            </a:rPr>
            <a:t>Strategic Decision</a:t>
          </a:r>
        </a:p>
      </dsp:txBody>
      <dsp:txXfrm>
        <a:off x="1977198" y="3416108"/>
        <a:ext cx="3889970" cy="2102939"/>
      </dsp:txXfrm>
    </dsp:sp>
    <dsp:sp modelId="{11244452-18BC-4CCF-BFA6-8E23978C8B67}">
      <dsp:nvSpPr>
        <dsp:cNvPr id="0" name=""/>
        <dsp:cNvSpPr/>
      </dsp:nvSpPr>
      <dsp:spPr>
        <a:xfrm rot="5400000">
          <a:off x="3503348" y="5640317"/>
          <a:ext cx="837670" cy="1005205"/>
        </a:xfrm>
        <a:prstGeom prst="rightArrow">
          <a:avLst>
            <a:gd name="adj1" fmla="val 60000"/>
            <a:gd name="adj2" fmla="val 50000"/>
          </a:avLst>
        </a:prstGeom>
        <a:solidFill>
          <a:srgbClr val="D8E1E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endParaRPr lang="en-ID" sz="4100" kern="1200"/>
        </a:p>
      </dsp:txBody>
      <dsp:txXfrm rot="-5400000">
        <a:off x="3620622" y="5724085"/>
        <a:ext cx="603123" cy="586369"/>
      </dsp:txXfrm>
    </dsp:sp>
    <dsp:sp modelId="{EE7E5A87-A008-4138-86C4-1D52025D7D3B}">
      <dsp:nvSpPr>
        <dsp:cNvPr id="0" name=""/>
        <dsp:cNvSpPr/>
      </dsp:nvSpPr>
      <dsp:spPr>
        <a:xfrm>
          <a:off x="1911773" y="6701366"/>
          <a:ext cx="4020820" cy="2233789"/>
        </a:xfrm>
        <a:prstGeom prst="roundRect">
          <a:avLst>
            <a:gd name="adj" fmla="val 10000"/>
          </a:avLst>
        </a:prstGeom>
        <a:solidFill>
          <a:srgbClr val="D8E1E7"/>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ID" sz="5100" b="1" kern="1200" dirty="0">
              <a:solidFill>
                <a:srgbClr val="3F738D"/>
              </a:solidFill>
              <a:latin typeface="Fira Sans" panose="020B0503050000020004" pitchFamily="34" charset="0"/>
              <a:ea typeface="Aptos"/>
              <a:cs typeface="Times New Roman" panose="02020603050405020304" pitchFamily="18" charset="0"/>
            </a:rPr>
            <a:t>Measurable Outcome</a:t>
          </a:r>
          <a:endParaRPr lang="en-ID" sz="5100" b="1" kern="1200" dirty="0">
            <a:solidFill>
              <a:srgbClr val="3F738D"/>
            </a:solidFill>
            <a:effectLst/>
            <a:latin typeface="Fira Sans" panose="020B0503050000020004" pitchFamily="34" charset="0"/>
            <a:ea typeface="Aptos"/>
            <a:cs typeface="Times New Roman" panose="02020603050405020304" pitchFamily="18" charset="0"/>
          </a:endParaRPr>
        </a:p>
      </dsp:txBody>
      <dsp:txXfrm>
        <a:off x="1977198" y="6766791"/>
        <a:ext cx="3889970" cy="2102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38F99-65BD-47DC-9B8F-A1FA912169FD}">
      <dsp:nvSpPr>
        <dsp:cNvPr id="0" name=""/>
        <dsp:cNvSpPr/>
      </dsp:nvSpPr>
      <dsp:spPr>
        <a:xfrm>
          <a:off x="4077037" y="1230050"/>
          <a:ext cx="905047" cy="91440"/>
        </a:xfrm>
        <a:custGeom>
          <a:avLst/>
          <a:gdLst/>
          <a:ahLst/>
          <a:cxnLst/>
          <a:rect l="0" t="0" r="0" b="0"/>
          <a:pathLst>
            <a:path>
              <a:moveTo>
                <a:pt x="0" y="45720"/>
              </a:moveTo>
              <a:lnTo>
                <a:pt x="905047" y="45720"/>
              </a:lnTo>
            </a:path>
          </a:pathLst>
        </a:custGeom>
        <a:noFill/>
        <a:ln w="57150" cap="flat" cmpd="sng" algn="ctr">
          <a:solidFill>
            <a:srgbClr val="3F738D"/>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dirty="0"/>
        </a:p>
      </dsp:txBody>
      <dsp:txXfrm>
        <a:off x="4506169" y="1271092"/>
        <a:ext cx="46782" cy="9356"/>
      </dsp:txXfrm>
    </dsp:sp>
    <dsp:sp modelId="{C3F810C7-55E0-4BB5-95C8-ACF663079939}">
      <dsp:nvSpPr>
        <dsp:cNvPr id="0" name=""/>
        <dsp:cNvSpPr/>
      </dsp:nvSpPr>
      <dsp:spPr>
        <a:xfrm>
          <a:off x="10806" y="590779"/>
          <a:ext cx="4068030" cy="1369982"/>
        </a:xfrm>
        <a:prstGeom prst="rect">
          <a:avLst/>
        </a:prstGeom>
        <a:solidFill>
          <a:srgbClr val="3F738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Fira Sans" panose="020B0503050000020004" pitchFamily="34" charset="0"/>
            </a:rPr>
            <a:t>Margin compression</a:t>
          </a:r>
          <a:endParaRPr lang="en-ID" sz="3200" kern="1200" dirty="0">
            <a:solidFill>
              <a:schemeClr val="bg1"/>
            </a:solidFill>
          </a:endParaRPr>
        </a:p>
      </dsp:txBody>
      <dsp:txXfrm>
        <a:off x="10806" y="590779"/>
        <a:ext cx="4068030" cy="1369982"/>
      </dsp:txXfrm>
    </dsp:sp>
    <dsp:sp modelId="{05C68EE2-0DA7-47EF-96BE-2574AAC635B5}">
      <dsp:nvSpPr>
        <dsp:cNvPr id="0" name=""/>
        <dsp:cNvSpPr/>
      </dsp:nvSpPr>
      <dsp:spPr>
        <a:xfrm>
          <a:off x="9080715" y="1230050"/>
          <a:ext cx="905047" cy="91440"/>
        </a:xfrm>
        <a:custGeom>
          <a:avLst/>
          <a:gdLst/>
          <a:ahLst/>
          <a:cxnLst/>
          <a:rect l="0" t="0" r="0" b="0"/>
          <a:pathLst>
            <a:path>
              <a:moveTo>
                <a:pt x="0" y="45720"/>
              </a:moveTo>
              <a:lnTo>
                <a:pt x="905047" y="45720"/>
              </a:lnTo>
            </a:path>
          </a:pathLst>
        </a:custGeom>
        <a:noFill/>
        <a:ln w="57150" cap="flat" cmpd="sng" algn="ctr">
          <a:solidFill>
            <a:srgbClr val="3F738D"/>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dirty="0"/>
        </a:p>
      </dsp:txBody>
      <dsp:txXfrm>
        <a:off x="9509847" y="1271092"/>
        <a:ext cx="46782" cy="9356"/>
      </dsp:txXfrm>
    </dsp:sp>
    <dsp:sp modelId="{C4810C19-0FE5-437C-9A27-A57590D8E07C}">
      <dsp:nvSpPr>
        <dsp:cNvPr id="0" name=""/>
        <dsp:cNvSpPr/>
      </dsp:nvSpPr>
      <dsp:spPr>
        <a:xfrm>
          <a:off x="5014484" y="590779"/>
          <a:ext cx="4068030" cy="1369982"/>
        </a:xfrm>
        <a:prstGeom prst="rect">
          <a:avLst/>
        </a:prstGeom>
        <a:solidFill>
          <a:srgbClr val="3F738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Fira Sans" panose="020B0503050000020004" pitchFamily="34" charset="0"/>
            </a:rPr>
            <a:t>Pricing adjustment</a:t>
          </a:r>
        </a:p>
      </dsp:txBody>
      <dsp:txXfrm>
        <a:off x="5014484" y="590779"/>
        <a:ext cx="4068030" cy="1369982"/>
      </dsp:txXfrm>
    </dsp:sp>
    <dsp:sp modelId="{73DC1AC4-93F6-4110-8BD4-C0B691DDBC26}">
      <dsp:nvSpPr>
        <dsp:cNvPr id="0" name=""/>
        <dsp:cNvSpPr/>
      </dsp:nvSpPr>
      <dsp:spPr>
        <a:xfrm>
          <a:off x="2044822" y="1958961"/>
          <a:ext cx="10007355" cy="905047"/>
        </a:xfrm>
        <a:custGeom>
          <a:avLst/>
          <a:gdLst/>
          <a:ahLst/>
          <a:cxnLst/>
          <a:rect l="0" t="0" r="0" b="0"/>
          <a:pathLst>
            <a:path>
              <a:moveTo>
                <a:pt x="10007355" y="0"/>
              </a:moveTo>
              <a:lnTo>
                <a:pt x="10007355" y="469623"/>
              </a:lnTo>
              <a:lnTo>
                <a:pt x="0" y="469623"/>
              </a:lnTo>
              <a:lnTo>
                <a:pt x="0" y="905047"/>
              </a:lnTo>
            </a:path>
          </a:pathLst>
        </a:custGeom>
        <a:noFill/>
        <a:ln w="57150" cap="flat" cmpd="sng" algn="ctr">
          <a:solidFill>
            <a:srgbClr val="3F738D"/>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dirty="0"/>
        </a:p>
      </dsp:txBody>
      <dsp:txXfrm>
        <a:off x="6797224" y="2406806"/>
        <a:ext cx="502550" cy="9356"/>
      </dsp:txXfrm>
    </dsp:sp>
    <dsp:sp modelId="{F75CC1F7-2832-438B-BCC0-608322E03E65}">
      <dsp:nvSpPr>
        <dsp:cNvPr id="0" name=""/>
        <dsp:cNvSpPr/>
      </dsp:nvSpPr>
      <dsp:spPr>
        <a:xfrm>
          <a:off x="10018162" y="590779"/>
          <a:ext cx="4068030" cy="1369982"/>
        </a:xfrm>
        <a:prstGeom prst="rect">
          <a:avLst/>
        </a:prstGeom>
        <a:solidFill>
          <a:srgbClr val="3F738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Fira Sans" panose="020B0503050000020004" pitchFamily="34" charset="0"/>
            </a:rPr>
            <a:t>Improved operating margin</a:t>
          </a:r>
        </a:p>
      </dsp:txBody>
      <dsp:txXfrm>
        <a:off x="10018162" y="590779"/>
        <a:ext cx="4068030" cy="1369982"/>
      </dsp:txXfrm>
    </dsp:sp>
    <dsp:sp modelId="{A159793D-1570-4474-A14F-8DFD9386B805}">
      <dsp:nvSpPr>
        <dsp:cNvPr id="0" name=""/>
        <dsp:cNvSpPr/>
      </dsp:nvSpPr>
      <dsp:spPr>
        <a:xfrm>
          <a:off x="4077037" y="3535680"/>
          <a:ext cx="905047" cy="91440"/>
        </a:xfrm>
        <a:custGeom>
          <a:avLst/>
          <a:gdLst/>
          <a:ahLst/>
          <a:cxnLst/>
          <a:rect l="0" t="0" r="0" b="0"/>
          <a:pathLst>
            <a:path>
              <a:moveTo>
                <a:pt x="0" y="45720"/>
              </a:moveTo>
              <a:lnTo>
                <a:pt x="905047" y="45720"/>
              </a:lnTo>
            </a:path>
          </a:pathLst>
        </a:custGeom>
        <a:noFill/>
        <a:ln w="57150" cap="flat" cmpd="sng" algn="ctr">
          <a:solidFill>
            <a:srgbClr val="3F738D"/>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dirty="0"/>
        </a:p>
      </dsp:txBody>
      <dsp:txXfrm>
        <a:off x="4506169" y="3576721"/>
        <a:ext cx="46782" cy="9356"/>
      </dsp:txXfrm>
    </dsp:sp>
    <dsp:sp modelId="{C12604C8-3E88-41F6-BB77-9B9AC9AEA554}">
      <dsp:nvSpPr>
        <dsp:cNvPr id="0" name=""/>
        <dsp:cNvSpPr/>
      </dsp:nvSpPr>
      <dsp:spPr>
        <a:xfrm>
          <a:off x="10806" y="2896408"/>
          <a:ext cx="4068030" cy="1369982"/>
        </a:xfrm>
        <a:prstGeom prst="rect">
          <a:avLst/>
        </a:prstGeom>
        <a:solidFill>
          <a:srgbClr val="3F738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Fira Sans" panose="020B0503050000020004" pitchFamily="34" charset="0"/>
            </a:rPr>
            <a:t>Cash flow forecasting</a:t>
          </a:r>
        </a:p>
      </dsp:txBody>
      <dsp:txXfrm>
        <a:off x="10806" y="2896408"/>
        <a:ext cx="4068030" cy="1369982"/>
      </dsp:txXfrm>
    </dsp:sp>
    <dsp:sp modelId="{A3C09F94-837D-4A9C-8E89-F55C47DA7631}">
      <dsp:nvSpPr>
        <dsp:cNvPr id="0" name=""/>
        <dsp:cNvSpPr/>
      </dsp:nvSpPr>
      <dsp:spPr>
        <a:xfrm>
          <a:off x="9080715" y="3535680"/>
          <a:ext cx="905047" cy="91440"/>
        </a:xfrm>
        <a:custGeom>
          <a:avLst/>
          <a:gdLst/>
          <a:ahLst/>
          <a:cxnLst/>
          <a:rect l="0" t="0" r="0" b="0"/>
          <a:pathLst>
            <a:path>
              <a:moveTo>
                <a:pt x="0" y="45720"/>
              </a:moveTo>
              <a:lnTo>
                <a:pt x="905047" y="45720"/>
              </a:lnTo>
            </a:path>
          </a:pathLst>
        </a:custGeom>
        <a:noFill/>
        <a:ln w="57150" cap="flat" cmpd="sng" algn="ctr">
          <a:solidFill>
            <a:srgbClr val="3F738D"/>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dirty="0"/>
        </a:p>
      </dsp:txBody>
      <dsp:txXfrm>
        <a:off x="9509847" y="3576721"/>
        <a:ext cx="46782" cy="9356"/>
      </dsp:txXfrm>
    </dsp:sp>
    <dsp:sp modelId="{9527C310-44CF-4491-A36C-4EFC3D450916}">
      <dsp:nvSpPr>
        <dsp:cNvPr id="0" name=""/>
        <dsp:cNvSpPr/>
      </dsp:nvSpPr>
      <dsp:spPr>
        <a:xfrm>
          <a:off x="5014484" y="2896408"/>
          <a:ext cx="4068030" cy="1369982"/>
        </a:xfrm>
        <a:prstGeom prst="rect">
          <a:avLst/>
        </a:prstGeom>
        <a:solidFill>
          <a:srgbClr val="3F738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Fira Sans" panose="020B0503050000020004" pitchFamily="34" charset="0"/>
            </a:rPr>
            <a:t>Delayed expansion</a:t>
          </a:r>
        </a:p>
      </dsp:txBody>
      <dsp:txXfrm>
        <a:off x="5014484" y="2896408"/>
        <a:ext cx="4068030" cy="1369982"/>
      </dsp:txXfrm>
    </dsp:sp>
    <dsp:sp modelId="{32BFC4F7-C173-4A7D-BCA6-D4FCA0491107}">
      <dsp:nvSpPr>
        <dsp:cNvPr id="0" name=""/>
        <dsp:cNvSpPr/>
      </dsp:nvSpPr>
      <dsp:spPr>
        <a:xfrm>
          <a:off x="2044822" y="4264591"/>
          <a:ext cx="10007355" cy="905047"/>
        </a:xfrm>
        <a:custGeom>
          <a:avLst/>
          <a:gdLst/>
          <a:ahLst/>
          <a:cxnLst/>
          <a:rect l="0" t="0" r="0" b="0"/>
          <a:pathLst>
            <a:path>
              <a:moveTo>
                <a:pt x="10007355" y="0"/>
              </a:moveTo>
              <a:lnTo>
                <a:pt x="10007355" y="469623"/>
              </a:lnTo>
              <a:lnTo>
                <a:pt x="0" y="469623"/>
              </a:lnTo>
              <a:lnTo>
                <a:pt x="0" y="905047"/>
              </a:lnTo>
            </a:path>
          </a:pathLst>
        </a:custGeom>
        <a:noFill/>
        <a:ln w="57150" cap="flat" cmpd="sng" algn="ctr">
          <a:solidFill>
            <a:srgbClr val="3F738D"/>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dirty="0"/>
        </a:p>
      </dsp:txBody>
      <dsp:txXfrm>
        <a:off x="6797224" y="4712436"/>
        <a:ext cx="502550" cy="9356"/>
      </dsp:txXfrm>
    </dsp:sp>
    <dsp:sp modelId="{EF1A40CB-72C3-4CB8-B858-42EDBFAE7FD0}">
      <dsp:nvSpPr>
        <dsp:cNvPr id="0" name=""/>
        <dsp:cNvSpPr/>
      </dsp:nvSpPr>
      <dsp:spPr>
        <a:xfrm>
          <a:off x="10018162" y="2896408"/>
          <a:ext cx="4068030" cy="1369982"/>
        </a:xfrm>
        <a:prstGeom prst="rect">
          <a:avLst/>
        </a:prstGeom>
        <a:solidFill>
          <a:srgbClr val="3F738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Fira Sans" panose="020B0503050000020004" pitchFamily="34" charset="0"/>
            </a:rPr>
            <a:t>Preserved liquidity</a:t>
          </a:r>
        </a:p>
      </dsp:txBody>
      <dsp:txXfrm>
        <a:off x="10018162" y="2896408"/>
        <a:ext cx="4068030" cy="1369982"/>
      </dsp:txXfrm>
    </dsp:sp>
    <dsp:sp modelId="{DCBA8107-1A70-4BC1-A418-C53309FB6BDB}">
      <dsp:nvSpPr>
        <dsp:cNvPr id="0" name=""/>
        <dsp:cNvSpPr/>
      </dsp:nvSpPr>
      <dsp:spPr>
        <a:xfrm>
          <a:off x="4077037" y="5841309"/>
          <a:ext cx="905047" cy="91440"/>
        </a:xfrm>
        <a:custGeom>
          <a:avLst/>
          <a:gdLst/>
          <a:ahLst/>
          <a:cxnLst/>
          <a:rect l="0" t="0" r="0" b="0"/>
          <a:pathLst>
            <a:path>
              <a:moveTo>
                <a:pt x="0" y="45720"/>
              </a:moveTo>
              <a:lnTo>
                <a:pt x="905047" y="45720"/>
              </a:lnTo>
            </a:path>
          </a:pathLst>
        </a:custGeom>
        <a:noFill/>
        <a:ln w="57150" cap="flat" cmpd="sng" algn="ctr">
          <a:solidFill>
            <a:srgbClr val="3F738D"/>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dirty="0"/>
        </a:p>
      </dsp:txBody>
      <dsp:txXfrm>
        <a:off x="4506169" y="5882351"/>
        <a:ext cx="46782" cy="9356"/>
      </dsp:txXfrm>
    </dsp:sp>
    <dsp:sp modelId="{3865CA89-E473-4819-9D15-7DD10D4E92F1}">
      <dsp:nvSpPr>
        <dsp:cNvPr id="0" name=""/>
        <dsp:cNvSpPr/>
      </dsp:nvSpPr>
      <dsp:spPr>
        <a:xfrm>
          <a:off x="10806" y="5202038"/>
          <a:ext cx="4068030" cy="1369982"/>
        </a:xfrm>
        <a:prstGeom prst="rect">
          <a:avLst/>
        </a:prstGeom>
        <a:solidFill>
          <a:srgbClr val="3F738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Fira Sans" panose="020B0503050000020004" pitchFamily="34" charset="0"/>
            </a:rPr>
            <a:t>Trend analysis</a:t>
          </a:r>
        </a:p>
      </dsp:txBody>
      <dsp:txXfrm>
        <a:off x="10806" y="5202038"/>
        <a:ext cx="4068030" cy="1369982"/>
      </dsp:txXfrm>
    </dsp:sp>
    <dsp:sp modelId="{BF2BFDD8-BE73-4576-AE89-D7C89DE3EE9D}">
      <dsp:nvSpPr>
        <dsp:cNvPr id="0" name=""/>
        <dsp:cNvSpPr/>
      </dsp:nvSpPr>
      <dsp:spPr>
        <a:xfrm>
          <a:off x="9080715" y="5841309"/>
          <a:ext cx="905047" cy="91440"/>
        </a:xfrm>
        <a:custGeom>
          <a:avLst/>
          <a:gdLst/>
          <a:ahLst/>
          <a:cxnLst/>
          <a:rect l="0" t="0" r="0" b="0"/>
          <a:pathLst>
            <a:path>
              <a:moveTo>
                <a:pt x="0" y="45720"/>
              </a:moveTo>
              <a:lnTo>
                <a:pt x="905047" y="45720"/>
              </a:lnTo>
            </a:path>
          </a:pathLst>
        </a:custGeom>
        <a:noFill/>
        <a:ln w="57150" cap="flat" cmpd="sng" algn="ctr">
          <a:solidFill>
            <a:srgbClr val="3F738D"/>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dirty="0"/>
        </a:p>
      </dsp:txBody>
      <dsp:txXfrm>
        <a:off x="9509847" y="5882351"/>
        <a:ext cx="46782" cy="9356"/>
      </dsp:txXfrm>
    </dsp:sp>
    <dsp:sp modelId="{CCE3D8F9-9AC4-4FEA-A8DF-6CBB7C2DF276}">
      <dsp:nvSpPr>
        <dsp:cNvPr id="0" name=""/>
        <dsp:cNvSpPr/>
      </dsp:nvSpPr>
      <dsp:spPr>
        <a:xfrm>
          <a:off x="5014484" y="5202038"/>
          <a:ext cx="4068030" cy="1369982"/>
        </a:xfrm>
        <a:prstGeom prst="rect">
          <a:avLst/>
        </a:prstGeom>
        <a:solidFill>
          <a:srgbClr val="3F738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Fira Sans" panose="020B0503050000020004" pitchFamily="34" charset="0"/>
            </a:rPr>
            <a:t>Market repositioning</a:t>
          </a:r>
        </a:p>
      </dsp:txBody>
      <dsp:txXfrm>
        <a:off x="5014484" y="5202038"/>
        <a:ext cx="4068030" cy="1369982"/>
      </dsp:txXfrm>
    </dsp:sp>
    <dsp:sp modelId="{F9D08F80-1A4F-433B-90B9-05AE16E91AF3}">
      <dsp:nvSpPr>
        <dsp:cNvPr id="0" name=""/>
        <dsp:cNvSpPr/>
      </dsp:nvSpPr>
      <dsp:spPr>
        <a:xfrm>
          <a:off x="10018162" y="5202038"/>
          <a:ext cx="4068030" cy="1369982"/>
        </a:xfrm>
        <a:prstGeom prst="rect">
          <a:avLst/>
        </a:prstGeom>
        <a:solidFill>
          <a:srgbClr val="3F738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Fira Sans" panose="020B0503050000020004" pitchFamily="34" charset="0"/>
            </a:rPr>
            <a:t>Increased revenue per client</a:t>
          </a:r>
        </a:p>
      </dsp:txBody>
      <dsp:txXfrm>
        <a:off x="10018162" y="5202038"/>
        <a:ext cx="4068030" cy="136998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51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5150"/>
          </a:xfrm>
          <a:prstGeom prst="rect">
            <a:avLst/>
          </a:prstGeom>
        </p:spPr>
        <p:txBody>
          <a:bodyPr vert="horz" lIns="91440" tIns="45720" rIns="91440" bIns="45720" rtlCol="0"/>
          <a:lstStyle>
            <a:lvl1pPr algn="r">
              <a:defRPr sz="1200"/>
            </a:lvl1pPr>
          </a:lstStyle>
          <a:p>
            <a:fld id="{93F648D0-55D4-4740-981E-EF97E36263D7}" type="datetimeFigureOut">
              <a:rPr lang="en-US" smtClean="0"/>
              <a:pPr/>
              <a:t>4/6/2026</a:t>
            </a:fld>
            <a:endParaRPr lang="en-US"/>
          </a:p>
        </p:txBody>
      </p:sp>
      <p:sp>
        <p:nvSpPr>
          <p:cNvPr id="4" name="Slide Image Placeholder 3"/>
          <p:cNvSpPr>
            <a:spLocks noGrp="1" noRot="1" noChangeAspect="1"/>
          </p:cNvSpPr>
          <p:nvPr>
            <p:ph type="sldImg" idx="2"/>
          </p:nvPr>
        </p:nvSpPr>
        <p:spPr>
          <a:xfrm>
            <a:off x="6281738" y="847725"/>
            <a:ext cx="7540625" cy="42418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372100"/>
            <a:ext cx="16084550" cy="50895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51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5150"/>
          </a:xfrm>
          <a:prstGeom prst="rect">
            <a:avLst/>
          </a:prstGeom>
        </p:spPr>
        <p:txBody>
          <a:bodyPr vert="horz" lIns="91440" tIns="45720" rIns="91440" bIns="45720" rtlCol="0" anchor="b"/>
          <a:lstStyle>
            <a:lvl1pPr algn="r">
              <a:defRPr sz="1200"/>
            </a:lvl1pPr>
          </a:lstStyle>
          <a:p>
            <a:fld id="{006A30AF-5213-4C5B-92AA-3DFF0D0D7541}" type="slidenum">
              <a:rPr lang="en-US" smtClean="0"/>
              <a:pPr/>
              <a:t>‹#›</a:t>
            </a:fld>
            <a:endParaRPr lang="en-US"/>
          </a:p>
        </p:txBody>
      </p:sp>
    </p:spTree>
    <p:extLst>
      <p:ext uri="{BB962C8B-B14F-4D97-AF65-F5344CB8AC3E}">
        <p14:creationId xmlns:p14="http://schemas.microsoft.com/office/powerpoint/2010/main" val="884932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Reagan Wagner intro</a:t>
            </a:r>
          </a:p>
        </p:txBody>
      </p:sp>
      <p:sp>
        <p:nvSpPr>
          <p:cNvPr id="4" name="Slide Number Placeholder 3"/>
          <p:cNvSpPr>
            <a:spLocks noGrp="1"/>
          </p:cNvSpPr>
          <p:nvPr>
            <p:ph type="sldNum" sz="quarter" idx="5"/>
          </p:nvPr>
        </p:nvSpPr>
        <p:spPr/>
        <p:txBody>
          <a:bodyPr/>
          <a:lstStyle/>
          <a:p>
            <a:fld id="{006A30AF-5213-4C5B-92AA-3DFF0D0D7541}" type="slidenum">
              <a:rPr lang="en-US" smtClean="0"/>
              <a:pPr/>
              <a:t>1</a:t>
            </a:fld>
            <a:endParaRPr lang="en-US"/>
          </a:p>
        </p:txBody>
      </p:sp>
    </p:spTree>
    <p:extLst>
      <p:ext uri="{BB962C8B-B14F-4D97-AF65-F5344CB8AC3E}">
        <p14:creationId xmlns:p14="http://schemas.microsoft.com/office/powerpoint/2010/main" val="1362683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rtl="0">
              <a:buFont typeface="Arial" panose="020B0604020202020204" pitchFamily="34" charset="0"/>
              <a:buChar char="•"/>
            </a:pPr>
            <a:r>
              <a:rPr lang="en-US" sz="1200" b="0" i="0" u="none" strike="noStrike" kern="1200" dirty="0">
                <a:solidFill>
                  <a:schemeClr val="tx1"/>
                </a:solidFill>
                <a:effectLst/>
                <a:latin typeface="+mn-lt"/>
                <a:ea typeface="+mn-ea"/>
                <a:cs typeface="+mn-cs"/>
              </a:rPr>
              <a:t>The conservative case protects survival.</a:t>
            </a:r>
          </a:p>
          <a:p>
            <a:pPr marL="171450" indent="-171450" rtl="0">
              <a:buFont typeface="Arial" panose="020B0604020202020204" pitchFamily="34" charset="0"/>
              <a:buChar char="•"/>
            </a:pPr>
            <a:r>
              <a:rPr lang="en-US" sz="1200" b="0" i="0" u="none" strike="noStrike" kern="1200" dirty="0">
                <a:solidFill>
                  <a:schemeClr val="tx1"/>
                </a:solidFill>
                <a:effectLst/>
                <a:latin typeface="+mn-lt"/>
                <a:ea typeface="+mn-ea"/>
                <a:cs typeface="+mn-cs"/>
              </a:rPr>
              <a:t>The expected case supports steady operations.</a:t>
            </a:r>
          </a:p>
          <a:p>
            <a:pPr marL="171450" indent="-171450" rtl="0">
              <a:buFont typeface="Arial" panose="020B0604020202020204" pitchFamily="34" charset="0"/>
              <a:buChar char="•"/>
            </a:pPr>
            <a:r>
              <a:rPr lang="en-US" sz="1200" b="0" i="0" u="none" strike="noStrike" kern="1200" dirty="0">
                <a:solidFill>
                  <a:schemeClr val="tx1"/>
                </a:solidFill>
                <a:effectLst/>
                <a:latin typeface="+mn-lt"/>
                <a:ea typeface="+mn-ea"/>
                <a:cs typeface="+mn-cs"/>
              </a:rPr>
              <a:t>The growth case prepares you for acceleration.</a:t>
            </a:r>
            <a:endParaRPr lang="en-US" b="0" dirty="0">
              <a:effectLst/>
            </a:endParaRPr>
          </a:p>
          <a:p>
            <a:pPr rtl="0"/>
            <a:endParaRPr lang="en-US" sz="1200" b="0" i="0" u="none" strike="noStrike" kern="1200" dirty="0">
              <a:solidFill>
                <a:schemeClr val="tx1"/>
              </a:solidFill>
              <a:effectLst/>
              <a:latin typeface="+mn-lt"/>
              <a:ea typeface="+mn-ea"/>
              <a:cs typeface="+mn-cs"/>
            </a:endParaRPr>
          </a:p>
          <a:p>
            <a:br>
              <a:rPr lang="en-US" dirty="0"/>
            </a:br>
            <a:endParaRPr lang="en-US" dirty="0"/>
          </a:p>
        </p:txBody>
      </p:sp>
      <p:sp>
        <p:nvSpPr>
          <p:cNvPr id="4" name="Slide Number Placeholder 3"/>
          <p:cNvSpPr>
            <a:spLocks noGrp="1"/>
          </p:cNvSpPr>
          <p:nvPr>
            <p:ph type="sldNum" sz="quarter" idx="10"/>
          </p:nvPr>
        </p:nvSpPr>
        <p:spPr/>
        <p:txBody>
          <a:bodyPr/>
          <a:lstStyle/>
          <a:p>
            <a:fld id="{006A30AF-5213-4C5B-92AA-3DFF0D0D7541}" type="slidenum">
              <a:rPr lang="en-US" smtClean="0"/>
              <a:pPr/>
              <a:t>10</a:t>
            </a:fld>
            <a:endParaRPr lang="en-US"/>
          </a:p>
        </p:txBody>
      </p:sp>
    </p:spTree>
    <p:extLst>
      <p:ext uri="{BB962C8B-B14F-4D97-AF65-F5344CB8AC3E}">
        <p14:creationId xmlns:p14="http://schemas.microsoft.com/office/powerpoint/2010/main" val="35833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4BC0D-E72A-6AAB-30A1-E93BE2E7C5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5561F-B4E3-655A-15C7-2C255119D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0BBA2A-8E65-8A82-0EEA-98A3D2E64813}"/>
              </a:ext>
            </a:extLst>
          </p:cNvPr>
          <p:cNvSpPr>
            <a:spLocks noGrp="1"/>
          </p:cNvSpPr>
          <p:nvPr>
            <p:ph type="body" idx="1"/>
          </p:nvPr>
        </p:nvSpPr>
        <p:spPr/>
        <p:txBody>
          <a:bodyPr/>
          <a:lstStyle/>
          <a:p>
            <a:br>
              <a:rPr lang="en-US" dirty="0"/>
            </a:br>
            <a:endParaRPr lang="en-ID" dirty="0"/>
          </a:p>
        </p:txBody>
      </p:sp>
      <p:sp>
        <p:nvSpPr>
          <p:cNvPr id="4" name="Slide Number Placeholder 3">
            <a:extLst>
              <a:ext uri="{FF2B5EF4-FFF2-40B4-BE49-F238E27FC236}">
                <a16:creationId xmlns:a16="http://schemas.microsoft.com/office/drawing/2014/main" id="{AD526F0A-3AF8-32EE-B6EA-34056E04C072}"/>
              </a:ext>
            </a:extLst>
          </p:cNvPr>
          <p:cNvSpPr>
            <a:spLocks noGrp="1"/>
          </p:cNvSpPr>
          <p:nvPr>
            <p:ph type="sldNum" sz="quarter" idx="5"/>
          </p:nvPr>
        </p:nvSpPr>
        <p:spPr/>
        <p:txBody>
          <a:bodyPr/>
          <a:lstStyle/>
          <a:p>
            <a:fld id="{006A30AF-5213-4C5B-92AA-3DFF0D0D7541}" type="slidenum">
              <a:rPr lang="en-US" smtClean="0"/>
              <a:pPr/>
              <a:t>11</a:t>
            </a:fld>
            <a:endParaRPr lang="en-US"/>
          </a:p>
        </p:txBody>
      </p:sp>
    </p:spTree>
    <p:extLst>
      <p:ext uri="{BB962C8B-B14F-4D97-AF65-F5344CB8AC3E}">
        <p14:creationId xmlns:p14="http://schemas.microsoft.com/office/powerpoint/2010/main" val="1818347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3F31A-9521-838B-4E60-E9C170FBC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AEEDA-2968-29D0-3094-089A37609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FD44F3-FC3C-E9CC-78B3-906DBAC293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55A46A-2818-0E40-741E-31750F73DB8B}"/>
              </a:ext>
            </a:extLst>
          </p:cNvPr>
          <p:cNvSpPr>
            <a:spLocks noGrp="1"/>
          </p:cNvSpPr>
          <p:nvPr>
            <p:ph type="sldNum" sz="quarter" idx="5"/>
          </p:nvPr>
        </p:nvSpPr>
        <p:spPr/>
        <p:txBody>
          <a:bodyPr/>
          <a:lstStyle/>
          <a:p>
            <a:fld id="{006A30AF-5213-4C5B-92AA-3DFF0D0D7541}" type="slidenum">
              <a:rPr lang="en-US" smtClean="0"/>
              <a:pPr/>
              <a:t>12</a:t>
            </a:fld>
            <a:endParaRPr lang="en-US"/>
          </a:p>
        </p:txBody>
      </p:sp>
    </p:spTree>
    <p:extLst>
      <p:ext uri="{BB962C8B-B14F-4D97-AF65-F5344CB8AC3E}">
        <p14:creationId xmlns:p14="http://schemas.microsoft.com/office/powerpoint/2010/main" val="2343177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65F48-E47C-0C5D-A076-D9455C6FA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01ED3-F3E4-E38D-3B57-041281557C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931E58-8DA9-E1A9-5289-136328E594A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In a conservative scenario, the goal is not to win the market. It is to ensure you are still strong when the market turns.</a:t>
            </a:r>
            <a:endParaRPr lang="en-US" dirty="0"/>
          </a:p>
        </p:txBody>
      </p:sp>
      <p:sp>
        <p:nvSpPr>
          <p:cNvPr id="4" name="Slide Number Placeholder 3">
            <a:extLst>
              <a:ext uri="{FF2B5EF4-FFF2-40B4-BE49-F238E27FC236}">
                <a16:creationId xmlns:a16="http://schemas.microsoft.com/office/drawing/2014/main" id="{22132B46-04DD-23C3-FC88-7728667A0C3D}"/>
              </a:ext>
            </a:extLst>
          </p:cNvPr>
          <p:cNvSpPr>
            <a:spLocks noGrp="1"/>
          </p:cNvSpPr>
          <p:nvPr>
            <p:ph type="sldNum" sz="quarter" idx="5"/>
          </p:nvPr>
        </p:nvSpPr>
        <p:spPr/>
        <p:txBody>
          <a:bodyPr/>
          <a:lstStyle/>
          <a:p>
            <a:fld id="{006A30AF-5213-4C5B-92AA-3DFF0D0D7541}" type="slidenum">
              <a:rPr lang="en-US" smtClean="0"/>
              <a:pPr/>
              <a:t>13</a:t>
            </a:fld>
            <a:endParaRPr lang="en-US"/>
          </a:p>
        </p:txBody>
      </p:sp>
    </p:spTree>
    <p:extLst>
      <p:ext uri="{BB962C8B-B14F-4D97-AF65-F5344CB8AC3E}">
        <p14:creationId xmlns:p14="http://schemas.microsoft.com/office/powerpoint/2010/main" val="1110678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0D921-A816-F545-56A5-244157367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163AD-034C-6904-E9F1-8C0716687C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DF71C0-31C6-7401-6F57-7B9709188D32}"/>
              </a:ext>
            </a:extLst>
          </p:cNvPr>
          <p:cNvSpPr>
            <a:spLocks noGrp="1"/>
          </p:cNvSpPr>
          <p:nvPr>
            <p:ph type="body" idx="1"/>
          </p:nvPr>
        </p:nvSpPr>
        <p:spPr/>
        <p:txBody>
          <a:bodyPr/>
          <a:lstStyle/>
          <a:p>
            <a:br>
              <a:rPr lang="en-US" dirty="0"/>
            </a:br>
            <a:endParaRPr lang="en-ID" dirty="0"/>
          </a:p>
        </p:txBody>
      </p:sp>
      <p:sp>
        <p:nvSpPr>
          <p:cNvPr id="4" name="Slide Number Placeholder 3">
            <a:extLst>
              <a:ext uri="{FF2B5EF4-FFF2-40B4-BE49-F238E27FC236}">
                <a16:creationId xmlns:a16="http://schemas.microsoft.com/office/drawing/2014/main" id="{3F22F29F-4A90-5757-956E-11A38A881F07}"/>
              </a:ext>
            </a:extLst>
          </p:cNvPr>
          <p:cNvSpPr>
            <a:spLocks noGrp="1"/>
          </p:cNvSpPr>
          <p:nvPr>
            <p:ph type="sldNum" sz="quarter" idx="5"/>
          </p:nvPr>
        </p:nvSpPr>
        <p:spPr/>
        <p:txBody>
          <a:bodyPr/>
          <a:lstStyle/>
          <a:p>
            <a:fld id="{006A30AF-5213-4C5B-92AA-3DFF0D0D7541}" type="slidenum">
              <a:rPr lang="en-US" smtClean="0"/>
              <a:pPr/>
              <a:t>14</a:t>
            </a:fld>
            <a:endParaRPr lang="en-US"/>
          </a:p>
        </p:txBody>
      </p:sp>
    </p:spTree>
    <p:extLst>
      <p:ext uri="{BB962C8B-B14F-4D97-AF65-F5344CB8AC3E}">
        <p14:creationId xmlns:p14="http://schemas.microsoft.com/office/powerpoint/2010/main" val="1700506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6D89B-8627-61CF-FC8E-90F536EFD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D88712-E0BE-AB7E-DF0E-BFFED1697A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D10F2-FBA4-B29D-17C5-58204F8C17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9D2FA6-7BCF-B56A-E15D-365D5DF22130}"/>
              </a:ext>
            </a:extLst>
          </p:cNvPr>
          <p:cNvSpPr>
            <a:spLocks noGrp="1"/>
          </p:cNvSpPr>
          <p:nvPr>
            <p:ph type="sldNum" sz="quarter" idx="5"/>
          </p:nvPr>
        </p:nvSpPr>
        <p:spPr/>
        <p:txBody>
          <a:bodyPr/>
          <a:lstStyle/>
          <a:p>
            <a:fld id="{006A30AF-5213-4C5B-92AA-3DFF0D0D7541}" type="slidenum">
              <a:rPr lang="en-US" smtClean="0"/>
              <a:pPr/>
              <a:t>15</a:t>
            </a:fld>
            <a:endParaRPr lang="en-US"/>
          </a:p>
        </p:txBody>
      </p:sp>
    </p:spTree>
    <p:extLst>
      <p:ext uri="{BB962C8B-B14F-4D97-AF65-F5344CB8AC3E}">
        <p14:creationId xmlns:p14="http://schemas.microsoft.com/office/powerpoint/2010/main" val="2582512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0E2D-796C-9934-3527-F193C01546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8F575-0B1F-5BA3-95DE-BA7E63EFD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435788-03C1-7A75-7653-6F2D8AE8F74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is where most businesses live. The opportunity here is not speed, it is efficiency.</a:t>
            </a:r>
            <a:endParaRPr lang="en-US" dirty="0"/>
          </a:p>
        </p:txBody>
      </p:sp>
      <p:sp>
        <p:nvSpPr>
          <p:cNvPr id="4" name="Slide Number Placeholder 3">
            <a:extLst>
              <a:ext uri="{FF2B5EF4-FFF2-40B4-BE49-F238E27FC236}">
                <a16:creationId xmlns:a16="http://schemas.microsoft.com/office/drawing/2014/main" id="{527E9E32-2489-2A16-2BC5-D9DDC809BC37}"/>
              </a:ext>
            </a:extLst>
          </p:cNvPr>
          <p:cNvSpPr>
            <a:spLocks noGrp="1"/>
          </p:cNvSpPr>
          <p:nvPr>
            <p:ph type="sldNum" sz="quarter" idx="5"/>
          </p:nvPr>
        </p:nvSpPr>
        <p:spPr/>
        <p:txBody>
          <a:bodyPr/>
          <a:lstStyle/>
          <a:p>
            <a:fld id="{006A30AF-5213-4C5B-92AA-3DFF0D0D7541}" type="slidenum">
              <a:rPr lang="en-US" smtClean="0"/>
              <a:pPr/>
              <a:t>16</a:t>
            </a:fld>
            <a:endParaRPr lang="en-US"/>
          </a:p>
        </p:txBody>
      </p:sp>
    </p:spTree>
    <p:extLst>
      <p:ext uri="{BB962C8B-B14F-4D97-AF65-F5344CB8AC3E}">
        <p14:creationId xmlns:p14="http://schemas.microsoft.com/office/powerpoint/2010/main" val="2970121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797A1-DA72-227F-618A-4FB5F333B0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ECDB4F-4465-578E-AE95-F5E1867833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C551C3-0FBF-2123-7F43-94BB8174D2B6}"/>
              </a:ext>
            </a:extLst>
          </p:cNvPr>
          <p:cNvSpPr>
            <a:spLocks noGrp="1"/>
          </p:cNvSpPr>
          <p:nvPr>
            <p:ph type="body" idx="1"/>
          </p:nvPr>
        </p:nvSpPr>
        <p:spPr/>
        <p:txBody>
          <a:bodyPr/>
          <a:lstStyle/>
          <a:p>
            <a:br>
              <a:rPr lang="en-US" dirty="0"/>
            </a:br>
            <a:endParaRPr lang="en-ID" dirty="0"/>
          </a:p>
        </p:txBody>
      </p:sp>
      <p:sp>
        <p:nvSpPr>
          <p:cNvPr id="4" name="Slide Number Placeholder 3">
            <a:extLst>
              <a:ext uri="{FF2B5EF4-FFF2-40B4-BE49-F238E27FC236}">
                <a16:creationId xmlns:a16="http://schemas.microsoft.com/office/drawing/2014/main" id="{48C8C074-7EE2-EA64-92F7-76F3EF1B5C38}"/>
              </a:ext>
            </a:extLst>
          </p:cNvPr>
          <p:cNvSpPr>
            <a:spLocks noGrp="1"/>
          </p:cNvSpPr>
          <p:nvPr>
            <p:ph type="sldNum" sz="quarter" idx="5"/>
          </p:nvPr>
        </p:nvSpPr>
        <p:spPr/>
        <p:txBody>
          <a:bodyPr/>
          <a:lstStyle/>
          <a:p>
            <a:fld id="{006A30AF-5213-4C5B-92AA-3DFF0D0D7541}" type="slidenum">
              <a:rPr lang="en-US" smtClean="0"/>
              <a:pPr/>
              <a:t>17</a:t>
            </a:fld>
            <a:endParaRPr lang="en-US"/>
          </a:p>
        </p:txBody>
      </p:sp>
    </p:spTree>
    <p:extLst>
      <p:ext uri="{BB962C8B-B14F-4D97-AF65-F5344CB8AC3E}">
        <p14:creationId xmlns:p14="http://schemas.microsoft.com/office/powerpoint/2010/main" val="2105281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0DD0D-1128-318B-9B76-3F11B97FA3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3BCBA-E4C5-E3B5-40BE-5BDF492859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59E983-ADCB-5546-6C65-1AF08F0E38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26BA31-9517-9178-8104-C73418AA32E4}"/>
              </a:ext>
            </a:extLst>
          </p:cNvPr>
          <p:cNvSpPr>
            <a:spLocks noGrp="1"/>
          </p:cNvSpPr>
          <p:nvPr>
            <p:ph type="sldNum" sz="quarter" idx="5"/>
          </p:nvPr>
        </p:nvSpPr>
        <p:spPr/>
        <p:txBody>
          <a:bodyPr/>
          <a:lstStyle/>
          <a:p>
            <a:fld id="{006A30AF-5213-4C5B-92AA-3DFF0D0D7541}" type="slidenum">
              <a:rPr lang="en-US" smtClean="0"/>
              <a:pPr/>
              <a:t>18</a:t>
            </a:fld>
            <a:endParaRPr lang="en-US"/>
          </a:p>
        </p:txBody>
      </p:sp>
    </p:spTree>
    <p:extLst>
      <p:ext uri="{BB962C8B-B14F-4D97-AF65-F5344CB8AC3E}">
        <p14:creationId xmlns:p14="http://schemas.microsoft.com/office/powerpoint/2010/main" val="2485588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702C-20F8-6562-1B28-F2003DF46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E4B98-9CFB-84C5-6A55-F734CA480B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247CB-DA2D-8F96-64A9-A756427385C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Growth creates opportunity, but unmanaged growth creates risk. The key is scaling without breaking the model</a:t>
            </a:r>
            <a:endParaRPr lang="en-US" dirty="0"/>
          </a:p>
        </p:txBody>
      </p:sp>
      <p:sp>
        <p:nvSpPr>
          <p:cNvPr id="4" name="Slide Number Placeholder 3">
            <a:extLst>
              <a:ext uri="{FF2B5EF4-FFF2-40B4-BE49-F238E27FC236}">
                <a16:creationId xmlns:a16="http://schemas.microsoft.com/office/drawing/2014/main" id="{F2CA34D4-8657-3745-8A58-B500AFEFFCDF}"/>
              </a:ext>
            </a:extLst>
          </p:cNvPr>
          <p:cNvSpPr>
            <a:spLocks noGrp="1"/>
          </p:cNvSpPr>
          <p:nvPr>
            <p:ph type="sldNum" sz="quarter" idx="5"/>
          </p:nvPr>
        </p:nvSpPr>
        <p:spPr/>
        <p:txBody>
          <a:bodyPr/>
          <a:lstStyle/>
          <a:p>
            <a:fld id="{006A30AF-5213-4C5B-92AA-3DFF0D0D7541}" type="slidenum">
              <a:rPr lang="en-US" smtClean="0"/>
              <a:pPr/>
              <a:t>19</a:t>
            </a:fld>
            <a:endParaRPr lang="en-US"/>
          </a:p>
        </p:txBody>
      </p:sp>
    </p:spTree>
    <p:extLst>
      <p:ext uri="{BB962C8B-B14F-4D97-AF65-F5344CB8AC3E}">
        <p14:creationId xmlns:p14="http://schemas.microsoft.com/office/powerpoint/2010/main" val="418241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D7148-3F09-1891-3BD2-40CE02353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AB9FA7-7A6A-89F9-F524-02218B2EE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2E822-9621-A934-5908-690B15150851}"/>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We are operating in one of the most dynamic business environments we have seen in decades. Interest rates have shifted. Labor costs continue to rise. Capital is more expensive. Markets are less predictable.</a:t>
            </a:r>
            <a:endParaRPr lang="en-US" b="0" dirty="0">
              <a:effectLst/>
            </a:endParaRPr>
          </a:p>
          <a:p>
            <a:pPr rtl="0"/>
            <a:r>
              <a:rPr lang="en-US" sz="1200" b="0" i="0" u="none" strike="noStrike" kern="1200" dirty="0">
                <a:solidFill>
                  <a:schemeClr val="tx1"/>
                </a:solidFill>
                <a:effectLst/>
                <a:latin typeface="+mn-lt"/>
                <a:ea typeface="+mn-ea"/>
                <a:cs typeface="+mn-cs"/>
              </a:rPr>
              <a:t>And yet expectations for growth have not slowed down. The difference between companies that struggle and companies that scale in this environment is not access to data. We all have data.</a:t>
            </a:r>
            <a:endParaRPr lang="en-US" b="0" dirty="0">
              <a:effectLst/>
            </a:endParaRPr>
          </a:p>
          <a:p>
            <a:pPr rtl="0"/>
            <a:r>
              <a:rPr lang="en-US" sz="1200" b="0" i="0" u="none" strike="noStrike" kern="1200" dirty="0">
                <a:solidFill>
                  <a:schemeClr val="tx1"/>
                </a:solidFill>
                <a:effectLst/>
                <a:latin typeface="+mn-lt"/>
                <a:ea typeface="+mn-ea"/>
                <a:cs typeface="+mn-cs"/>
              </a:rPr>
              <a:t>The difference is interpretation. For years, many businesses have used financial statements as a report card. Something you review at the end of the month. Or worse, at the end of the year. But today, financials cannot just tell you what happened. They must tell you what to do next.</a:t>
            </a:r>
          </a:p>
          <a:p>
            <a:pPr rtl="0"/>
            <a:endParaRPr lang="en-US" b="0" dirty="0">
              <a:effectLst/>
            </a:endParaRPr>
          </a:p>
          <a:p>
            <a:pPr rtl="0"/>
            <a:r>
              <a:rPr lang="en-US" sz="1200" b="1" i="0" u="none" strike="noStrike" kern="1200" dirty="0">
                <a:solidFill>
                  <a:schemeClr val="tx1"/>
                </a:solidFill>
                <a:effectLst/>
                <a:latin typeface="+mn-lt"/>
                <a:ea typeface="+mn-ea"/>
                <a:cs typeface="+mn-cs"/>
              </a:rPr>
              <a:t>So let me ask you:</a:t>
            </a:r>
            <a:endParaRPr lang="en-US" b="1" dirty="0">
              <a:effectLst/>
            </a:endParaRPr>
          </a:p>
          <a:p>
            <a:endParaRPr lang="en-US" dirty="0"/>
          </a:p>
        </p:txBody>
      </p:sp>
      <p:sp>
        <p:nvSpPr>
          <p:cNvPr id="4" name="Slide Number Placeholder 3">
            <a:extLst>
              <a:ext uri="{FF2B5EF4-FFF2-40B4-BE49-F238E27FC236}">
                <a16:creationId xmlns:a16="http://schemas.microsoft.com/office/drawing/2014/main" id="{8EA1DC13-504C-A2D7-2BE1-E61E59A97971}"/>
              </a:ext>
            </a:extLst>
          </p:cNvPr>
          <p:cNvSpPr>
            <a:spLocks noGrp="1"/>
          </p:cNvSpPr>
          <p:nvPr>
            <p:ph type="sldNum" sz="quarter" idx="5"/>
          </p:nvPr>
        </p:nvSpPr>
        <p:spPr/>
        <p:txBody>
          <a:bodyPr/>
          <a:lstStyle/>
          <a:p>
            <a:fld id="{006A30AF-5213-4C5B-92AA-3DFF0D0D7541}" type="slidenum">
              <a:rPr lang="en-US" smtClean="0"/>
              <a:pPr/>
              <a:t>2</a:t>
            </a:fld>
            <a:endParaRPr lang="en-US"/>
          </a:p>
        </p:txBody>
      </p:sp>
    </p:spTree>
    <p:extLst>
      <p:ext uri="{BB962C8B-B14F-4D97-AF65-F5344CB8AC3E}">
        <p14:creationId xmlns:p14="http://schemas.microsoft.com/office/powerpoint/2010/main" val="2660900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A583C-4377-9133-3609-E53DE68DF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8D681B-53DF-7701-A5C9-D43142AAA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C5C7D4-2576-CB84-C542-2D828D1A01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Under each scenario, what do we do with hiring? Do we expand or hold? Do we adjust pricing? Do we invest in capital improvements? The objective is not predicting the future perfectly. It is being prepared for multiple futures. Prepared companies respond calmly. Unprepared companies react emotionally. There is a difference.</a:t>
            </a:r>
            <a:endParaRPr lang="en-US" b="0" dirty="0">
              <a:effectLst/>
            </a:endParaRPr>
          </a:p>
          <a:p>
            <a:endParaRPr lang="en-US" dirty="0"/>
          </a:p>
        </p:txBody>
      </p:sp>
      <p:sp>
        <p:nvSpPr>
          <p:cNvPr id="4" name="Slide Number Placeholder 3">
            <a:extLst>
              <a:ext uri="{FF2B5EF4-FFF2-40B4-BE49-F238E27FC236}">
                <a16:creationId xmlns:a16="http://schemas.microsoft.com/office/drawing/2014/main" id="{7DBE1A84-0102-57AB-6842-16886BF7ADC7}"/>
              </a:ext>
            </a:extLst>
          </p:cNvPr>
          <p:cNvSpPr>
            <a:spLocks noGrp="1"/>
          </p:cNvSpPr>
          <p:nvPr>
            <p:ph type="sldNum" sz="quarter" idx="5"/>
          </p:nvPr>
        </p:nvSpPr>
        <p:spPr/>
        <p:txBody>
          <a:bodyPr/>
          <a:lstStyle/>
          <a:p>
            <a:fld id="{006A30AF-5213-4C5B-92AA-3DFF0D0D7541}" type="slidenum">
              <a:rPr lang="en-US" smtClean="0"/>
              <a:pPr/>
              <a:t>20</a:t>
            </a:fld>
            <a:endParaRPr lang="en-US"/>
          </a:p>
        </p:txBody>
      </p:sp>
    </p:spTree>
    <p:extLst>
      <p:ext uri="{BB962C8B-B14F-4D97-AF65-F5344CB8AC3E}">
        <p14:creationId xmlns:p14="http://schemas.microsoft.com/office/powerpoint/2010/main" val="633899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3BDAD-1EF3-925F-69B9-F237DBD71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AACC2-0D59-D1FC-2EDA-E63E9CCD9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2525F2-470D-AA4D-87B2-4AD6522B6267}"/>
              </a:ext>
            </a:extLst>
          </p:cNvPr>
          <p:cNvSpPr>
            <a:spLocks noGrp="1"/>
          </p:cNvSpPr>
          <p:nvPr>
            <p:ph type="body" idx="1"/>
          </p:nvPr>
        </p:nvSpPr>
        <p:spPr/>
        <p:txBody>
          <a:bodyPr>
            <a:normAutofit/>
          </a:bodyPr>
          <a:lstStyle/>
          <a:p>
            <a:pPr rtl="0"/>
            <a:r>
              <a:rPr lang="en-US" sz="1200" b="0" i="0" u="none" strike="noStrike" kern="1200" dirty="0">
                <a:solidFill>
                  <a:schemeClr val="tx1"/>
                </a:solidFill>
                <a:effectLst/>
                <a:latin typeface="+mn-lt"/>
                <a:ea typeface="+mn-ea"/>
                <a:cs typeface="+mn-cs"/>
              </a:rPr>
              <a:t>Growth is not about more clients. It is about profitable clients.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Every business should understand:</a:t>
            </a:r>
            <a:endParaRPr lang="en-US" b="0" dirty="0">
              <a:effectLst/>
            </a:endParaRPr>
          </a:p>
          <a:p>
            <a:pPr rtl="0"/>
            <a:r>
              <a:rPr lang="en-US" sz="1200" b="0" i="0" u="none" strike="noStrike" kern="1200" dirty="0">
                <a:solidFill>
                  <a:schemeClr val="tx1"/>
                </a:solidFill>
                <a:effectLst/>
                <a:latin typeface="+mn-lt"/>
                <a:ea typeface="+mn-ea"/>
                <a:cs typeface="+mn-cs"/>
              </a:rPr>
              <a:t>• True cost of client acquisition</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Marketing return on investment</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Lifetime client value</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Retention rates</a:t>
            </a:r>
            <a:endParaRPr lang="en-US" b="0" dirty="0">
              <a:effectLst/>
            </a:endParaRPr>
          </a:p>
          <a:p>
            <a:br>
              <a:rPr lang="en-US" dirty="0"/>
            </a:br>
            <a:endParaRPr lang="en-US" dirty="0"/>
          </a:p>
        </p:txBody>
      </p:sp>
      <p:sp>
        <p:nvSpPr>
          <p:cNvPr id="4" name="Slide Number Placeholder 3">
            <a:extLst>
              <a:ext uri="{FF2B5EF4-FFF2-40B4-BE49-F238E27FC236}">
                <a16:creationId xmlns:a16="http://schemas.microsoft.com/office/drawing/2014/main" id="{CB84C30F-D9EB-B177-F849-4644E51F471E}"/>
              </a:ext>
            </a:extLst>
          </p:cNvPr>
          <p:cNvSpPr>
            <a:spLocks noGrp="1"/>
          </p:cNvSpPr>
          <p:nvPr>
            <p:ph type="sldNum" sz="quarter" idx="10"/>
          </p:nvPr>
        </p:nvSpPr>
        <p:spPr/>
        <p:txBody>
          <a:bodyPr/>
          <a:lstStyle/>
          <a:p>
            <a:fld id="{006A30AF-5213-4C5B-92AA-3DFF0D0D7541}" type="slidenum">
              <a:rPr lang="en-US" smtClean="0"/>
              <a:pPr/>
              <a:t>21</a:t>
            </a:fld>
            <a:endParaRPr lang="en-US"/>
          </a:p>
        </p:txBody>
      </p:sp>
    </p:spTree>
    <p:extLst>
      <p:ext uri="{BB962C8B-B14F-4D97-AF65-F5344CB8AC3E}">
        <p14:creationId xmlns:p14="http://schemas.microsoft.com/office/powerpoint/2010/main" val="3874585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If it costs you $5,000 to acquire a client who generates $6,000 in lifetime profit, your margin for error is thin. If it costs $5,000 to acquire a client who generates $50,000 in lifetime profit, that is scalable. This is where niche strategy becomes powerful.</a:t>
            </a:r>
          </a:p>
          <a:p>
            <a:pPr rtl="0"/>
            <a:endParaRPr lang="en-US" b="0" dirty="0">
              <a:effectLst/>
            </a:endParaRPr>
          </a:p>
          <a:p>
            <a:pPr rtl="0"/>
            <a:r>
              <a:rPr lang="en-US" sz="1200" b="0" i="0" u="none" strike="noStrike" kern="1200" dirty="0">
                <a:solidFill>
                  <a:schemeClr val="tx1"/>
                </a:solidFill>
                <a:effectLst/>
                <a:latin typeface="+mn-lt"/>
                <a:ea typeface="+mn-ea"/>
                <a:cs typeface="+mn-cs"/>
              </a:rPr>
              <a:t>When you dial into a profitable niche:</a:t>
            </a:r>
            <a:endParaRPr lang="en-US" b="0" dirty="0">
              <a:effectLst/>
            </a:endParaRPr>
          </a:p>
          <a:p>
            <a:pPr rtl="0"/>
            <a:r>
              <a:rPr lang="en-US" sz="1200" b="0" i="0" u="none" strike="noStrike" kern="1200" dirty="0">
                <a:solidFill>
                  <a:schemeClr val="tx1"/>
                </a:solidFill>
                <a:effectLst/>
                <a:latin typeface="+mn-lt"/>
                <a:ea typeface="+mn-ea"/>
                <a:cs typeface="+mn-cs"/>
              </a:rPr>
              <a:t>• Margins increase</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Retention improves</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Brand authority strengthens</a:t>
            </a:r>
            <a:endParaRPr lang="en-US" b="0" dirty="0">
              <a:effectLst/>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Instead of asking, “How do we get more business?” Ask, “Where are we consistently winning, and why?” Double down there. </a:t>
            </a:r>
            <a:r>
              <a:rPr lang="en-US" sz="1200" b="1" i="0" u="none" strike="noStrike" kern="1200" dirty="0">
                <a:solidFill>
                  <a:schemeClr val="tx1"/>
                </a:solidFill>
                <a:effectLst/>
                <a:latin typeface="+mn-lt"/>
                <a:ea typeface="+mn-ea"/>
                <a:cs typeface="+mn-cs"/>
              </a:rPr>
              <a:t>Strategic growth is focused growth.</a:t>
            </a:r>
            <a:endParaRPr lang="en-US" b="1"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006A30AF-5213-4C5B-92AA-3DFF0D0D7541}" type="slidenum">
              <a:rPr lang="en-US" smtClean="0"/>
              <a:pPr/>
              <a:t>22</a:t>
            </a:fld>
            <a:endParaRPr lang="en-US"/>
          </a:p>
        </p:txBody>
      </p:sp>
    </p:spTree>
    <p:extLst>
      <p:ext uri="{BB962C8B-B14F-4D97-AF65-F5344CB8AC3E}">
        <p14:creationId xmlns:p14="http://schemas.microsoft.com/office/powerpoint/2010/main" val="42264645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Data without execution is noise. So, here is a simple framework:</a:t>
            </a:r>
            <a:endParaRPr lang="en-US" b="0" dirty="0">
              <a:effectLst/>
            </a:endParaRPr>
          </a:p>
          <a:p>
            <a:pPr rtl="0"/>
            <a:r>
              <a:rPr lang="en-US" sz="1200" b="0" i="0" u="none" strike="noStrike" kern="1200" dirty="0">
                <a:solidFill>
                  <a:schemeClr val="tx1"/>
                </a:solidFill>
                <a:effectLst/>
                <a:latin typeface="+mn-lt"/>
                <a:ea typeface="+mn-ea"/>
                <a:cs typeface="+mn-cs"/>
              </a:rPr>
              <a:t>Financial Insight → Strategic Decision → Measurable Outcome</a:t>
            </a:r>
            <a:endParaRPr lang="en-US" b="0" dirty="0">
              <a:effectLst/>
            </a:endParaRPr>
          </a:p>
          <a:p>
            <a:br>
              <a:rPr lang="en-US" dirty="0"/>
            </a:br>
            <a:endParaRPr lang="en-ID" dirty="0"/>
          </a:p>
        </p:txBody>
      </p:sp>
      <p:sp>
        <p:nvSpPr>
          <p:cNvPr id="4" name="Slide Number Placeholder 3"/>
          <p:cNvSpPr>
            <a:spLocks noGrp="1"/>
          </p:cNvSpPr>
          <p:nvPr>
            <p:ph type="sldNum" sz="quarter" idx="5"/>
          </p:nvPr>
        </p:nvSpPr>
        <p:spPr/>
        <p:txBody>
          <a:bodyPr/>
          <a:lstStyle/>
          <a:p>
            <a:fld id="{006A30AF-5213-4C5B-92AA-3DFF0D0D7541}" type="slidenum">
              <a:rPr lang="en-US" smtClean="0"/>
              <a:pPr/>
              <a:t>23</a:t>
            </a:fld>
            <a:endParaRPr lang="en-US"/>
          </a:p>
        </p:txBody>
      </p:sp>
    </p:spTree>
    <p:extLst>
      <p:ext uri="{BB962C8B-B14F-4D97-AF65-F5344CB8AC3E}">
        <p14:creationId xmlns:p14="http://schemas.microsoft.com/office/powerpoint/2010/main" val="17366108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F14F1-B5F0-6892-3084-BBFDF00A9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E8ADAA-AAC4-A99D-6927-9DE438666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8DF128-F009-9F39-3FFF-AF8546AA3BA3}"/>
              </a:ext>
            </a:extLst>
          </p:cNvPr>
          <p:cNvSpPr>
            <a:spLocks noGrp="1"/>
          </p:cNvSpPr>
          <p:nvPr>
            <p:ph type="body" idx="1"/>
          </p:nvPr>
        </p:nvSpPr>
        <p:spPr/>
        <p:txBody>
          <a:bodyPr>
            <a:normAutofit/>
          </a:bodyPr>
          <a:lstStyle/>
          <a:p>
            <a:pPr rtl="0"/>
            <a:r>
              <a:rPr lang="en-US" sz="1200" b="0" i="0" u="none" strike="noStrike" kern="1200" dirty="0">
                <a:solidFill>
                  <a:schemeClr val="tx1"/>
                </a:solidFill>
                <a:effectLst/>
                <a:latin typeface="+mn-lt"/>
                <a:ea typeface="+mn-ea"/>
                <a:cs typeface="+mn-cs"/>
              </a:rPr>
              <a:t>For example:</a:t>
            </a:r>
            <a:endParaRPr lang="en-US" b="0" dirty="0">
              <a:effectLst/>
            </a:endParaRPr>
          </a:p>
          <a:p>
            <a:pPr rtl="0"/>
            <a:r>
              <a:rPr lang="en-US" sz="1200" b="0" i="0" u="none" strike="noStrike" kern="1200" dirty="0">
                <a:solidFill>
                  <a:schemeClr val="tx1"/>
                </a:solidFill>
                <a:effectLst/>
                <a:latin typeface="+mn-lt"/>
                <a:ea typeface="+mn-ea"/>
                <a:cs typeface="+mn-cs"/>
              </a:rPr>
              <a:t>Margin compression → Pricing adjustment → Improved operating margin</a:t>
            </a:r>
            <a:endParaRPr lang="en-US" b="0" dirty="0">
              <a:effectLst/>
            </a:endParaRPr>
          </a:p>
          <a:p>
            <a:pPr rtl="0"/>
            <a:r>
              <a:rPr lang="en-US" sz="1200" b="0" i="0" u="none" strike="noStrike" kern="1200" dirty="0">
                <a:solidFill>
                  <a:schemeClr val="tx1"/>
                </a:solidFill>
                <a:effectLst/>
                <a:latin typeface="+mn-lt"/>
                <a:ea typeface="+mn-ea"/>
                <a:cs typeface="+mn-cs"/>
              </a:rPr>
              <a:t>Cash flow forecasting → Delayed expansion → Preserved liquidity</a:t>
            </a:r>
            <a:endParaRPr lang="en-US" b="0" dirty="0">
              <a:effectLst/>
            </a:endParaRPr>
          </a:p>
          <a:p>
            <a:pPr rtl="0"/>
            <a:r>
              <a:rPr lang="en-US" sz="1200" b="0" i="0" u="none" strike="noStrike" kern="1200" dirty="0">
                <a:solidFill>
                  <a:schemeClr val="tx1"/>
                </a:solidFill>
                <a:effectLst/>
                <a:latin typeface="+mn-lt"/>
                <a:ea typeface="+mn-ea"/>
                <a:cs typeface="+mn-cs"/>
              </a:rPr>
              <a:t>Trend analysis → Market repositioning → Increased revenue per client</a:t>
            </a:r>
            <a:endParaRPr lang="en-US" b="0" dirty="0">
              <a:effectLst/>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The discipline is this:</a:t>
            </a:r>
            <a:endParaRPr lang="en-US" b="0" dirty="0">
              <a:effectLst/>
            </a:endParaRPr>
          </a:p>
          <a:p>
            <a:pPr rtl="0"/>
            <a:r>
              <a:rPr lang="en-US" sz="1200" b="0" i="0" u="none" strike="noStrike" kern="1200" dirty="0">
                <a:solidFill>
                  <a:schemeClr val="tx1"/>
                </a:solidFill>
                <a:effectLst/>
                <a:latin typeface="+mn-lt"/>
                <a:ea typeface="+mn-ea"/>
                <a:cs typeface="+mn-cs"/>
              </a:rPr>
              <a:t>Data should drive decisions. It should not simply confirm assumptions you already made. Strong leaders are willing to let the numbers challenge their instincts. </a:t>
            </a:r>
            <a:r>
              <a:rPr lang="en-US" sz="1200" b="1" i="0" u="none" strike="noStrike" kern="1200" dirty="0">
                <a:solidFill>
                  <a:schemeClr val="tx1"/>
                </a:solidFill>
                <a:effectLst/>
                <a:latin typeface="+mn-lt"/>
                <a:ea typeface="+mn-ea"/>
                <a:cs typeface="+mn-cs"/>
              </a:rPr>
              <a:t>That is maturity in leadership.</a:t>
            </a:r>
            <a:endParaRPr lang="en-US" b="1" dirty="0">
              <a:effectLst/>
            </a:endParaRPr>
          </a:p>
          <a:p>
            <a:br>
              <a:rPr lang="en-US" dirty="0"/>
            </a:br>
            <a:endParaRPr lang="en-US" dirty="0"/>
          </a:p>
        </p:txBody>
      </p:sp>
      <p:sp>
        <p:nvSpPr>
          <p:cNvPr id="4" name="Slide Number Placeholder 3">
            <a:extLst>
              <a:ext uri="{FF2B5EF4-FFF2-40B4-BE49-F238E27FC236}">
                <a16:creationId xmlns:a16="http://schemas.microsoft.com/office/drawing/2014/main" id="{284AD828-3B61-CBC4-F707-82695D0EE312}"/>
              </a:ext>
            </a:extLst>
          </p:cNvPr>
          <p:cNvSpPr>
            <a:spLocks noGrp="1"/>
          </p:cNvSpPr>
          <p:nvPr>
            <p:ph type="sldNum" sz="quarter" idx="10"/>
          </p:nvPr>
        </p:nvSpPr>
        <p:spPr/>
        <p:txBody>
          <a:bodyPr/>
          <a:lstStyle/>
          <a:p>
            <a:fld id="{006A30AF-5213-4C5B-92AA-3DFF0D0D7541}" type="slidenum">
              <a:rPr lang="en-US" smtClean="0"/>
              <a:pPr/>
              <a:t>24</a:t>
            </a:fld>
            <a:endParaRPr lang="en-US"/>
          </a:p>
        </p:txBody>
      </p:sp>
    </p:spTree>
    <p:extLst>
      <p:ext uri="{BB962C8B-B14F-4D97-AF65-F5344CB8AC3E}">
        <p14:creationId xmlns:p14="http://schemas.microsoft.com/office/powerpoint/2010/main" val="30542348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No business leader should navigate complexity alone. At </a:t>
            </a:r>
            <a:r>
              <a:rPr lang="en-US" sz="1200" b="1" i="0" u="none" strike="noStrike" kern="1200" dirty="0">
                <a:solidFill>
                  <a:schemeClr val="tx1"/>
                </a:solidFill>
                <a:effectLst/>
                <a:latin typeface="+mn-lt"/>
                <a:ea typeface="+mn-ea"/>
                <a:cs typeface="+mn-cs"/>
              </a:rPr>
              <a:t>National Financial Alliance</a:t>
            </a:r>
            <a:r>
              <a:rPr lang="en-US" sz="1200" b="0" i="0" u="none" strike="noStrike" kern="1200" dirty="0">
                <a:solidFill>
                  <a:schemeClr val="tx1"/>
                </a:solidFill>
                <a:effectLst/>
                <a:latin typeface="+mn-lt"/>
                <a:ea typeface="+mn-ea"/>
                <a:cs typeface="+mn-cs"/>
              </a:rPr>
              <a:t>, we have seen firsthand how scale changes perspective. As a Top 100 Firm we have access to specialized service teams. Advanced analytics. Strategic planning infrastructure. The right advisory ecosystem becomes a competitive advantage. The strongest companies are not independent. They are interdependent with the right partners. That applies to financial strategy as much as any other discipline.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006A30AF-5213-4C5B-92AA-3DFF0D0D7541}" type="slidenum">
              <a:rPr lang="en-US" smtClean="0"/>
              <a:pPr/>
              <a:t>25</a:t>
            </a:fld>
            <a:endParaRPr lang="en-US"/>
          </a:p>
        </p:txBody>
      </p:sp>
    </p:spTree>
    <p:extLst>
      <p:ext uri="{BB962C8B-B14F-4D97-AF65-F5344CB8AC3E}">
        <p14:creationId xmlns:p14="http://schemas.microsoft.com/office/powerpoint/2010/main" val="31016284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Let me leave you with this. Financial statements are not a report card. They are a decision tool. Forecasting builds resilience. Margin analysis builds enterprise value. Scenario planning builds confidence. Leaders who interpret data outperform those who react to it. The companies that win tomorrow are the ones making informed decisions today. </a:t>
            </a:r>
            <a:br>
              <a:rPr lang="en-US" dirty="0"/>
            </a:br>
            <a:endParaRPr lang="en-US" dirty="0"/>
          </a:p>
        </p:txBody>
      </p:sp>
      <p:sp>
        <p:nvSpPr>
          <p:cNvPr id="4" name="Slide Number Placeholder 3"/>
          <p:cNvSpPr>
            <a:spLocks noGrp="1"/>
          </p:cNvSpPr>
          <p:nvPr>
            <p:ph type="sldNum" sz="quarter" idx="5"/>
          </p:nvPr>
        </p:nvSpPr>
        <p:spPr/>
        <p:txBody>
          <a:bodyPr/>
          <a:lstStyle/>
          <a:p>
            <a:fld id="{006A30AF-5213-4C5B-92AA-3DFF0D0D7541}" type="slidenum">
              <a:rPr lang="en-US" smtClean="0"/>
              <a:pPr/>
              <a:t>26</a:t>
            </a:fld>
            <a:endParaRPr lang="en-US"/>
          </a:p>
        </p:txBody>
      </p:sp>
    </p:spTree>
    <p:extLst>
      <p:ext uri="{BB962C8B-B14F-4D97-AF65-F5344CB8AC3E}">
        <p14:creationId xmlns:p14="http://schemas.microsoft.com/office/powerpoint/2010/main" val="6718689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dirty="0"/>
              <a:t>-We can link our landing page QR code (pending design/development) to track traffic from webinars/events</a:t>
            </a:r>
          </a:p>
        </p:txBody>
      </p:sp>
      <p:sp>
        <p:nvSpPr>
          <p:cNvPr id="4" name="Slide Number Placeholder 3"/>
          <p:cNvSpPr>
            <a:spLocks noGrp="1"/>
          </p:cNvSpPr>
          <p:nvPr>
            <p:ph type="sldNum" sz="quarter" idx="5"/>
          </p:nvPr>
        </p:nvSpPr>
        <p:spPr/>
        <p:txBody>
          <a:bodyPr/>
          <a:lstStyle/>
          <a:p>
            <a:fld id="{006A30AF-5213-4C5B-92AA-3DFF0D0D7541}" type="slidenum">
              <a:rPr lang="en-US" smtClean="0"/>
              <a:pPr/>
              <a:t>27</a:t>
            </a:fld>
            <a:endParaRPr lang="en-US"/>
          </a:p>
        </p:txBody>
      </p:sp>
    </p:spTree>
    <p:extLst>
      <p:ext uri="{BB962C8B-B14F-4D97-AF65-F5344CB8AC3E}">
        <p14:creationId xmlns:p14="http://schemas.microsoft.com/office/powerpoint/2010/main" val="13572867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EBC2F-CB11-9DAF-5D9E-E8921974D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F768A5-7110-0B98-6336-4C1F2F6FBC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A120A4-4737-B3B0-C0C3-E49AE92E620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4EDF0ADB-4262-EE44-DACD-484FC556A6C9}"/>
              </a:ext>
            </a:extLst>
          </p:cNvPr>
          <p:cNvSpPr>
            <a:spLocks noGrp="1"/>
          </p:cNvSpPr>
          <p:nvPr>
            <p:ph type="sldNum" sz="quarter" idx="10"/>
          </p:nvPr>
        </p:nvSpPr>
        <p:spPr/>
        <p:txBody>
          <a:bodyPr/>
          <a:lstStyle/>
          <a:p>
            <a:fld id="{006A30AF-5213-4C5B-92AA-3DFF0D0D7541}" type="slidenum">
              <a:rPr lang="en-US" smtClean="0"/>
              <a:pPr/>
              <a:t>28</a:t>
            </a:fld>
            <a:endParaRPr lang="en-US"/>
          </a:p>
        </p:txBody>
      </p:sp>
    </p:spTree>
    <p:extLst>
      <p:ext uri="{BB962C8B-B14F-4D97-AF65-F5344CB8AC3E}">
        <p14:creationId xmlns:p14="http://schemas.microsoft.com/office/powerpoint/2010/main" val="290707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C10A6-EB85-971F-88C9-CC6B7FBAD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B8E184-2310-3348-D3B2-7C83E29708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E17BBD-6741-5CD5-73C3-837AEDE4B8B2}"/>
              </a:ext>
            </a:extLst>
          </p:cNvPr>
          <p:cNvSpPr>
            <a:spLocks noGrp="1"/>
          </p:cNvSpPr>
          <p:nvPr>
            <p:ph type="body" idx="1"/>
          </p:nvPr>
        </p:nvSpPr>
        <p:spPr/>
        <p:txBody>
          <a:bodyPr/>
          <a:lstStyle/>
          <a:p>
            <a:pPr rtl="0"/>
            <a:r>
              <a:rPr lang="en-US" sz="1200" b="1" i="0" u="none" strike="noStrike" kern="1200" dirty="0">
                <a:solidFill>
                  <a:schemeClr val="tx1"/>
                </a:solidFill>
                <a:effectLst/>
                <a:latin typeface="+mn-lt"/>
                <a:ea typeface="+mn-ea"/>
                <a:cs typeface="+mn-cs"/>
              </a:rPr>
              <a:t>Are your financials telling you what already happened, or what to do next?</a:t>
            </a:r>
          </a:p>
          <a:p>
            <a:pPr rtl="0"/>
            <a:endParaRPr lang="en-US" b="0" dirty="0">
              <a:effectLst/>
            </a:endParaRPr>
          </a:p>
          <a:p>
            <a:pPr rtl="0"/>
            <a:r>
              <a:rPr lang="en-US" sz="1200" b="0" i="0" u="none" strike="noStrike" kern="1200" dirty="0">
                <a:solidFill>
                  <a:schemeClr val="tx1"/>
                </a:solidFill>
                <a:effectLst/>
                <a:latin typeface="+mn-lt"/>
                <a:ea typeface="+mn-ea"/>
                <a:cs typeface="+mn-cs"/>
              </a:rPr>
              <a:t>There is a fundamental difference between looking backward and looking forward. Accounting looks backward. Leadership looks forward. Today we are going to talk about how to turn financial data into strategic foresight, and how that shift changes growth, resilience, and enterprise value.</a:t>
            </a:r>
            <a:br>
              <a:rPr lang="en-US" dirty="0"/>
            </a:br>
            <a:endParaRPr lang="en-US" dirty="0"/>
          </a:p>
        </p:txBody>
      </p:sp>
      <p:sp>
        <p:nvSpPr>
          <p:cNvPr id="4" name="Slide Number Placeholder 3">
            <a:extLst>
              <a:ext uri="{FF2B5EF4-FFF2-40B4-BE49-F238E27FC236}">
                <a16:creationId xmlns:a16="http://schemas.microsoft.com/office/drawing/2014/main" id="{53157B5F-0BEB-C367-C45A-01C040C1974F}"/>
              </a:ext>
            </a:extLst>
          </p:cNvPr>
          <p:cNvSpPr>
            <a:spLocks noGrp="1"/>
          </p:cNvSpPr>
          <p:nvPr>
            <p:ph type="sldNum" sz="quarter" idx="5"/>
          </p:nvPr>
        </p:nvSpPr>
        <p:spPr/>
        <p:txBody>
          <a:bodyPr/>
          <a:lstStyle/>
          <a:p>
            <a:fld id="{006A30AF-5213-4C5B-92AA-3DFF0D0D7541}" type="slidenum">
              <a:rPr lang="en-US" smtClean="0"/>
              <a:pPr/>
              <a:t>3</a:t>
            </a:fld>
            <a:endParaRPr lang="en-US"/>
          </a:p>
        </p:txBody>
      </p:sp>
    </p:spTree>
    <p:extLst>
      <p:ext uri="{BB962C8B-B14F-4D97-AF65-F5344CB8AC3E}">
        <p14:creationId xmlns:p14="http://schemas.microsoft.com/office/powerpoint/2010/main" val="314547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200" b="0" i="0" u="none" strike="noStrike" kern="1200" dirty="0">
                <a:solidFill>
                  <a:schemeClr val="tx1"/>
                </a:solidFill>
                <a:effectLst/>
                <a:latin typeface="+mn-lt"/>
                <a:ea typeface="+mn-ea"/>
                <a:cs typeface="+mn-cs"/>
              </a:rPr>
              <a:t>Let’s begin with the P&amp;L. Most leaders look at revenue first. Revenue growth feels like momentum. But revenue without margin analysis can be misleading. I have seen businesses grow revenue 20 percent while their profitability declines. That is not growth. That is margin compression. So instead of asking, “Are we growing?” We should ask, “</a:t>
            </a:r>
            <a:r>
              <a:rPr lang="en-US" sz="1200" b="1" i="0" u="none" strike="noStrike" kern="1200" dirty="0">
                <a:solidFill>
                  <a:schemeClr val="tx1"/>
                </a:solidFill>
                <a:effectLst/>
                <a:latin typeface="+mn-lt"/>
                <a:ea typeface="+mn-ea"/>
                <a:cs typeface="+mn-cs"/>
              </a:rPr>
              <a:t>Are we growing efficiently?”</a:t>
            </a:r>
            <a:endParaRPr lang="en-US" dirty="0"/>
          </a:p>
        </p:txBody>
      </p:sp>
      <p:sp>
        <p:nvSpPr>
          <p:cNvPr id="4" name="Slide Number Placeholder 3"/>
          <p:cNvSpPr>
            <a:spLocks noGrp="1"/>
          </p:cNvSpPr>
          <p:nvPr>
            <p:ph type="sldNum" sz="quarter" idx="10"/>
          </p:nvPr>
        </p:nvSpPr>
        <p:spPr/>
        <p:txBody>
          <a:bodyPr/>
          <a:lstStyle/>
          <a:p>
            <a:fld id="{006A30AF-5213-4C5B-92AA-3DFF0D0D7541}"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Start with:</a:t>
            </a:r>
            <a:endParaRPr lang="en-US" b="0" dirty="0">
              <a:effectLst/>
            </a:endParaRPr>
          </a:p>
          <a:p>
            <a:pPr rtl="0"/>
            <a:r>
              <a:rPr lang="en-US" sz="1200" b="0" i="0" u="none" strike="noStrike" kern="1200" dirty="0">
                <a:solidFill>
                  <a:schemeClr val="tx1"/>
                </a:solidFill>
                <a:effectLst/>
                <a:latin typeface="+mn-lt"/>
                <a:ea typeface="+mn-ea"/>
                <a:cs typeface="+mn-cs"/>
              </a:rPr>
              <a:t>• Gross margin trends</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Net operating margin</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Revenue per client</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Fixed versus variable cost structure</a:t>
            </a:r>
            <a:endParaRPr lang="en-US" b="0" dirty="0">
              <a:effectLst/>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If revenue increases but margins shrink, something operational is happening. It could be pricing pressure. It could be rising costs. It could be inefficiencies scaling faster than revenue. Here is an important insight:</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006A30AF-5213-4C5B-92AA-3DFF0D0D7541}" type="slidenum">
              <a:rPr lang="en-US" smtClean="0"/>
              <a:pPr/>
              <a:t>5</a:t>
            </a:fld>
            <a:endParaRPr lang="en-US"/>
          </a:p>
        </p:txBody>
      </p:sp>
    </p:spTree>
    <p:extLst>
      <p:ext uri="{BB962C8B-B14F-4D97-AF65-F5344CB8AC3E}">
        <p14:creationId xmlns:p14="http://schemas.microsoft.com/office/powerpoint/2010/main" val="1515375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C95E6-6EE4-A1D1-870B-A5D94E6407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E80936-A92E-AEA0-B873-0703D94953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C997D9-74D0-3F6D-DF06-26F6BAD64AF6}"/>
              </a:ext>
            </a:extLst>
          </p:cNvPr>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Small changes in margin dramatically impact enterprise value. If you improve net margin by just 2 percent in a $10 million company, that is $200,000 in additional profit annually. Apply a 6x multiple and you have increased enterprise value by $1.2 million. That is the power of strategic financial analysis. The numbers are not static. They are signaling. </a:t>
            </a:r>
            <a:r>
              <a:rPr lang="en-US" sz="1200" b="1" i="0" u="none" strike="noStrike" kern="1200" dirty="0">
                <a:solidFill>
                  <a:schemeClr val="tx1"/>
                </a:solidFill>
                <a:effectLst/>
                <a:latin typeface="+mn-lt"/>
                <a:ea typeface="+mn-ea"/>
                <a:cs typeface="+mn-cs"/>
              </a:rPr>
              <a:t>Your job as a leader is to interpret the signal.</a:t>
            </a:r>
            <a:endParaRPr lang="en-US" b="1" dirty="0">
              <a:effectLst/>
            </a:endParaRPr>
          </a:p>
          <a:p>
            <a:br>
              <a:rPr lang="en-US" dirty="0"/>
            </a:br>
            <a:endParaRPr lang="en-US" dirty="0"/>
          </a:p>
        </p:txBody>
      </p:sp>
      <p:sp>
        <p:nvSpPr>
          <p:cNvPr id="4" name="Slide Number Placeholder 3">
            <a:extLst>
              <a:ext uri="{FF2B5EF4-FFF2-40B4-BE49-F238E27FC236}">
                <a16:creationId xmlns:a16="http://schemas.microsoft.com/office/drawing/2014/main" id="{B4AB3677-D864-DC92-6486-AFDC375D345C}"/>
              </a:ext>
            </a:extLst>
          </p:cNvPr>
          <p:cNvSpPr>
            <a:spLocks noGrp="1"/>
          </p:cNvSpPr>
          <p:nvPr>
            <p:ph type="sldNum" sz="quarter" idx="5"/>
          </p:nvPr>
        </p:nvSpPr>
        <p:spPr/>
        <p:txBody>
          <a:bodyPr/>
          <a:lstStyle/>
          <a:p>
            <a:fld id="{006A30AF-5213-4C5B-92AA-3DFF0D0D7541}" type="slidenum">
              <a:rPr lang="en-US" smtClean="0"/>
              <a:pPr/>
              <a:t>6</a:t>
            </a:fld>
            <a:endParaRPr lang="en-US"/>
          </a:p>
        </p:txBody>
      </p:sp>
    </p:spTree>
    <p:extLst>
      <p:ext uri="{BB962C8B-B14F-4D97-AF65-F5344CB8AC3E}">
        <p14:creationId xmlns:p14="http://schemas.microsoft.com/office/powerpoint/2010/main" val="1255479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Debt is neither good nor bad. It is strategic or it is dangerous. Good debt accelerates growth and produces a return higher than its cost. Dangerous debt creates fragility and restricts flexibility. In a rising rate environment, leaders must ask:</a:t>
            </a:r>
            <a:endParaRPr lang="en-US" b="0" dirty="0">
              <a:effectLst/>
            </a:endParaRPr>
          </a:p>
          <a:p>
            <a:pPr rtl="0"/>
            <a:r>
              <a:rPr lang="en-US" sz="1200" b="0" i="0" u="none" strike="noStrike" kern="1200" dirty="0">
                <a:solidFill>
                  <a:schemeClr val="tx1"/>
                </a:solidFill>
                <a:effectLst/>
                <a:latin typeface="+mn-lt"/>
                <a:ea typeface="+mn-ea"/>
                <a:cs typeface="+mn-cs"/>
              </a:rPr>
              <a:t>• What is our debt service coverage ratio?</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How sensitive is our cash flow to interest rate changes?</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If revenue declined 10 percent, could we still service obligations comfortably?</a:t>
            </a:r>
            <a:endParaRPr lang="en-US" b="0" dirty="0">
              <a:effectLst/>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Run stress tests.</a:t>
            </a:r>
            <a:endParaRPr lang="en-US" b="0" dirty="0">
              <a:effectLst/>
            </a:endParaRPr>
          </a:p>
          <a:p>
            <a:pPr rtl="0"/>
            <a:r>
              <a:rPr lang="en-US" sz="1200" b="0" i="0" u="none" strike="noStrike" kern="1200" dirty="0">
                <a:solidFill>
                  <a:schemeClr val="tx1"/>
                </a:solidFill>
                <a:effectLst/>
                <a:latin typeface="+mn-lt"/>
                <a:ea typeface="+mn-ea"/>
                <a:cs typeface="+mn-cs"/>
              </a:rPr>
              <a:t>What happens if rates increase another 1 to 2 percent?</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What happens if labor costs rise unexpectedly?</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What happens if a key client leaves?</a:t>
            </a:r>
            <a:endParaRPr lang="en-US" b="0" dirty="0">
              <a:effectLst/>
            </a:endParaRPr>
          </a:p>
          <a:p>
            <a:br>
              <a:rPr lang="en-US" dirty="0"/>
            </a:br>
            <a:endParaRPr lang="en-ID" dirty="0"/>
          </a:p>
        </p:txBody>
      </p:sp>
      <p:sp>
        <p:nvSpPr>
          <p:cNvPr id="4" name="Slide Number Placeholder 3"/>
          <p:cNvSpPr>
            <a:spLocks noGrp="1"/>
          </p:cNvSpPr>
          <p:nvPr>
            <p:ph type="sldNum" sz="quarter" idx="5"/>
          </p:nvPr>
        </p:nvSpPr>
        <p:spPr/>
        <p:txBody>
          <a:bodyPr/>
          <a:lstStyle/>
          <a:p>
            <a:fld id="{006A30AF-5213-4C5B-92AA-3DFF0D0D7541}" type="slidenum">
              <a:rPr lang="en-US" smtClean="0"/>
              <a:pPr/>
              <a:t>7</a:t>
            </a:fld>
            <a:endParaRPr lang="en-US"/>
          </a:p>
        </p:txBody>
      </p:sp>
    </p:spTree>
    <p:extLst>
      <p:ext uri="{BB962C8B-B14F-4D97-AF65-F5344CB8AC3E}">
        <p14:creationId xmlns:p14="http://schemas.microsoft.com/office/powerpoint/2010/main" val="2663357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A583C-4377-9133-3609-E53DE68DF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8D681B-53DF-7701-A5C9-D43142AAA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C5C7D4-2576-CB84-C542-2D828D1A0132}"/>
              </a:ext>
            </a:extLst>
          </p:cNvPr>
          <p:cNvSpPr>
            <a:spLocks noGrp="1"/>
          </p:cNvSpPr>
          <p:nvPr>
            <p:ph type="body" idx="1"/>
          </p:nvPr>
        </p:nvSpPr>
        <p:spPr/>
        <p:txBody>
          <a:bodyPr/>
          <a:lstStyle/>
          <a:p>
            <a:r>
              <a:rPr lang="en-US" dirty="0"/>
              <a:t>The goal is not fear. The goal is awareness. Strong companies do not avoid leverage. They manage it intentionally. Debt should expand opportunity, not limit it. If your capital structure keeps you awake at night, it is not optimized.</a:t>
            </a:r>
          </a:p>
          <a:p>
            <a:endParaRPr lang="en-US" dirty="0"/>
          </a:p>
        </p:txBody>
      </p:sp>
      <p:sp>
        <p:nvSpPr>
          <p:cNvPr id="4" name="Slide Number Placeholder 3">
            <a:extLst>
              <a:ext uri="{FF2B5EF4-FFF2-40B4-BE49-F238E27FC236}">
                <a16:creationId xmlns:a16="http://schemas.microsoft.com/office/drawing/2014/main" id="{7DBE1A84-0102-57AB-6842-16886BF7ADC7}"/>
              </a:ext>
            </a:extLst>
          </p:cNvPr>
          <p:cNvSpPr>
            <a:spLocks noGrp="1"/>
          </p:cNvSpPr>
          <p:nvPr>
            <p:ph type="sldNum" sz="quarter" idx="5"/>
          </p:nvPr>
        </p:nvSpPr>
        <p:spPr/>
        <p:txBody>
          <a:bodyPr/>
          <a:lstStyle/>
          <a:p>
            <a:fld id="{006A30AF-5213-4C5B-92AA-3DFF0D0D7541}" type="slidenum">
              <a:rPr lang="en-US" smtClean="0"/>
              <a:pPr/>
              <a:t>8</a:t>
            </a:fld>
            <a:endParaRPr lang="en-US"/>
          </a:p>
        </p:txBody>
      </p:sp>
    </p:spTree>
    <p:extLst>
      <p:ext uri="{BB962C8B-B14F-4D97-AF65-F5344CB8AC3E}">
        <p14:creationId xmlns:p14="http://schemas.microsoft.com/office/powerpoint/2010/main" val="2669941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Forecasting is where reporting becomes leadership. Start with historical trends, but do not stop there. There are two types of indicators:</a:t>
            </a:r>
            <a:endParaRPr lang="en-US" b="0" dirty="0">
              <a:effectLst/>
            </a:endParaRPr>
          </a:p>
          <a:p>
            <a:pPr rtl="0"/>
            <a:r>
              <a:rPr lang="en-US" sz="1200" b="0" i="0" u="none" strike="noStrike" kern="1200" dirty="0">
                <a:solidFill>
                  <a:schemeClr val="tx1"/>
                </a:solidFill>
                <a:effectLst/>
                <a:latin typeface="+mn-lt"/>
                <a:ea typeface="+mn-ea"/>
                <a:cs typeface="+mn-cs"/>
              </a:rPr>
              <a:t>-Lagging indicators tell you what already happened.</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-Leading indicators signal what is about to happen.</a:t>
            </a:r>
            <a:endParaRPr lang="en-US" b="0" dirty="0">
              <a:effectLst/>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Examples of leading indicators might include:</a:t>
            </a:r>
            <a:endParaRPr lang="en-US" b="0" dirty="0">
              <a:effectLst/>
            </a:endParaRPr>
          </a:p>
          <a:p>
            <a:pPr rtl="0"/>
            <a:r>
              <a:rPr lang="en-US" sz="1200" b="0" i="0" u="none" strike="noStrike" kern="1200" dirty="0">
                <a:solidFill>
                  <a:schemeClr val="tx1"/>
                </a:solidFill>
                <a:effectLst/>
                <a:latin typeface="+mn-lt"/>
                <a:ea typeface="+mn-ea"/>
                <a:cs typeface="+mn-cs"/>
              </a:rPr>
              <a:t>• Sales pipeline strength</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Customer inquiries</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Hiring demand</a:t>
            </a:r>
            <a:br>
              <a:rPr lang="en-US" sz="1200" b="0" i="0" u="none" strike="noStrike"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 Industry purchasing behavior</a:t>
            </a:r>
            <a:endParaRPr lang="en-US" b="0" dirty="0">
              <a:effectLst/>
            </a:endParaRP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When you combine historical data with leading indicators, forecasting becomes more intelligent.</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006A30AF-5213-4C5B-92AA-3DFF0D0D7541}" type="slidenum">
              <a:rPr lang="en-US" smtClean="0"/>
              <a:pPr/>
              <a:t>9</a:t>
            </a:fld>
            <a:endParaRPr lang="en-US"/>
          </a:p>
        </p:txBody>
      </p:sp>
    </p:spTree>
    <p:extLst>
      <p:ext uri="{BB962C8B-B14F-4D97-AF65-F5344CB8AC3E}">
        <p14:creationId xmlns:p14="http://schemas.microsoft.com/office/powerpoint/2010/main" val="3795292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4/6/2026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4/6/2026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4/6/2026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05" y="452374"/>
            <a:ext cx="18093690" cy="18094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4/6/2026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23.jp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25.jpe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6.jpeg"/><Relationship Id="rId7" Type="http://schemas.openxmlformats.org/officeDocument/2006/relationships/diagramColors" Target="../diagrams/colors1.xm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jpg"/><Relationship Id="rId7" Type="http://schemas.openxmlformats.org/officeDocument/2006/relationships/diagramColors" Target="../diagrams/colors2.xm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6.svg"/></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6.sv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6.sv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8.jpe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6.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6.sv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6.svg"/><Relationship Id="rId5" Type="http://schemas.openxmlformats.org/officeDocument/2006/relationships/image" Target="../media/image17.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19.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B1E0B4A-BD2A-400B-B459-D735D76A423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07" t="2841" b="2864"/>
          <a:stretch/>
        </p:blipFill>
        <p:spPr>
          <a:xfrm>
            <a:off x="298449" y="321308"/>
            <a:ext cx="8700103" cy="10664191"/>
          </a:xfrm>
          <a:prstGeom prst="rect">
            <a:avLst/>
          </a:prstGeom>
        </p:spPr>
      </p:pic>
      <p:sp>
        <p:nvSpPr>
          <p:cNvPr id="15" name="object 7">
            <a:extLst>
              <a:ext uri="{FF2B5EF4-FFF2-40B4-BE49-F238E27FC236}">
                <a16:creationId xmlns:a16="http://schemas.microsoft.com/office/drawing/2014/main" id="{04D490F4-7A9B-401F-BE6E-3156B89DD2C3}"/>
              </a:ext>
            </a:extLst>
          </p:cNvPr>
          <p:cNvSpPr/>
          <p:nvPr/>
        </p:nvSpPr>
        <p:spPr>
          <a:xfrm>
            <a:off x="7385050" y="2576830"/>
            <a:ext cx="10283825" cy="6248556"/>
          </a:xfrm>
          <a:custGeom>
            <a:avLst/>
            <a:gdLst/>
            <a:ahLst/>
            <a:cxnLst/>
            <a:rect l="l" t="t" r="r" b="b"/>
            <a:pathLst>
              <a:path w="2740025" h="2359025">
                <a:moveTo>
                  <a:pt x="2739654" y="0"/>
                </a:moveTo>
                <a:lnTo>
                  <a:pt x="0" y="0"/>
                </a:lnTo>
                <a:lnTo>
                  <a:pt x="0" y="2358996"/>
                </a:lnTo>
                <a:lnTo>
                  <a:pt x="2739654" y="2358996"/>
                </a:lnTo>
                <a:lnTo>
                  <a:pt x="2739654" y="0"/>
                </a:lnTo>
                <a:close/>
              </a:path>
            </a:pathLst>
          </a:custGeom>
          <a:solidFill>
            <a:srgbClr val="D8E1E7"/>
          </a:solidFill>
        </p:spPr>
        <p:txBody>
          <a:bodyPr wrap="square" lIns="0" tIns="0" rIns="0" bIns="0" rtlCol="0"/>
          <a:lstStyle/>
          <a:p>
            <a:endParaRPr dirty="0"/>
          </a:p>
        </p:txBody>
      </p:sp>
      <p:sp>
        <p:nvSpPr>
          <p:cNvPr id="4" name="object 4"/>
          <p:cNvSpPr/>
          <p:nvPr/>
        </p:nvSpPr>
        <p:spPr>
          <a:xfrm>
            <a:off x="8998553" y="0"/>
            <a:ext cx="11106150" cy="635"/>
          </a:xfrm>
          <a:custGeom>
            <a:avLst/>
            <a:gdLst/>
            <a:ahLst/>
            <a:cxnLst/>
            <a:rect l="l" t="t" r="r" b="b"/>
            <a:pathLst>
              <a:path w="11106150" h="635">
                <a:moveTo>
                  <a:pt x="0" y="476"/>
                </a:moveTo>
                <a:lnTo>
                  <a:pt x="11105546" y="476"/>
                </a:lnTo>
                <a:lnTo>
                  <a:pt x="11105546" y="0"/>
                </a:lnTo>
                <a:lnTo>
                  <a:pt x="0" y="0"/>
                </a:lnTo>
                <a:lnTo>
                  <a:pt x="0" y="476"/>
                </a:lnTo>
                <a:close/>
              </a:path>
            </a:pathLst>
          </a:custGeom>
          <a:solidFill>
            <a:srgbClr val="34738D"/>
          </a:solidFill>
        </p:spPr>
        <p:txBody>
          <a:bodyPr wrap="square" lIns="0" tIns="0" rIns="0" bIns="0" rtlCol="0"/>
          <a:lstStyle/>
          <a:p>
            <a:endParaRPr/>
          </a:p>
        </p:txBody>
      </p:sp>
      <p:sp>
        <p:nvSpPr>
          <p:cNvPr id="7" name="object 7"/>
          <p:cNvSpPr/>
          <p:nvPr/>
        </p:nvSpPr>
        <p:spPr>
          <a:xfrm>
            <a:off x="0" y="576485"/>
            <a:ext cx="2740025" cy="2359025"/>
          </a:xfrm>
          <a:custGeom>
            <a:avLst/>
            <a:gdLst/>
            <a:ahLst/>
            <a:cxnLst/>
            <a:rect l="l" t="t" r="r" b="b"/>
            <a:pathLst>
              <a:path w="2740025" h="2359025">
                <a:moveTo>
                  <a:pt x="2739654" y="0"/>
                </a:moveTo>
                <a:lnTo>
                  <a:pt x="0" y="0"/>
                </a:lnTo>
                <a:lnTo>
                  <a:pt x="0" y="2358996"/>
                </a:lnTo>
                <a:lnTo>
                  <a:pt x="2739654" y="2358996"/>
                </a:lnTo>
                <a:lnTo>
                  <a:pt x="2739654" y="0"/>
                </a:lnTo>
                <a:close/>
              </a:path>
            </a:pathLst>
          </a:custGeom>
          <a:solidFill>
            <a:srgbClr val="34738D"/>
          </a:solidFill>
        </p:spPr>
        <p:txBody>
          <a:bodyPr wrap="square" lIns="0" tIns="0" rIns="0" bIns="0" rtlCol="0"/>
          <a:lstStyle/>
          <a:p>
            <a:endParaRPr/>
          </a:p>
        </p:txBody>
      </p:sp>
      <p:sp>
        <p:nvSpPr>
          <p:cNvPr id="8" name="object 8"/>
          <p:cNvSpPr/>
          <p:nvPr/>
        </p:nvSpPr>
        <p:spPr>
          <a:xfrm>
            <a:off x="9276261" y="2205199"/>
            <a:ext cx="2637155" cy="650240"/>
          </a:xfrm>
          <a:custGeom>
            <a:avLst/>
            <a:gdLst/>
            <a:ahLst/>
            <a:cxnLst/>
            <a:rect l="l" t="t" r="r" b="b"/>
            <a:pathLst>
              <a:path w="2637154" h="650239">
                <a:moveTo>
                  <a:pt x="2636537" y="0"/>
                </a:moveTo>
                <a:lnTo>
                  <a:pt x="0" y="0"/>
                </a:lnTo>
                <a:lnTo>
                  <a:pt x="0" y="650210"/>
                </a:lnTo>
                <a:lnTo>
                  <a:pt x="2636537" y="650210"/>
                </a:lnTo>
                <a:lnTo>
                  <a:pt x="2636537" y="0"/>
                </a:lnTo>
                <a:close/>
              </a:path>
            </a:pathLst>
          </a:custGeom>
          <a:solidFill>
            <a:srgbClr val="B78A1E"/>
          </a:solidFill>
        </p:spPr>
        <p:txBody>
          <a:bodyPr wrap="square" lIns="0" tIns="0" rIns="0" bIns="0" rtlCol="0"/>
          <a:lstStyle/>
          <a:p>
            <a:endParaRPr/>
          </a:p>
        </p:txBody>
      </p:sp>
      <p:sp>
        <p:nvSpPr>
          <p:cNvPr id="9" name="Rectangle 8"/>
          <p:cNvSpPr/>
          <p:nvPr/>
        </p:nvSpPr>
        <p:spPr>
          <a:xfrm>
            <a:off x="7875286" y="4129077"/>
            <a:ext cx="9568164" cy="3416320"/>
          </a:xfrm>
          <a:prstGeom prst="rect">
            <a:avLst/>
          </a:prstGeom>
        </p:spPr>
        <p:txBody>
          <a:bodyPr wrap="square">
            <a:spAutoFit/>
          </a:bodyPr>
          <a:lstStyle/>
          <a:p>
            <a:pPr algn="l" rtl="0"/>
            <a:r>
              <a:rPr lang="en-US" sz="7200" b="1" dirty="0">
                <a:solidFill>
                  <a:srgbClr val="3F738D"/>
                </a:solidFill>
                <a:latin typeface="Fira Sans" panose="020B0503050000020004" pitchFamily="34" charset="0"/>
              </a:rPr>
              <a:t>Financial Foresight: Turning Data into Strategic Decisions</a:t>
            </a:r>
          </a:p>
        </p:txBody>
      </p:sp>
      <p:sp>
        <p:nvSpPr>
          <p:cNvPr id="16" name="Rectangle 15"/>
          <p:cNvSpPr/>
          <p:nvPr/>
        </p:nvSpPr>
        <p:spPr>
          <a:xfrm>
            <a:off x="9594850" y="2301875"/>
            <a:ext cx="1826141" cy="369332"/>
          </a:xfrm>
          <a:prstGeom prst="rect">
            <a:avLst/>
          </a:prstGeom>
        </p:spPr>
        <p:txBody>
          <a:bodyPr wrap="none">
            <a:spAutoFit/>
          </a:bodyPr>
          <a:lstStyle/>
          <a:p>
            <a:r>
              <a:rPr lang="en-US" b="1" dirty="0">
                <a:solidFill>
                  <a:srgbClr val="D8E1E7"/>
                </a:solidFill>
                <a:latin typeface="Triplex Serif OT Extrabold" pitchFamily="50" charset="0"/>
                <a:ea typeface="Fira Sans"/>
                <a:cs typeface="Fira Sans"/>
                <a:sym typeface="Fira Sans"/>
              </a:rPr>
              <a:t>WWW.TNFA.NET</a:t>
            </a:r>
            <a:endParaRPr lang="en-US" dirty="0">
              <a:solidFill>
                <a:srgbClr val="D8E1E7"/>
              </a:solidFill>
            </a:endParaRPr>
          </a:p>
        </p:txBody>
      </p:sp>
      <p:pic>
        <p:nvPicPr>
          <p:cNvPr id="17" name="Picture 16" descr="Untitled-2-11.png"/>
          <p:cNvPicPr>
            <a:picLocks noChangeAspect="1"/>
          </p:cNvPicPr>
          <p:nvPr/>
        </p:nvPicPr>
        <p:blipFill>
          <a:blip r:embed="rId5"/>
          <a:stretch>
            <a:fillRect/>
          </a:stretch>
        </p:blipFill>
        <p:spPr>
          <a:xfrm>
            <a:off x="755650" y="930275"/>
            <a:ext cx="1559190" cy="1676400"/>
          </a:xfrm>
          <a:prstGeom prst="rect">
            <a:avLst/>
          </a:prstGeom>
        </p:spPr>
      </p:pic>
      <p:pic>
        <p:nvPicPr>
          <p:cNvPr id="18" name="Picture 17" descr="Untitled-2-09.png"/>
          <p:cNvPicPr>
            <a:picLocks noChangeAspect="1"/>
          </p:cNvPicPr>
          <p:nvPr/>
        </p:nvPicPr>
        <p:blipFill>
          <a:blip r:embed="rId6"/>
          <a:stretch>
            <a:fillRect/>
          </a:stretch>
        </p:blipFill>
        <p:spPr>
          <a:xfrm>
            <a:off x="9297001" y="9091232"/>
            <a:ext cx="8604522" cy="560833"/>
          </a:xfrm>
          <a:prstGeom prst="rect">
            <a:avLst/>
          </a:prstGeom>
        </p:spPr>
      </p:pic>
      <p:sp>
        <p:nvSpPr>
          <p:cNvPr id="3" name="TextBox 2">
            <a:extLst>
              <a:ext uri="{FF2B5EF4-FFF2-40B4-BE49-F238E27FC236}">
                <a16:creationId xmlns:a16="http://schemas.microsoft.com/office/drawing/2014/main" id="{4150A200-8106-12B5-779B-8E51B522C4B1}"/>
              </a:ext>
            </a:extLst>
          </p:cNvPr>
          <p:cNvSpPr txBox="1"/>
          <p:nvPr/>
        </p:nvSpPr>
        <p:spPr>
          <a:xfrm>
            <a:off x="9276260" y="9863491"/>
            <a:ext cx="10283825" cy="738664"/>
          </a:xfrm>
          <a:prstGeom prst="rect">
            <a:avLst/>
          </a:prstGeom>
          <a:noFill/>
        </p:spPr>
        <p:txBody>
          <a:bodyPr wrap="square">
            <a:spAutoFit/>
          </a:bodyPr>
          <a:lstStyle/>
          <a:p>
            <a:r>
              <a:rPr lang="en-US" sz="1400" dirty="0">
                <a:solidFill>
                  <a:srgbClr val="D8E1E7"/>
                </a:solidFill>
                <a:latin typeface="Fira Sans" panose="020B0503050000020004" pitchFamily="34" charset="0"/>
              </a:rPr>
              <a:t>Securities offered through LPL Financial, Member FINRA/SIPC. Investment advice offered through Strategic Financial Concepts, LLC, a registered investment advisor. Strategic Financial Concepts LLC and National Financial Alliance are separate entities from LPL Financial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object 8"/>
          <p:cNvSpPr/>
          <p:nvPr/>
        </p:nvSpPr>
        <p:spPr>
          <a:xfrm>
            <a:off x="14319250" y="10593473"/>
            <a:ext cx="5784850" cy="715655"/>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34738D"/>
          </a:solidFill>
        </p:spPr>
        <p:txBody>
          <a:bodyPr wrap="square" lIns="0" tIns="0" rIns="0" bIns="0" rtlCol="0"/>
          <a:lstStyle/>
          <a:p>
            <a:endParaRPr dirty="0">
              <a:latin typeface="Fira Sans" panose="020B0503050000020004" pitchFamily="34" charset="0"/>
            </a:endParaRPr>
          </a:p>
        </p:txBody>
      </p:sp>
      <p:sp>
        <p:nvSpPr>
          <p:cNvPr id="16" name="Rectangle 15">
            <a:extLst>
              <a:ext uri="{FF2B5EF4-FFF2-40B4-BE49-F238E27FC236}">
                <a16:creationId xmlns:a16="http://schemas.microsoft.com/office/drawing/2014/main" id="{669E9FD4-B983-4394-9B51-2B7181D93BC1}"/>
              </a:ext>
            </a:extLst>
          </p:cNvPr>
          <p:cNvSpPr/>
          <p:nvPr/>
        </p:nvSpPr>
        <p:spPr>
          <a:xfrm>
            <a:off x="15991629" y="10720467"/>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19" name="TextBox 18">
            <a:extLst>
              <a:ext uri="{FF2B5EF4-FFF2-40B4-BE49-F238E27FC236}">
                <a16:creationId xmlns:a16="http://schemas.microsoft.com/office/drawing/2014/main" id="{8EC4479A-609E-4909-A8E1-9A6A6B783156}"/>
              </a:ext>
            </a:extLst>
          </p:cNvPr>
          <p:cNvSpPr txBox="1"/>
          <p:nvPr/>
        </p:nvSpPr>
        <p:spPr>
          <a:xfrm>
            <a:off x="1365250" y="3673475"/>
            <a:ext cx="6643040" cy="3139321"/>
          </a:xfrm>
          <a:prstGeom prst="rect">
            <a:avLst/>
          </a:prstGeom>
          <a:noFill/>
        </p:spPr>
        <p:txBody>
          <a:bodyPr wrap="square" rtlCol="0">
            <a:spAutoFit/>
          </a:bodyPr>
          <a:lstStyle/>
          <a:p>
            <a:r>
              <a:rPr lang="en-US" sz="6600" b="1" dirty="0">
                <a:solidFill>
                  <a:schemeClr val="bg1"/>
                </a:solidFill>
                <a:latin typeface="Fira Sans" panose="020B0503050000020004" pitchFamily="34" charset="0"/>
              </a:rPr>
              <a:t>Three</a:t>
            </a:r>
          </a:p>
          <a:p>
            <a:r>
              <a:rPr lang="en-US" sz="6600" b="1" dirty="0">
                <a:solidFill>
                  <a:schemeClr val="bg1"/>
                </a:solidFill>
                <a:latin typeface="Fira Sans" panose="020B0503050000020004" pitchFamily="34" charset="0"/>
              </a:rPr>
              <a:t>Case Scenario</a:t>
            </a:r>
          </a:p>
          <a:p>
            <a:r>
              <a:rPr lang="en-US" sz="6600" b="1" dirty="0">
                <a:solidFill>
                  <a:schemeClr val="bg1"/>
                </a:solidFill>
                <a:latin typeface="Fira Sans" panose="020B0503050000020004" pitchFamily="34" charset="0"/>
              </a:rPr>
              <a:t>Framework</a:t>
            </a:r>
          </a:p>
        </p:txBody>
      </p:sp>
      <p:sp>
        <p:nvSpPr>
          <p:cNvPr id="9" name="TextBox 8">
            <a:extLst>
              <a:ext uri="{FF2B5EF4-FFF2-40B4-BE49-F238E27FC236}">
                <a16:creationId xmlns:a16="http://schemas.microsoft.com/office/drawing/2014/main" id="{F5CF1785-347A-48CA-B2D9-A393DF8455C8}"/>
              </a:ext>
            </a:extLst>
          </p:cNvPr>
          <p:cNvSpPr txBox="1"/>
          <p:nvPr/>
        </p:nvSpPr>
        <p:spPr>
          <a:xfrm>
            <a:off x="9671050" y="4193809"/>
            <a:ext cx="4572000" cy="2098651"/>
          </a:xfrm>
          <a:prstGeom prst="rect">
            <a:avLst/>
          </a:prstGeom>
          <a:noFill/>
        </p:spPr>
        <p:txBody>
          <a:bodyPr wrap="square" rtlCol="0">
            <a:spAutoFit/>
          </a:bodyPr>
          <a:lstStyle/>
          <a:p>
            <a:pPr marL="457200" indent="-457200" algn="l">
              <a:lnSpc>
                <a:spcPct val="150000"/>
              </a:lnSpc>
              <a:buFont typeface="Arial" panose="020B0604020202020204" pitchFamily="34" charset="0"/>
              <a:buChar char="•"/>
            </a:pPr>
            <a:r>
              <a:rPr lang="en-US" sz="3000" b="1" i="0" dirty="0">
                <a:solidFill>
                  <a:srgbClr val="212529"/>
                </a:solidFill>
                <a:effectLst/>
                <a:latin typeface="Fira Sans" panose="020B0503050000020004" pitchFamily="34" charset="0"/>
              </a:rPr>
              <a:t>Conservative Case</a:t>
            </a:r>
          </a:p>
          <a:p>
            <a:pPr marL="457200" indent="-457200" algn="l">
              <a:lnSpc>
                <a:spcPct val="150000"/>
              </a:lnSpc>
              <a:buFont typeface="Arial" panose="020B0604020202020204" pitchFamily="34" charset="0"/>
              <a:buChar char="•"/>
            </a:pPr>
            <a:r>
              <a:rPr lang="en-US" sz="3000" b="1" dirty="0">
                <a:solidFill>
                  <a:srgbClr val="212529"/>
                </a:solidFill>
                <a:latin typeface="Fira Sans" panose="020B0503050000020004" pitchFamily="34" charset="0"/>
              </a:rPr>
              <a:t>Expected case</a:t>
            </a:r>
          </a:p>
          <a:p>
            <a:pPr marL="457200" indent="-457200" algn="l">
              <a:lnSpc>
                <a:spcPct val="150000"/>
              </a:lnSpc>
              <a:buFont typeface="Arial" panose="020B0604020202020204" pitchFamily="34" charset="0"/>
              <a:buChar char="•"/>
            </a:pPr>
            <a:r>
              <a:rPr lang="en-US" sz="3000" b="1" i="0" dirty="0">
                <a:solidFill>
                  <a:srgbClr val="212529"/>
                </a:solidFill>
                <a:effectLst/>
                <a:latin typeface="Fira Sans" panose="020B0503050000020004" pitchFamily="34" charset="0"/>
              </a:rPr>
              <a:t>G</a:t>
            </a:r>
            <a:r>
              <a:rPr lang="en-US" sz="3000" b="1" dirty="0">
                <a:solidFill>
                  <a:srgbClr val="212529"/>
                </a:solidFill>
                <a:latin typeface="Fira Sans" panose="020B0503050000020004" pitchFamily="34" charset="0"/>
              </a:rPr>
              <a:t>rowth Case</a:t>
            </a:r>
            <a:endParaRPr lang="en-US" sz="3000" b="1" i="0" dirty="0">
              <a:solidFill>
                <a:srgbClr val="212529"/>
              </a:solidFill>
              <a:effectLst/>
              <a:latin typeface="Fira Sans" panose="020B0503050000020004" pitchFamily="34" charset="0"/>
            </a:endParaRPr>
          </a:p>
        </p:txBody>
      </p:sp>
      <p:pic>
        <p:nvPicPr>
          <p:cNvPr id="10" name="Graphic 9">
            <a:extLst>
              <a:ext uri="{FF2B5EF4-FFF2-40B4-BE49-F238E27FC236}">
                <a16:creationId xmlns:a16="http://schemas.microsoft.com/office/drawing/2014/main" id="{B0A9CD3C-51C0-48CB-BD42-E5C6115D9F32}"/>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16472323" y="656131"/>
            <a:ext cx="2401146" cy="2592320"/>
          </a:xfrm>
          <a:prstGeom prst="rect">
            <a:avLst/>
          </a:prstGeom>
        </p:spPr>
      </p:pic>
    </p:spTree>
    <p:extLst>
      <p:ext uri="{BB962C8B-B14F-4D97-AF65-F5344CB8AC3E}">
        <p14:creationId xmlns:p14="http://schemas.microsoft.com/office/powerpoint/2010/main" val="2576414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36A43-EA24-78A3-3E15-3878EEE1633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07252CF-1975-9A85-47C4-D28D2CF99D33}"/>
              </a:ext>
            </a:extLst>
          </p:cNvPr>
          <p:cNvSpPr/>
          <p:nvPr/>
        </p:nvSpPr>
        <p:spPr>
          <a:xfrm>
            <a:off x="6851650" y="4054475"/>
            <a:ext cx="13252450" cy="7254080"/>
          </a:xfrm>
          <a:prstGeom prst="rect">
            <a:avLst/>
          </a:prstGeom>
          <a:solidFill>
            <a:srgbClr val="3F7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ira Sans" panose="020B0503050000020004" pitchFamily="34" charset="0"/>
            </a:endParaRPr>
          </a:p>
        </p:txBody>
      </p:sp>
      <p:sp>
        <p:nvSpPr>
          <p:cNvPr id="20" name="Rectangle 19">
            <a:extLst>
              <a:ext uri="{FF2B5EF4-FFF2-40B4-BE49-F238E27FC236}">
                <a16:creationId xmlns:a16="http://schemas.microsoft.com/office/drawing/2014/main" id="{6EFF67E5-1485-2BE6-9B22-CB95571BDCCB}"/>
              </a:ext>
            </a:extLst>
          </p:cNvPr>
          <p:cNvSpPr/>
          <p:nvPr/>
        </p:nvSpPr>
        <p:spPr>
          <a:xfrm>
            <a:off x="7994650" y="10531475"/>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8" name="TextBox 7">
            <a:extLst>
              <a:ext uri="{FF2B5EF4-FFF2-40B4-BE49-F238E27FC236}">
                <a16:creationId xmlns:a16="http://schemas.microsoft.com/office/drawing/2014/main" id="{34B34F17-1663-0C55-9F5D-760A91771158}"/>
              </a:ext>
            </a:extLst>
          </p:cNvPr>
          <p:cNvSpPr txBox="1"/>
          <p:nvPr/>
        </p:nvSpPr>
        <p:spPr>
          <a:xfrm>
            <a:off x="7898493" y="1859281"/>
            <a:ext cx="11983357" cy="1107996"/>
          </a:xfrm>
          <a:prstGeom prst="rect">
            <a:avLst/>
          </a:prstGeom>
          <a:noFill/>
        </p:spPr>
        <p:txBody>
          <a:bodyPr wrap="square" rtlCol="0">
            <a:spAutoFit/>
          </a:bodyPr>
          <a:lstStyle/>
          <a:p>
            <a:r>
              <a:rPr lang="en-US" sz="6600" b="1" dirty="0">
                <a:solidFill>
                  <a:srgbClr val="3F738D"/>
                </a:solidFill>
                <a:latin typeface="Fira Sans" panose="020B0503050000020004" pitchFamily="34" charset="0"/>
              </a:rPr>
              <a:t>Conservative Case Example</a:t>
            </a:r>
          </a:p>
        </p:txBody>
      </p:sp>
      <p:sp>
        <p:nvSpPr>
          <p:cNvPr id="11" name="TextBox 10">
            <a:extLst>
              <a:ext uri="{FF2B5EF4-FFF2-40B4-BE49-F238E27FC236}">
                <a16:creationId xmlns:a16="http://schemas.microsoft.com/office/drawing/2014/main" id="{19C30335-9F4A-4E56-B4B8-F49F85088489}"/>
              </a:ext>
            </a:extLst>
          </p:cNvPr>
          <p:cNvSpPr txBox="1"/>
          <p:nvPr/>
        </p:nvSpPr>
        <p:spPr>
          <a:xfrm>
            <a:off x="7898493" y="4816475"/>
            <a:ext cx="10668000" cy="4747966"/>
          </a:xfrm>
          <a:prstGeom prst="rect">
            <a:avLst/>
          </a:prstGeom>
          <a:noFill/>
        </p:spPr>
        <p:txBody>
          <a:bodyPr wrap="square" rtlCol="0">
            <a:spAutoFit/>
          </a:bodyPr>
          <a:lstStyle/>
          <a:p>
            <a:pPr marL="0" marR="0">
              <a:lnSpc>
                <a:spcPct val="115000"/>
              </a:lnSpc>
              <a:spcAft>
                <a:spcPts val="800"/>
              </a:spcAft>
              <a:buNone/>
            </a:pPr>
            <a:r>
              <a:rPr lang="en-US" sz="4400" b="1"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A mid-sized professional services firm begins to see:</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Slower inbound leads </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Clients delaying decisions </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Rising operating costs (labor + vendor increases)</a:t>
            </a:r>
            <a:endParaRPr lang="en-US" sz="4000" dirty="0">
              <a:solidFill>
                <a:schemeClr val="bg1"/>
              </a:solidFill>
              <a:latin typeface="Fira Sans" panose="020B0503050000020004" pitchFamily="34" charset="0"/>
            </a:endParaRPr>
          </a:p>
        </p:txBody>
      </p:sp>
      <p:cxnSp>
        <p:nvCxnSpPr>
          <p:cNvPr id="7" name="Straight Connector 6">
            <a:extLst>
              <a:ext uri="{FF2B5EF4-FFF2-40B4-BE49-F238E27FC236}">
                <a16:creationId xmlns:a16="http://schemas.microsoft.com/office/drawing/2014/main" id="{E575E21E-B1D1-827B-D2E2-5D84826ABA3C}"/>
              </a:ext>
            </a:extLst>
          </p:cNvPr>
          <p:cNvCxnSpPr>
            <a:cxnSpLocks/>
          </p:cNvCxnSpPr>
          <p:nvPr/>
        </p:nvCxnSpPr>
        <p:spPr>
          <a:xfrm>
            <a:off x="7461250" y="3521075"/>
            <a:ext cx="12115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pic>
        <p:nvPicPr>
          <p:cNvPr id="6" name="Picture 5" descr="People in office">
            <a:extLst>
              <a:ext uri="{FF2B5EF4-FFF2-40B4-BE49-F238E27FC236}">
                <a16:creationId xmlns:a16="http://schemas.microsoft.com/office/drawing/2014/main" id="{B1AF3786-17E3-F07F-57E6-22000BA94B2F}"/>
              </a:ext>
            </a:extLst>
          </p:cNvPr>
          <p:cNvPicPr>
            <a:picLocks noChangeAspect="1"/>
          </p:cNvPicPr>
          <p:nvPr/>
        </p:nvPicPr>
        <p:blipFill>
          <a:blip r:embed="rId3" cstate="print">
            <a:extLst>
              <a:ext uri="{28A0092B-C50C-407E-A947-70E740481C1C}">
                <a14:useLocalDpi xmlns:a14="http://schemas.microsoft.com/office/drawing/2010/main" val="0"/>
              </a:ext>
            </a:extLst>
          </a:blip>
          <a:srcRect l="25477" r="33271"/>
          <a:stretch>
            <a:fillRect/>
          </a:stretch>
        </p:blipFill>
        <p:spPr>
          <a:xfrm>
            <a:off x="-116637" y="-94331"/>
            <a:ext cx="6965948" cy="11498011"/>
          </a:xfrm>
          <a:prstGeom prst="rect">
            <a:avLst/>
          </a:prstGeom>
        </p:spPr>
      </p:pic>
    </p:spTree>
    <p:extLst>
      <p:ext uri="{BB962C8B-B14F-4D97-AF65-F5344CB8AC3E}">
        <p14:creationId xmlns:p14="http://schemas.microsoft.com/office/powerpoint/2010/main" val="2004687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7E103F-94FC-AAFB-E6E2-2E4BC5C9ED9D}"/>
            </a:ext>
          </a:extLst>
        </p:cNvPr>
        <p:cNvGrpSpPr/>
        <p:nvPr/>
      </p:nvGrpSpPr>
      <p:grpSpPr>
        <a:xfrm>
          <a:off x="0" y="0"/>
          <a:ext cx="0" cy="0"/>
          <a:chOff x="0" y="0"/>
          <a:chExt cx="0" cy="0"/>
        </a:xfrm>
      </p:grpSpPr>
      <p:sp>
        <p:nvSpPr>
          <p:cNvPr id="10" name="object 8">
            <a:extLst>
              <a:ext uri="{FF2B5EF4-FFF2-40B4-BE49-F238E27FC236}">
                <a16:creationId xmlns:a16="http://schemas.microsoft.com/office/drawing/2014/main" id="{6F19F5B0-27FD-EBB6-9843-8F8075EFED41}"/>
              </a:ext>
            </a:extLst>
          </p:cNvPr>
          <p:cNvSpPr/>
          <p:nvPr/>
        </p:nvSpPr>
        <p:spPr>
          <a:xfrm>
            <a:off x="15233650" y="10379074"/>
            <a:ext cx="4864078" cy="930275"/>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B78B1E"/>
          </a:solidFill>
        </p:spPr>
        <p:txBody>
          <a:bodyPr wrap="square" lIns="0" tIns="0" rIns="0" bIns="0" rtlCol="0"/>
          <a:lstStyle/>
          <a:p>
            <a:endParaRPr dirty="0">
              <a:latin typeface="Fira Sans" panose="020B0503050000020004" pitchFamily="34" charset="0"/>
            </a:endParaRPr>
          </a:p>
        </p:txBody>
      </p:sp>
      <p:sp>
        <p:nvSpPr>
          <p:cNvPr id="22" name="Rectangle 21">
            <a:extLst>
              <a:ext uri="{FF2B5EF4-FFF2-40B4-BE49-F238E27FC236}">
                <a16:creationId xmlns:a16="http://schemas.microsoft.com/office/drawing/2014/main" id="{2531C7B7-30D3-0F5F-967A-E03E719D35D2}"/>
              </a:ext>
            </a:extLst>
          </p:cNvPr>
          <p:cNvSpPr/>
          <p:nvPr/>
        </p:nvSpPr>
        <p:spPr>
          <a:xfrm>
            <a:off x="16452850" y="10531475"/>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3" name="TextBox 2">
            <a:extLst>
              <a:ext uri="{FF2B5EF4-FFF2-40B4-BE49-F238E27FC236}">
                <a16:creationId xmlns:a16="http://schemas.microsoft.com/office/drawing/2014/main" id="{94A8F9D0-6A9A-CC3A-DBCD-F282299DBB41}"/>
              </a:ext>
            </a:extLst>
          </p:cNvPr>
          <p:cNvSpPr txBox="1"/>
          <p:nvPr/>
        </p:nvSpPr>
        <p:spPr>
          <a:xfrm>
            <a:off x="831850" y="2986056"/>
            <a:ext cx="7337714" cy="4850559"/>
          </a:xfrm>
          <a:prstGeom prst="rect">
            <a:avLst/>
          </a:prstGeom>
          <a:noFill/>
        </p:spPr>
        <p:txBody>
          <a:bodyPr wrap="square">
            <a:spAutoFit/>
          </a:bodyPr>
          <a:lstStyle/>
          <a:p>
            <a:pPr marL="0" marR="0">
              <a:lnSpc>
                <a:spcPct val="115000"/>
              </a:lnSpc>
              <a:spcAft>
                <a:spcPts val="800"/>
              </a:spcAft>
              <a:buNone/>
            </a:pPr>
            <a:r>
              <a:rPr lang="en-US" sz="4800" b="1"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Assumptions</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Revenue declines 10–15% </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Client acquisition slows </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Costs increase 5–8% </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Interest rates remain elevated </a:t>
            </a:r>
          </a:p>
        </p:txBody>
      </p:sp>
      <p:sp>
        <p:nvSpPr>
          <p:cNvPr id="8" name="TextBox 7">
            <a:extLst>
              <a:ext uri="{FF2B5EF4-FFF2-40B4-BE49-F238E27FC236}">
                <a16:creationId xmlns:a16="http://schemas.microsoft.com/office/drawing/2014/main" id="{6ADD1E02-484F-68C5-A232-920A06B499E3}"/>
              </a:ext>
            </a:extLst>
          </p:cNvPr>
          <p:cNvSpPr txBox="1"/>
          <p:nvPr/>
        </p:nvSpPr>
        <p:spPr>
          <a:xfrm>
            <a:off x="9232592" y="2986056"/>
            <a:ext cx="10902902" cy="5877506"/>
          </a:xfrm>
          <a:prstGeom prst="rect">
            <a:avLst/>
          </a:prstGeom>
          <a:noFill/>
        </p:spPr>
        <p:txBody>
          <a:bodyPr wrap="square">
            <a:spAutoFit/>
          </a:bodyPr>
          <a:lstStyle/>
          <a:p>
            <a:pPr marL="0" marR="0">
              <a:lnSpc>
                <a:spcPct val="115000"/>
              </a:lnSpc>
              <a:spcAft>
                <a:spcPts val="800"/>
              </a:spcAft>
              <a:buNone/>
            </a:pPr>
            <a:r>
              <a:rPr lang="en-US" sz="4800" b="1"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Strategic Decisions</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Pause hiring or restructure roles</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Reduce discretionary spending (marketing experiments, travel, non-essential tech)</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Focus on retaining top clients</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Improve cash reserves (target 6–9 months liquidity)</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Renegotiate vendor contracts </a:t>
            </a:r>
          </a:p>
        </p:txBody>
      </p:sp>
      <p:cxnSp>
        <p:nvCxnSpPr>
          <p:cNvPr id="6" name="Straight Connector 5">
            <a:extLst>
              <a:ext uri="{FF2B5EF4-FFF2-40B4-BE49-F238E27FC236}">
                <a16:creationId xmlns:a16="http://schemas.microsoft.com/office/drawing/2014/main" id="{4B09BC22-4DCB-5946-EB82-D022A8ECEBAB}"/>
              </a:ext>
            </a:extLst>
          </p:cNvPr>
          <p:cNvCxnSpPr>
            <a:cxnSpLocks/>
          </p:cNvCxnSpPr>
          <p:nvPr/>
        </p:nvCxnSpPr>
        <p:spPr>
          <a:xfrm>
            <a:off x="9232592" y="3902075"/>
            <a:ext cx="6781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807FA09-B61E-0FC9-E8E6-80BBAA63A07E}"/>
              </a:ext>
            </a:extLst>
          </p:cNvPr>
          <p:cNvCxnSpPr>
            <a:cxnSpLocks/>
          </p:cNvCxnSpPr>
          <p:nvPr/>
        </p:nvCxnSpPr>
        <p:spPr>
          <a:xfrm>
            <a:off x="831850" y="3902075"/>
            <a:ext cx="6781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81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1910E49-F882-18D0-2195-07D79BCD1FA8}"/>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7A37F4D-88A3-4DA0-F0A9-DE6AE05D3F2F}"/>
              </a:ext>
            </a:extLst>
          </p:cNvPr>
          <p:cNvSpPr/>
          <p:nvPr/>
        </p:nvSpPr>
        <p:spPr>
          <a:xfrm>
            <a:off x="1110697" y="4789534"/>
            <a:ext cx="16683339" cy="1200329"/>
          </a:xfrm>
          <a:prstGeom prst="rect">
            <a:avLst/>
          </a:prstGeom>
        </p:spPr>
        <p:txBody>
          <a:bodyPr wrap="square">
            <a:spAutoFit/>
          </a:bodyPr>
          <a:lstStyle/>
          <a:p>
            <a:r>
              <a:rPr lang="en-US" sz="7200" b="1" dirty="0">
                <a:solidFill>
                  <a:srgbClr val="3F738D"/>
                </a:solidFill>
                <a:latin typeface="Fira Sans" panose="020B0503050000020004" pitchFamily="34" charset="0"/>
              </a:rPr>
              <a:t>Key Metrics to Watch</a:t>
            </a:r>
          </a:p>
        </p:txBody>
      </p:sp>
      <p:sp>
        <p:nvSpPr>
          <p:cNvPr id="12" name="Rectangle 11">
            <a:extLst>
              <a:ext uri="{FF2B5EF4-FFF2-40B4-BE49-F238E27FC236}">
                <a16:creationId xmlns:a16="http://schemas.microsoft.com/office/drawing/2014/main" id="{1EBC157F-3A8A-2901-BAF0-3EA50951947A}"/>
              </a:ext>
            </a:extLst>
          </p:cNvPr>
          <p:cNvSpPr/>
          <p:nvPr/>
        </p:nvSpPr>
        <p:spPr>
          <a:xfrm>
            <a:off x="831850" y="10593474"/>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2" name="TextBox 1">
            <a:extLst>
              <a:ext uri="{FF2B5EF4-FFF2-40B4-BE49-F238E27FC236}">
                <a16:creationId xmlns:a16="http://schemas.microsoft.com/office/drawing/2014/main" id="{B169E553-B9FF-7584-3979-6BF7F050DEBC}"/>
              </a:ext>
            </a:extLst>
          </p:cNvPr>
          <p:cNvSpPr txBox="1"/>
          <p:nvPr/>
        </p:nvSpPr>
        <p:spPr>
          <a:xfrm>
            <a:off x="15157450" y="320675"/>
            <a:ext cx="7391401" cy="523220"/>
          </a:xfrm>
          <a:prstGeom prst="rect">
            <a:avLst/>
          </a:prstGeom>
          <a:noFill/>
        </p:spPr>
        <p:txBody>
          <a:bodyPr wrap="square">
            <a:spAutoFit/>
          </a:bodyPr>
          <a:lstStyle/>
          <a:p>
            <a:r>
              <a:rPr lang="en-US" sz="2800" b="1" dirty="0">
                <a:solidFill>
                  <a:srgbClr val="3F738D"/>
                </a:solidFill>
                <a:latin typeface="Fira Sans" panose="020B0503050000020004" pitchFamily="34" charset="0"/>
              </a:rPr>
              <a:t>Conservative Case Example</a:t>
            </a:r>
          </a:p>
        </p:txBody>
      </p:sp>
      <p:sp>
        <p:nvSpPr>
          <p:cNvPr id="3" name="TextBox 2">
            <a:extLst>
              <a:ext uri="{FF2B5EF4-FFF2-40B4-BE49-F238E27FC236}">
                <a16:creationId xmlns:a16="http://schemas.microsoft.com/office/drawing/2014/main" id="{35088056-8C48-219C-49AB-F2C91A0683DD}"/>
              </a:ext>
            </a:extLst>
          </p:cNvPr>
          <p:cNvSpPr txBox="1"/>
          <p:nvPr/>
        </p:nvSpPr>
        <p:spPr>
          <a:xfrm>
            <a:off x="1110697" y="6264275"/>
            <a:ext cx="14580153" cy="3034933"/>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US" sz="4400" dirty="0">
                <a:solidFill>
                  <a:schemeClr val="bg1"/>
                </a:solidFill>
                <a:latin typeface="Fira Sans" panose="020B0503050000020004" pitchFamily="34" charset="0"/>
              </a:rPr>
              <a:t>Client flow runway</a:t>
            </a:r>
          </a:p>
          <a:p>
            <a:pPr marL="571500" indent="-571500">
              <a:lnSpc>
                <a:spcPct val="150000"/>
              </a:lnSpc>
              <a:buFont typeface="Arial" panose="020B0604020202020204" pitchFamily="34" charset="0"/>
              <a:buChar char="•"/>
            </a:pPr>
            <a:r>
              <a:rPr lang="en-US" sz="4400" dirty="0">
                <a:solidFill>
                  <a:schemeClr val="bg1"/>
                </a:solidFill>
                <a:latin typeface="Fira Sans" panose="020B0503050000020004" pitchFamily="34" charset="0"/>
              </a:rPr>
              <a:t>Client retention rate</a:t>
            </a:r>
          </a:p>
          <a:p>
            <a:pPr marL="571500" indent="-571500">
              <a:lnSpc>
                <a:spcPct val="150000"/>
              </a:lnSpc>
              <a:buFont typeface="Arial" panose="020B0604020202020204" pitchFamily="34" charset="0"/>
              <a:buChar char="•"/>
            </a:pPr>
            <a:r>
              <a:rPr lang="en-US" sz="4400" dirty="0">
                <a:solidFill>
                  <a:schemeClr val="bg1"/>
                </a:solidFill>
                <a:latin typeface="Fira Sans" panose="020B0503050000020004" pitchFamily="34" charset="0"/>
              </a:rPr>
              <a:t>Net operating margin</a:t>
            </a:r>
          </a:p>
        </p:txBody>
      </p:sp>
    </p:spTree>
    <p:extLst>
      <p:ext uri="{BB962C8B-B14F-4D97-AF65-F5344CB8AC3E}">
        <p14:creationId xmlns:p14="http://schemas.microsoft.com/office/powerpoint/2010/main" val="2554617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5F6E3-99AC-E212-AF73-F01B9E526B64}"/>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FD136E38-B410-B476-7F36-75223427A38A}"/>
              </a:ext>
            </a:extLst>
          </p:cNvPr>
          <p:cNvSpPr/>
          <p:nvPr/>
        </p:nvSpPr>
        <p:spPr>
          <a:xfrm>
            <a:off x="6851650" y="4054475"/>
            <a:ext cx="13252450" cy="7254080"/>
          </a:xfrm>
          <a:prstGeom prst="rect">
            <a:avLst/>
          </a:prstGeom>
          <a:solidFill>
            <a:srgbClr val="3F7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ira Sans" panose="020B0503050000020004" pitchFamily="34" charset="0"/>
            </a:endParaRPr>
          </a:p>
        </p:txBody>
      </p:sp>
      <p:sp>
        <p:nvSpPr>
          <p:cNvPr id="20" name="Rectangle 19">
            <a:extLst>
              <a:ext uri="{FF2B5EF4-FFF2-40B4-BE49-F238E27FC236}">
                <a16:creationId xmlns:a16="http://schemas.microsoft.com/office/drawing/2014/main" id="{441E1EF9-CC08-0658-0C52-DB58DF5A1B54}"/>
              </a:ext>
            </a:extLst>
          </p:cNvPr>
          <p:cNvSpPr/>
          <p:nvPr/>
        </p:nvSpPr>
        <p:spPr>
          <a:xfrm>
            <a:off x="7994650" y="10531475"/>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8" name="TextBox 7">
            <a:extLst>
              <a:ext uri="{FF2B5EF4-FFF2-40B4-BE49-F238E27FC236}">
                <a16:creationId xmlns:a16="http://schemas.microsoft.com/office/drawing/2014/main" id="{7390B351-EC73-5C49-D606-803A8EC5BFE3}"/>
              </a:ext>
            </a:extLst>
          </p:cNvPr>
          <p:cNvSpPr txBox="1"/>
          <p:nvPr/>
        </p:nvSpPr>
        <p:spPr>
          <a:xfrm>
            <a:off x="7898493" y="1859281"/>
            <a:ext cx="11983357" cy="1107996"/>
          </a:xfrm>
          <a:prstGeom prst="rect">
            <a:avLst/>
          </a:prstGeom>
          <a:noFill/>
        </p:spPr>
        <p:txBody>
          <a:bodyPr wrap="square" rtlCol="0">
            <a:spAutoFit/>
          </a:bodyPr>
          <a:lstStyle/>
          <a:p>
            <a:r>
              <a:rPr lang="en-US" sz="6600" b="1" dirty="0">
                <a:solidFill>
                  <a:srgbClr val="3F738D"/>
                </a:solidFill>
                <a:latin typeface="Fira Sans" panose="020B0503050000020004" pitchFamily="34" charset="0"/>
              </a:rPr>
              <a:t>Expected Case Example</a:t>
            </a:r>
          </a:p>
        </p:txBody>
      </p:sp>
      <p:sp>
        <p:nvSpPr>
          <p:cNvPr id="11" name="TextBox 10">
            <a:extLst>
              <a:ext uri="{FF2B5EF4-FFF2-40B4-BE49-F238E27FC236}">
                <a16:creationId xmlns:a16="http://schemas.microsoft.com/office/drawing/2014/main" id="{848CEC06-8DCB-CB7F-AD8D-272A371DC8BA}"/>
              </a:ext>
            </a:extLst>
          </p:cNvPr>
          <p:cNvSpPr txBox="1"/>
          <p:nvPr/>
        </p:nvSpPr>
        <p:spPr>
          <a:xfrm>
            <a:off x="7898493" y="4816475"/>
            <a:ext cx="10668000" cy="3969292"/>
          </a:xfrm>
          <a:prstGeom prst="rect">
            <a:avLst/>
          </a:prstGeom>
          <a:noFill/>
        </p:spPr>
        <p:txBody>
          <a:bodyPr wrap="square" rtlCol="0">
            <a:spAutoFit/>
          </a:bodyPr>
          <a:lstStyle/>
          <a:p>
            <a:pPr marL="0" marR="0">
              <a:lnSpc>
                <a:spcPct val="115000"/>
              </a:lnSpc>
              <a:spcAft>
                <a:spcPts val="800"/>
              </a:spcAft>
              <a:buNone/>
            </a:pPr>
            <a:r>
              <a:rPr lang="en-US" sz="4400" b="1" dirty="0">
                <a:solidFill>
                  <a:schemeClr val="bg1"/>
                </a:solidFill>
                <a:latin typeface="Fira Sans" panose="020B0503050000020004" pitchFamily="34" charset="0"/>
              </a:rPr>
              <a:t>The business is experiencing:</a:t>
            </a:r>
          </a:p>
          <a:p>
            <a:pPr marL="571500" marR="0" indent="-571500">
              <a:lnSpc>
                <a:spcPct val="115000"/>
              </a:lnSpc>
              <a:spcAft>
                <a:spcPts val="800"/>
              </a:spcAft>
              <a:buFont typeface="Arial" panose="020B0604020202020204" pitchFamily="34" charset="0"/>
              <a:buChar char="•"/>
            </a:pPr>
            <a:r>
              <a:rPr lang="en-US" sz="4000" dirty="0">
                <a:solidFill>
                  <a:schemeClr val="bg1"/>
                </a:solidFill>
                <a:latin typeface="Fira Sans" panose="020B0503050000020004" pitchFamily="34" charset="0"/>
              </a:rPr>
              <a:t>Steady but moderate growth</a:t>
            </a:r>
          </a:p>
          <a:p>
            <a:pPr marL="571500" marR="0" indent="-571500">
              <a:lnSpc>
                <a:spcPct val="115000"/>
              </a:lnSpc>
              <a:spcAft>
                <a:spcPts val="800"/>
              </a:spcAft>
              <a:buFont typeface="Arial" panose="020B0604020202020204" pitchFamily="34" charset="0"/>
              <a:buChar char="•"/>
            </a:pPr>
            <a:r>
              <a:rPr lang="en-US" sz="4000" dirty="0">
                <a:solidFill>
                  <a:schemeClr val="bg1"/>
                </a:solidFill>
                <a:latin typeface="Fira Sans" panose="020B0503050000020004" pitchFamily="34" charset="0"/>
              </a:rPr>
              <a:t>Predictable client acquisition </a:t>
            </a:r>
          </a:p>
          <a:p>
            <a:pPr marL="571500" marR="0" indent="-571500">
              <a:lnSpc>
                <a:spcPct val="115000"/>
              </a:lnSpc>
              <a:spcAft>
                <a:spcPts val="800"/>
              </a:spcAft>
              <a:buFont typeface="Arial" panose="020B0604020202020204" pitchFamily="34" charset="0"/>
              <a:buChar char="•"/>
            </a:pPr>
            <a:r>
              <a:rPr lang="en-US" sz="4000" dirty="0">
                <a:solidFill>
                  <a:schemeClr val="bg1"/>
                </a:solidFill>
                <a:latin typeface="Fira Sans" panose="020B0503050000020004" pitchFamily="34" charset="0"/>
              </a:rPr>
              <a:t>Stable cost environment with minor increases</a:t>
            </a:r>
          </a:p>
        </p:txBody>
      </p:sp>
      <p:cxnSp>
        <p:nvCxnSpPr>
          <p:cNvPr id="7" name="Straight Connector 6">
            <a:extLst>
              <a:ext uri="{FF2B5EF4-FFF2-40B4-BE49-F238E27FC236}">
                <a16:creationId xmlns:a16="http://schemas.microsoft.com/office/drawing/2014/main" id="{ED1DD332-A9D2-80D9-50C6-8E68E3BC0CE7}"/>
              </a:ext>
            </a:extLst>
          </p:cNvPr>
          <p:cNvCxnSpPr>
            <a:cxnSpLocks/>
          </p:cNvCxnSpPr>
          <p:nvPr/>
        </p:nvCxnSpPr>
        <p:spPr>
          <a:xfrm>
            <a:off x="7461250" y="3521075"/>
            <a:ext cx="12115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7009BB9-3D64-2209-AD6C-804B9CFA0CF4}"/>
              </a:ext>
            </a:extLst>
          </p:cNvPr>
          <p:cNvPicPr>
            <a:picLocks noChangeAspect="1"/>
          </p:cNvPicPr>
          <p:nvPr/>
        </p:nvPicPr>
        <p:blipFill rotWithShape="1">
          <a:blip r:embed="rId3" cstate="print">
            <a:duotone>
              <a:prstClr val="black"/>
              <a:schemeClr val="accent1">
                <a:tint val="45000"/>
                <a:satMod val="400000"/>
              </a:schemeClr>
            </a:duotone>
            <a:extLst>
              <a:ext uri="{28A0092B-C50C-407E-A947-70E740481C1C}">
                <a14:useLocalDpi xmlns:a14="http://schemas.microsoft.com/office/drawing/2010/main" val="0"/>
              </a:ext>
            </a:extLst>
          </a:blip>
          <a:srcRect r="9254"/>
          <a:stretch/>
        </p:blipFill>
        <p:spPr>
          <a:xfrm>
            <a:off x="0" y="0"/>
            <a:ext cx="6851650" cy="11309350"/>
          </a:xfrm>
          <a:prstGeom prst="rect">
            <a:avLst/>
          </a:prstGeom>
        </p:spPr>
      </p:pic>
      <p:pic>
        <p:nvPicPr>
          <p:cNvPr id="3" name="Picture 2" descr="People in a meeting">
            <a:extLst>
              <a:ext uri="{FF2B5EF4-FFF2-40B4-BE49-F238E27FC236}">
                <a16:creationId xmlns:a16="http://schemas.microsoft.com/office/drawing/2014/main" id="{E867B82B-D78E-CF34-EA1E-CEB43B3EF9C8}"/>
              </a:ext>
            </a:extLst>
          </p:cNvPr>
          <p:cNvPicPr>
            <a:picLocks noChangeAspect="1"/>
          </p:cNvPicPr>
          <p:nvPr/>
        </p:nvPicPr>
        <p:blipFill>
          <a:blip r:embed="rId4">
            <a:extLst>
              <a:ext uri="{28A0092B-C50C-407E-A947-70E740481C1C}">
                <a14:useLocalDpi xmlns:a14="http://schemas.microsoft.com/office/drawing/2010/main" val="0"/>
              </a:ext>
            </a:extLst>
          </a:blip>
          <a:srcRect l="-46" t="121" r="67084" b="17398"/>
          <a:stretch>
            <a:fillRect/>
          </a:stretch>
        </p:blipFill>
        <p:spPr>
          <a:xfrm>
            <a:off x="0" y="0"/>
            <a:ext cx="6851650" cy="11325225"/>
          </a:xfrm>
          <a:prstGeom prst="rect">
            <a:avLst/>
          </a:prstGeom>
        </p:spPr>
      </p:pic>
      <p:pic>
        <p:nvPicPr>
          <p:cNvPr id="4" name="Picture 3" descr="Person sitting and writing">
            <a:extLst>
              <a:ext uri="{FF2B5EF4-FFF2-40B4-BE49-F238E27FC236}">
                <a16:creationId xmlns:a16="http://schemas.microsoft.com/office/drawing/2014/main" id="{8BBCD8FD-89F3-1727-2A3D-E0C11D7AE7B3}"/>
              </a:ext>
            </a:extLst>
          </p:cNvPr>
          <p:cNvPicPr>
            <a:picLocks noChangeAspect="1"/>
          </p:cNvPicPr>
          <p:nvPr/>
        </p:nvPicPr>
        <p:blipFill>
          <a:blip r:embed="rId5">
            <a:extLst>
              <a:ext uri="{28A0092B-C50C-407E-A947-70E740481C1C}">
                <a14:useLocalDpi xmlns:a14="http://schemas.microsoft.com/office/drawing/2010/main" val="0"/>
              </a:ext>
            </a:extLst>
          </a:blip>
          <a:srcRect l="7778" t="213" r="50057" b="-213"/>
          <a:stretch>
            <a:fillRect/>
          </a:stretch>
        </p:blipFill>
        <p:spPr>
          <a:xfrm>
            <a:off x="1" y="35761"/>
            <a:ext cx="7156450" cy="11309350"/>
          </a:xfrm>
          <a:prstGeom prst="rect">
            <a:avLst/>
          </a:prstGeom>
        </p:spPr>
      </p:pic>
    </p:spTree>
    <p:extLst>
      <p:ext uri="{BB962C8B-B14F-4D97-AF65-F5344CB8AC3E}">
        <p14:creationId xmlns:p14="http://schemas.microsoft.com/office/powerpoint/2010/main" val="3094868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DFA7525-577F-8B51-9E70-BABAB1B4E5C9}"/>
            </a:ext>
          </a:extLst>
        </p:cNvPr>
        <p:cNvGrpSpPr/>
        <p:nvPr/>
      </p:nvGrpSpPr>
      <p:grpSpPr>
        <a:xfrm>
          <a:off x="0" y="0"/>
          <a:ext cx="0" cy="0"/>
          <a:chOff x="0" y="0"/>
          <a:chExt cx="0" cy="0"/>
        </a:xfrm>
      </p:grpSpPr>
      <p:sp>
        <p:nvSpPr>
          <p:cNvPr id="10" name="object 8">
            <a:extLst>
              <a:ext uri="{FF2B5EF4-FFF2-40B4-BE49-F238E27FC236}">
                <a16:creationId xmlns:a16="http://schemas.microsoft.com/office/drawing/2014/main" id="{88C019F1-D6FF-FFD8-9843-ACE35384A88E}"/>
              </a:ext>
            </a:extLst>
          </p:cNvPr>
          <p:cNvSpPr/>
          <p:nvPr/>
        </p:nvSpPr>
        <p:spPr>
          <a:xfrm>
            <a:off x="15233650" y="10379074"/>
            <a:ext cx="4864078" cy="930275"/>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B78B1E"/>
          </a:solidFill>
        </p:spPr>
        <p:txBody>
          <a:bodyPr wrap="square" lIns="0" tIns="0" rIns="0" bIns="0" rtlCol="0"/>
          <a:lstStyle/>
          <a:p>
            <a:endParaRPr dirty="0">
              <a:latin typeface="Fira Sans" panose="020B0503050000020004" pitchFamily="34" charset="0"/>
            </a:endParaRPr>
          </a:p>
        </p:txBody>
      </p:sp>
      <p:sp>
        <p:nvSpPr>
          <p:cNvPr id="22" name="Rectangle 21">
            <a:extLst>
              <a:ext uri="{FF2B5EF4-FFF2-40B4-BE49-F238E27FC236}">
                <a16:creationId xmlns:a16="http://schemas.microsoft.com/office/drawing/2014/main" id="{CA93476C-1397-FBAC-211F-ABA64763BC86}"/>
              </a:ext>
            </a:extLst>
          </p:cNvPr>
          <p:cNvSpPr/>
          <p:nvPr/>
        </p:nvSpPr>
        <p:spPr>
          <a:xfrm>
            <a:off x="16452850" y="10531475"/>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3" name="TextBox 2">
            <a:extLst>
              <a:ext uri="{FF2B5EF4-FFF2-40B4-BE49-F238E27FC236}">
                <a16:creationId xmlns:a16="http://schemas.microsoft.com/office/drawing/2014/main" id="{3D2F2EA6-2FCB-B62B-267D-7600B99E82D1}"/>
              </a:ext>
            </a:extLst>
          </p:cNvPr>
          <p:cNvSpPr txBox="1"/>
          <p:nvPr/>
        </p:nvSpPr>
        <p:spPr>
          <a:xfrm>
            <a:off x="831850" y="2986056"/>
            <a:ext cx="7337714" cy="4850559"/>
          </a:xfrm>
          <a:prstGeom prst="rect">
            <a:avLst/>
          </a:prstGeom>
          <a:noFill/>
        </p:spPr>
        <p:txBody>
          <a:bodyPr wrap="square">
            <a:spAutoFit/>
          </a:bodyPr>
          <a:lstStyle/>
          <a:p>
            <a:pPr marL="0" marR="0">
              <a:lnSpc>
                <a:spcPct val="115000"/>
              </a:lnSpc>
              <a:spcAft>
                <a:spcPts val="800"/>
              </a:spcAft>
              <a:buNone/>
            </a:pPr>
            <a:r>
              <a:rPr lang="en-US" sz="4800" b="1"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Assumptions</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Revenue growth of 5–10%</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Margins remain consistent</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Hiring aligns with demand</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Market conditions remain steady </a:t>
            </a:r>
          </a:p>
        </p:txBody>
      </p:sp>
      <p:sp>
        <p:nvSpPr>
          <p:cNvPr id="8" name="TextBox 7">
            <a:extLst>
              <a:ext uri="{FF2B5EF4-FFF2-40B4-BE49-F238E27FC236}">
                <a16:creationId xmlns:a16="http://schemas.microsoft.com/office/drawing/2014/main" id="{CA7B7738-3F55-1ED7-44DB-52CC54A8E1A6}"/>
              </a:ext>
            </a:extLst>
          </p:cNvPr>
          <p:cNvSpPr txBox="1"/>
          <p:nvPr/>
        </p:nvSpPr>
        <p:spPr>
          <a:xfrm>
            <a:off x="9232592" y="2986056"/>
            <a:ext cx="10902902" cy="5877506"/>
          </a:xfrm>
          <a:prstGeom prst="rect">
            <a:avLst/>
          </a:prstGeom>
          <a:noFill/>
        </p:spPr>
        <p:txBody>
          <a:bodyPr wrap="square">
            <a:spAutoFit/>
          </a:bodyPr>
          <a:lstStyle/>
          <a:p>
            <a:pPr marL="0" marR="0">
              <a:lnSpc>
                <a:spcPct val="115000"/>
              </a:lnSpc>
              <a:spcAft>
                <a:spcPts val="800"/>
              </a:spcAft>
              <a:buNone/>
            </a:pPr>
            <a:r>
              <a:rPr lang="en-US" sz="4800" b="1"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Strategic Decisions</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Hire strategically in revenue-generating roles </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Maintain consistent marketing spend with proven ROI </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Incrementally increase pricing where justified </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Invest in process efficiency and automation</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Strengthen client experience to improve retention </a:t>
            </a:r>
          </a:p>
        </p:txBody>
      </p:sp>
      <p:cxnSp>
        <p:nvCxnSpPr>
          <p:cNvPr id="6" name="Straight Connector 5">
            <a:extLst>
              <a:ext uri="{FF2B5EF4-FFF2-40B4-BE49-F238E27FC236}">
                <a16:creationId xmlns:a16="http://schemas.microsoft.com/office/drawing/2014/main" id="{DB7F87F4-2803-4960-4467-2D2F522BAD5B}"/>
              </a:ext>
            </a:extLst>
          </p:cNvPr>
          <p:cNvCxnSpPr>
            <a:cxnSpLocks/>
          </p:cNvCxnSpPr>
          <p:nvPr/>
        </p:nvCxnSpPr>
        <p:spPr>
          <a:xfrm>
            <a:off x="9232592" y="3902075"/>
            <a:ext cx="6781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3BA9F94-A464-1C92-9267-7EA01F3AC22A}"/>
              </a:ext>
            </a:extLst>
          </p:cNvPr>
          <p:cNvCxnSpPr>
            <a:cxnSpLocks/>
          </p:cNvCxnSpPr>
          <p:nvPr/>
        </p:nvCxnSpPr>
        <p:spPr>
          <a:xfrm>
            <a:off x="831850" y="3902075"/>
            <a:ext cx="6781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6629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CE3ADE8-5160-FB80-AAC4-703AFDC7E251}"/>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59C2694-C6E6-7BBF-0250-82E09A40BED4}"/>
              </a:ext>
            </a:extLst>
          </p:cNvPr>
          <p:cNvSpPr/>
          <p:nvPr/>
        </p:nvSpPr>
        <p:spPr>
          <a:xfrm>
            <a:off x="1110697" y="4789534"/>
            <a:ext cx="16683339" cy="1200329"/>
          </a:xfrm>
          <a:prstGeom prst="rect">
            <a:avLst/>
          </a:prstGeom>
        </p:spPr>
        <p:txBody>
          <a:bodyPr wrap="square">
            <a:spAutoFit/>
          </a:bodyPr>
          <a:lstStyle/>
          <a:p>
            <a:r>
              <a:rPr lang="en-US" sz="7200" b="1" dirty="0">
                <a:solidFill>
                  <a:srgbClr val="3F738D"/>
                </a:solidFill>
                <a:latin typeface="Fira Sans" panose="020B0503050000020004" pitchFamily="34" charset="0"/>
              </a:rPr>
              <a:t>Key Metrics to Watch</a:t>
            </a:r>
          </a:p>
        </p:txBody>
      </p:sp>
      <p:sp>
        <p:nvSpPr>
          <p:cNvPr id="12" name="Rectangle 11">
            <a:extLst>
              <a:ext uri="{FF2B5EF4-FFF2-40B4-BE49-F238E27FC236}">
                <a16:creationId xmlns:a16="http://schemas.microsoft.com/office/drawing/2014/main" id="{A966E62F-DC72-D221-0BE2-F3F3D6F520DF}"/>
              </a:ext>
            </a:extLst>
          </p:cNvPr>
          <p:cNvSpPr/>
          <p:nvPr/>
        </p:nvSpPr>
        <p:spPr>
          <a:xfrm>
            <a:off x="831850" y="10593474"/>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2" name="TextBox 1">
            <a:extLst>
              <a:ext uri="{FF2B5EF4-FFF2-40B4-BE49-F238E27FC236}">
                <a16:creationId xmlns:a16="http://schemas.microsoft.com/office/drawing/2014/main" id="{E8570F6D-C376-1D69-BE3E-F8978960EC78}"/>
              </a:ext>
            </a:extLst>
          </p:cNvPr>
          <p:cNvSpPr txBox="1"/>
          <p:nvPr/>
        </p:nvSpPr>
        <p:spPr>
          <a:xfrm>
            <a:off x="15767050" y="320675"/>
            <a:ext cx="7391401" cy="523220"/>
          </a:xfrm>
          <a:prstGeom prst="rect">
            <a:avLst/>
          </a:prstGeom>
          <a:noFill/>
        </p:spPr>
        <p:txBody>
          <a:bodyPr wrap="square">
            <a:spAutoFit/>
          </a:bodyPr>
          <a:lstStyle/>
          <a:p>
            <a:r>
              <a:rPr lang="en-US" sz="2800" b="1" dirty="0">
                <a:solidFill>
                  <a:srgbClr val="3F738D"/>
                </a:solidFill>
                <a:latin typeface="Fira Sans" panose="020B0503050000020004" pitchFamily="34" charset="0"/>
              </a:rPr>
              <a:t>Expected Case Example</a:t>
            </a:r>
          </a:p>
        </p:txBody>
      </p:sp>
      <p:sp>
        <p:nvSpPr>
          <p:cNvPr id="3" name="TextBox 2">
            <a:extLst>
              <a:ext uri="{FF2B5EF4-FFF2-40B4-BE49-F238E27FC236}">
                <a16:creationId xmlns:a16="http://schemas.microsoft.com/office/drawing/2014/main" id="{B154F73E-A388-11ED-8F35-564A728C0FA7}"/>
              </a:ext>
            </a:extLst>
          </p:cNvPr>
          <p:cNvSpPr txBox="1"/>
          <p:nvPr/>
        </p:nvSpPr>
        <p:spPr>
          <a:xfrm>
            <a:off x="1110697" y="6188075"/>
            <a:ext cx="14580153" cy="3034933"/>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US" sz="4400" dirty="0">
                <a:solidFill>
                  <a:schemeClr val="bg1"/>
                </a:solidFill>
                <a:latin typeface="Fira Sans" panose="020B0503050000020004" pitchFamily="34" charset="0"/>
              </a:rPr>
              <a:t>Revenue per client</a:t>
            </a:r>
          </a:p>
          <a:p>
            <a:pPr marL="571500" indent="-571500">
              <a:lnSpc>
                <a:spcPct val="150000"/>
              </a:lnSpc>
              <a:buFont typeface="Arial" panose="020B0604020202020204" pitchFamily="34" charset="0"/>
              <a:buChar char="•"/>
            </a:pPr>
            <a:r>
              <a:rPr lang="en-US" sz="4400" dirty="0">
                <a:solidFill>
                  <a:schemeClr val="bg1"/>
                </a:solidFill>
                <a:latin typeface="Fira Sans" panose="020B0503050000020004" pitchFamily="34" charset="0"/>
              </a:rPr>
              <a:t>Gross margin stability</a:t>
            </a:r>
          </a:p>
          <a:p>
            <a:pPr marL="571500" indent="-571500">
              <a:lnSpc>
                <a:spcPct val="150000"/>
              </a:lnSpc>
              <a:buFont typeface="Arial" panose="020B0604020202020204" pitchFamily="34" charset="0"/>
              <a:buChar char="•"/>
            </a:pPr>
            <a:r>
              <a:rPr lang="en-US" sz="4400" dirty="0">
                <a:solidFill>
                  <a:schemeClr val="bg1"/>
                </a:solidFill>
                <a:latin typeface="Fira Sans" panose="020B0503050000020004" pitchFamily="34" charset="0"/>
              </a:rPr>
              <a:t>Cost of acquisition vs lifetime value</a:t>
            </a:r>
          </a:p>
        </p:txBody>
      </p:sp>
    </p:spTree>
    <p:extLst>
      <p:ext uri="{BB962C8B-B14F-4D97-AF65-F5344CB8AC3E}">
        <p14:creationId xmlns:p14="http://schemas.microsoft.com/office/powerpoint/2010/main" val="3564184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1CD93-4C0D-7755-F03B-364A6DDFCB19}"/>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F6417FDF-6C13-819C-FC1B-C902BED00F6D}"/>
              </a:ext>
            </a:extLst>
          </p:cNvPr>
          <p:cNvSpPr/>
          <p:nvPr/>
        </p:nvSpPr>
        <p:spPr>
          <a:xfrm>
            <a:off x="6851650" y="4054475"/>
            <a:ext cx="13252450" cy="7254080"/>
          </a:xfrm>
          <a:prstGeom prst="rect">
            <a:avLst/>
          </a:prstGeom>
          <a:solidFill>
            <a:srgbClr val="3F7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ira Sans" panose="020B0503050000020004" pitchFamily="34" charset="0"/>
            </a:endParaRPr>
          </a:p>
        </p:txBody>
      </p:sp>
      <p:sp>
        <p:nvSpPr>
          <p:cNvPr id="20" name="Rectangle 19">
            <a:extLst>
              <a:ext uri="{FF2B5EF4-FFF2-40B4-BE49-F238E27FC236}">
                <a16:creationId xmlns:a16="http://schemas.microsoft.com/office/drawing/2014/main" id="{5158D5C2-80BB-4F95-38E1-98679DEF3A21}"/>
              </a:ext>
            </a:extLst>
          </p:cNvPr>
          <p:cNvSpPr/>
          <p:nvPr/>
        </p:nvSpPr>
        <p:spPr>
          <a:xfrm>
            <a:off x="7994650" y="10531475"/>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8" name="TextBox 7">
            <a:extLst>
              <a:ext uri="{FF2B5EF4-FFF2-40B4-BE49-F238E27FC236}">
                <a16:creationId xmlns:a16="http://schemas.microsoft.com/office/drawing/2014/main" id="{39E68CBB-0327-8365-E1A4-021DCA2BF96E}"/>
              </a:ext>
            </a:extLst>
          </p:cNvPr>
          <p:cNvSpPr txBox="1"/>
          <p:nvPr/>
        </p:nvSpPr>
        <p:spPr>
          <a:xfrm>
            <a:off x="7898493" y="1859281"/>
            <a:ext cx="11983357" cy="1107996"/>
          </a:xfrm>
          <a:prstGeom prst="rect">
            <a:avLst/>
          </a:prstGeom>
          <a:noFill/>
        </p:spPr>
        <p:txBody>
          <a:bodyPr wrap="square" rtlCol="0">
            <a:spAutoFit/>
          </a:bodyPr>
          <a:lstStyle/>
          <a:p>
            <a:r>
              <a:rPr lang="en-US" sz="6600" b="1" dirty="0">
                <a:solidFill>
                  <a:srgbClr val="3F738D"/>
                </a:solidFill>
                <a:latin typeface="Fira Sans" panose="020B0503050000020004" pitchFamily="34" charset="0"/>
              </a:rPr>
              <a:t>Growth Case Example</a:t>
            </a:r>
          </a:p>
        </p:txBody>
      </p:sp>
      <p:sp>
        <p:nvSpPr>
          <p:cNvPr id="11" name="TextBox 10">
            <a:extLst>
              <a:ext uri="{FF2B5EF4-FFF2-40B4-BE49-F238E27FC236}">
                <a16:creationId xmlns:a16="http://schemas.microsoft.com/office/drawing/2014/main" id="{1B1CB177-44D0-D0F3-DE1E-F06074CE74AB}"/>
              </a:ext>
            </a:extLst>
          </p:cNvPr>
          <p:cNvSpPr txBox="1"/>
          <p:nvPr/>
        </p:nvSpPr>
        <p:spPr>
          <a:xfrm>
            <a:off x="7898493" y="4816475"/>
            <a:ext cx="10668000" cy="3469668"/>
          </a:xfrm>
          <a:prstGeom prst="rect">
            <a:avLst/>
          </a:prstGeom>
          <a:noFill/>
        </p:spPr>
        <p:txBody>
          <a:bodyPr wrap="square" rtlCol="0">
            <a:spAutoFit/>
          </a:bodyPr>
          <a:lstStyle/>
          <a:p>
            <a:pPr marL="0" marR="0">
              <a:lnSpc>
                <a:spcPct val="115000"/>
              </a:lnSpc>
              <a:spcAft>
                <a:spcPts val="800"/>
              </a:spcAft>
              <a:buNone/>
            </a:pPr>
            <a:r>
              <a:rPr lang="en-US" sz="4400" b="1" dirty="0">
                <a:solidFill>
                  <a:schemeClr val="bg1"/>
                </a:solidFill>
                <a:latin typeface="Fira Sans" panose="020B0503050000020004" pitchFamily="34" charset="0"/>
              </a:rPr>
              <a:t>The business sees:</a:t>
            </a:r>
          </a:p>
          <a:p>
            <a:pPr marL="0" marR="0">
              <a:lnSpc>
                <a:spcPct val="115000"/>
              </a:lnSpc>
              <a:spcAft>
                <a:spcPts val="800"/>
              </a:spcAft>
              <a:buNone/>
            </a:pPr>
            <a:r>
              <a:rPr lang="en-US" sz="4400" dirty="0">
                <a:solidFill>
                  <a:schemeClr val="bg1"/>
                </a:solidFill>
                <a:latin typeface="Fira Sans" panose="020B0503050000020004" pitchFamily="34" charset="0"/>
              </a:rPr>
              <a:t>•	Strong demand or market tailwinds </a:t>
            </a:r>
          </a:p>
          <a:p>
            <a:pPr marL="0" marR="0">
              <a:lnSpc>
                <a:spcPct val="115000"/>
              </a:lnSpc>
              <a:spcAft>
                <a:spcPts val="800"/>
              </a:spcAft>
              <a:buNone/>
            </a:pPr>
            <a:r>
              <a:rPr lang="en-US" sz="4400" dirty="0">
                <a:solidFill>
                  <a:schemeClr val="bg1"/>
                </a:solidFill>
                <a:latin typeface="Fira Sans" panose="020B0503050000020004" pitchFamily="34" charset="0"/>
              </a:rPr>
              <a:t>•	Increased inbound opportunities </a:t>
            </a:r>
          </a:p>
          <a:p>
            <a:pPr marL="0" marR="0">
              <a:lnSpc>
                <a:spcPct val="115000"/>
              </a:lnSpc>
              <a:spcAft>
                <a:spcPts val="800"/>
              </a:spcAft>
              <a:buNone/>
            </a:pPr>
            <a:r>
              <a:rPr lang="en-US" sz="4400" dirty="0">
                <a:solidFill>
                  <a:schemeClr val="bg1"/>
                </a:solidFill>
                <a:latin typeface="Fira Sans" panose="020B0503050000020004" pitchFamily="34" charset="0"/>
              </a:rPr>
              <a:t>•	Competitive advantage in a niche </a:t>
            </a:r>
          </a:p>
        </p:txBody>
      </p:sp>
      <p:cxnSp>
        <p:nvCxnSpPr>
          <p:cNvPr id="7" name="Straight Connector 6">
            <a:extLst>
              <a:ext uri="{FF2B5EF4-FFF2-40B4-BE49-F238E27FC236}">
                <a16:creationId xmlns:a16="http://schemas.microsoft.com/office/drawing/2014/main" id="{2F562C0F-844F-E0BF-EFCB-5826466F2BD2}"/>
              </a:ext>
            </a:extLst>
          </p:cNvPr>
          <p:cNvCxnSpPr>
            <a:cxnSpLocks/>
          </p:cNvCxnSpPr>
          <p:nvPr/>
        </p:nvCxnSpPr>
        <p:spPr>
          <a:xfrm>
            <a:off x="7461250" y="3521075"/>
            <a:ext cx="12115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pic>
        <p:nvPicPr>
          <p:cNvPr id="9" name="Picture 8" descr="Row of seated people clapping hands at work event">
            <a:extLst>
              <a:ext uri="{FF2B5EF4-FFF2-40B4-BE49-F238E27FC236}">
                <a16:creationId xmlns:a16="http://schemas.microsoft.com/office/drawing/2014/main" id="{D73CA59E-519F-603A-1D94-802AB38698B0}"/>
              </a:ext>
            </a:extLst>
          </p:cNvPr>
          <p:cNvPicPr>
            <a:picLocks noChangeAspect="1"/>
          </p:cNvPicPr>
          <p:nvPr/>
        </p:nvPicPr>
        <p:blipFill>
          <a:blip r:embed="rId3">
            <a:extLst>
              <a:ext uri="{28A0092B-C50C-407E-A947-70E740481C1C}">
                <a14:useLocalDpi xmlns:a14="http://schemas.microsoft.com/office/drawing/2010/main" val="0"/>
              </a:ext>
            </a:extLst>
          </a:blip>
          <a:srcRect l="25752" r="33859"/>
          <a:stretch>
            <a:fillRect/>
          </a:stretch>
        </p:blipFill>
        <p:spPr>
          <a:xfrm>
            <a:off x="0" y="0"/>
            <a:ext cx="6889749" cy="11308554"/>
          </a:xfrm>
          <a:prstGeom prst="rect">
            <a:avLst/>
          </a:prstGeom>
        </p:spPr>
      </p:pic>
    </p:spTree>
    <p:extLst>
      <p:ext uri="{BB962C8B-B14F-4D97-AF65-F5344CB8AC3E}">
        <p14:creationId xmlns:p14="http://schemas.microsoft.com/office/powerpoint/2010/main" val="1535824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1DF38BE-9F81-EB4B-0ABE-028E916DBA5D}"/>
            </a:ext>
          </a:extLst>
        </p:cNvPr>
        <p:cNvGrpSpPr/>
        <p:nvPr/>
      </p:nvGrpSpPr>
      <p:grpSpPr>
        <a:xfrm>
          <a:off x="0" y="0"/>
          <a:ext cx="0" cy="0"/>
          <a:chOff x="0" y="0"/>
          <a:chExt cx="0" cy="0"/>
        </a:xfrm>
      </p:grpSpPr>
      <p:sp>
        <p:nvSpPr>
          <p:cNvPr id="10" name="object 8">
            <a:extLst>
              <a:ext uri="{FF2B5EF4-FFF2-40B4-BE49-F238E27FC236}">
                <a16:creationId xmlns:a16="http://schemas.microsoft.com/office/drawing/2014/main" id="{05809DF4-F07A-5ED6-C45E-0480C7FA3F6C}"/>
              </a:ext>
            </a:extLst>
          </p:cNvPr>
          <p:cNvSpPr/>
          <p:nvPr/>
        </p:nvSpPr>
        <p:spPr>
          <a:xfrm>
            <a:off x="15233650" y="10379074"/>
            <a:ext cx="4864078" cy="930275"/>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B78B1E"/>
          </a:solidFill>
        </p:spPr>
        <p:txBody>
          <a:bodyPr wrap="square" lIns="0" tIns="0" rIns="0" bIns="0" rtlCol="0"/>
          <a:lstStyle/>
          <a:p>
            <a:endParaRPr dirty="0">
              <a:latin typeface="Fira Sans" panose="020B0503050000020004" pitchFamily="34" charset="0"/>
            </a:endParaRPr>
          </a:p>
        </p:txBody>
      </p:sp>
      <p:sp>
        <p:nvSpPr>
          <p:cNvPr id="22" name="Rectangle 21">
            <a:extLst>
              <a:ext uri="{FF2B5EF4-FFF2-40B4-BE49-F238E27FC236}">
                <a16:creationId xmlns:a16="http://schemas.microsoft.com/office/drawing/2014/main" id="{DE3594CD-487E-FC52-3BF0-F54F912DFA79}"/>
              </a:ext>
            </a:extLst>
          </p:cNvPr>
          <p:cNvSpPr/>
          <p:nvPr/>
        </p:nvSpPr>
        <p:spPr>
          <a:xfrm>
            <a:off x="16452850" y="10531475"/>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3" name="TextBox 2">
            <a:extLst>
              <a:ext uri="{FF2B5EF4-FFF2-40B4-BE49-F238E27FC236}">
                <a16:creationId xmlns:a16="http://schemas.microsoft.com/office/drawing/2014/main" id="{06D3DAEA-2D3F-9602-9D3B-35DD2F1E4D0A}"/>
              </a:ext>
            </a:extLst>
          </p:cNvPr>
          <p:cNvSpPr txBox="1"/>
          <p:nvPr/>
        </p:nvSpPr>
        <p:spPr>
          <a:xfrm>
            <a:off x="831850" y="2986056"/>
            <a:ext cx="7337714" cy="4850559"/>
          </a:xfrm>
          <a:prstGeom prst="rect">
            <a:avLst/>
          </a:prstGeom>
          <a:noFill/>
        </p:spPr>
        <p:txBody>
          <a:bodyPr wrap="square">
            <a:spAutoFit/>
          </a:bodyPr>
          <a:lstStyle/>
          <a:p>
            <a:pPr marL="0" marR="0">
              <a:lnSpc>
                <a:spcPct val="115000"/>
              </a:lnSpc>
              <a:spcAft>
                <a:spcPts val="800"/>
              </a:spcAft>
              <a:buNone/>
            </a:pPr>
            <a:r>
              <a:rPr lang="en-US" sz="4800" b="1"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Assumptions</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Revenue growth of 15–25%+ </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Strong pipeline visibility</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Higher upfront costs to support scaling </a:t>
            </a:r>
          </a:p>
          <a:p>
            <a:pPr marL="571500" marR="0" indent="-571500">
              <a:lnSpc>
                <a:spcPct val="115000"/>
              </a:lnSpc>
              <a:spcAft>
                <a:spcPts val="800"/>
              </a:spcAft>
              <a:buFont typeface="Arial" panose="020B0604020202020204" pitchFamily="34" charset="0"/>
              <a:buChar char="•"/>
            </a:pPr>
            <a:r>
              <a:rPr lang="en-US" sz="4000" kern="100" dirty="0">
                <a:solidFill>
                  <a:schemeClr val="bg1"/>
                </a:solidFill>
                <a:effectLst/>
                <a:latin typeface="Fira Sans" panose="020B0503050000020004" pitchFamily="34" charset="0"/>
                <a:ea typeface="Aptos" panose="020B0004020202020204" pitchFamily="34" charset="0"/>
                <a:cs typeface="Times New Roman" panose="02020603050405020304" pitchFamily="18" charset="0"/>
              </a:rPr>
              <a:t>Access to capital if needed </a:t>
            </a:r>
          </a:p>
        </p:txBody>
      </p:sp>
      <p:sp>
        <p:nvSpPr>
          <p:cNvPr id="8" name="TextBox 7">
            <a:extLst>
              <a:ext uri="{FF2B5EF4-FFF2-40B4-BE49-F238E27FC236}">
                <a16:creationId xmlns:a16="http://schemas.microsoft.com/office/drawing/2014/main" id="{3565A6EA-D910-0499-84E4-045A30728138}"/>
              </a:ext>
            </a:extLst>
          </p:cNvPr>
          <p:cNvSpPr txBox="1"/>
          <p:nvPr/>
        </p:nvSpPr>
        <p:spPr>
          <a:xfrm>
            <a:off x="9232592" y="2986056"/>
            <a:ext cx="10902902" cy="5877506"/>
          </a:xfrm>
          <a:prstGeom prst="rect">
            <a:avLst/>
          </a:prstGeom>
          <a:noFill/>
        </p:spPr>
        <p:txBody>
          <a:bodyPr wrap="square">
            <a:spAutoFit/>
          </a:bodyPr>
          <a:lstStyle/>
          <a:p>
            <a:pPr marL="0" marR="0">
              <a:lnSpc>
                <a:spcPct val="115000"/>
              </a:lnSpc>
              <a:spcAft>
                <a:spcPts val="800"/>
              </a:spcAft>
              <a:buNone/>
            </a:pPr>
            <a:r>
              <a:rPr lang="en-US" sz="4800" b="1"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Strategic Decisions</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Accelerate hiring, especially in sales and operations </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Increase marketing and brand investment</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Expand into new markets or service lines</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Invest in infrastructure (technology, systems, leadership team)</a:t>
            </a:r>
          </a:p>
          <a:p>
            <a:pPr marL="571500" marR="0" indent="-571500">
              <a:lnSpc>
                <a:spcPct val="115000"/>
              </a:lnSpc>
              <a:spcAft>
                <a:spcPts val="800"/>
              </a:spcAft>
              <a:buFont typeface="Arial" panose="020B0604020202020204" pitchFamily="34" charset="0"/>
              <a:buChar char="•"/>
            </a:pPr>
            <a:r>
              <a:rPr lang="en-US" sz="3600" kern="100" dirty="0">
                <a:solidFill>
                  <a:schemeClr val="tx1"/>
                </a:solidFill>
                <a:effectLst/>
                <a:latin typeface="Fira Sans" panose="020B0503050000020004" pitchFamily="34" charset="0"/>
                <a:ea typeface="Aptos" panose="020B0004020202020204" pitchFamily="34" charset="0"/>
                <a:cs typeface="Times New Roman" panose="02020603050405020304" pitchFamily="18" charset="0"/>
              </a:rPr>
              <a:t>Consider strategic use of debt for expansion </a:t>
            </a:r>
          </a:p>
        </p:txBody>
      </p:sp>
      <p:cxnSp>
        <p:nvCxnSpPr>
          <p:cNvPr id="6" name="Straight Connector 5">
            <a:extLst>
              <a:ext uri="{FF2B5EF4-FFF2-40B4-BE49-F238E27FC236}">
                <a16:creationId xmlns:a16="http://schemas.microsoft.com/office/drawing/2014/main" id="{FFB553EC-A5E3-984F-90A4-7277965185DC}"/>
              </a:ext>
            </a:extLst>
          </p:cNvPr>
          <p:cNvCxnSpPr>
            <a:cxnSpLocks/>
          </p:cNvCxnSpPr>
          <p:nvPr/>
        </p:nvCxnSpPr>
        <p:spPr>
          <a:xfrm>
            <a:off x="9232592" y="3902075"/>
            <a:ext cx="6781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01AA39D-77C4-F744-45EA-81CAD510CCE3}"/>
              </a:ext>
            </a:extLst>
          </p:cNvPr>
          <p:cNvCxnSpPr>
            <a:cxnSpLocks/>
          </p:cNvCxnSpPr>
          <p:nvPr/>
        </p:nvCxnSpPr>
        <p:spPr>
          <a:xfrm>
            <a:off x="831850" y="3902075"/>
            <a:ext cx="6781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4968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C9136A3-C47A-399A-7EF4-1ACEC9BB1927}"/>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27976E8-0AFA-3BAD-4CD7-1832453BB68E}"/>
              </a:ext>
            </a:extLst>
          </p:cNvPr>
          <p:cNvSpPr/>
          <p:nvPr/>
        </p:nvSpPr>
        <p:spPr>
          <a:xfrm>
            <a:off x="1110697" y="4789534"/>
            <a:ext cx="16683339" cy="1200329"/>
          </a:xfrm>
          <a:prstGeom prst="rect">
            <a:avLst/>
          </a:prstGeom>
        </p:spPr>
        <p:txBody>
          <a:bodyPr wrap="square">
            <a:spAutoFit/>
          </a:bodyPr>
          <a:lstStyle/>
          <a:p>
            <a:r>
              <a:rPr lang="en-US" sz="7200" b="1" dirty="0">
                <a:solidFill>
                  <a:srgbClr val="3F738D"/>
                </a:solidFill>
                <a:latin typeface="Fira Sans" panose="020B0503050000020004" pitchFamily="34" charset="0"/>
              </a:rPr>
              <a:t>Key Metrics to Watch</a:t>
            </a:r>
          </a:p>
        </p:txBody>
      </p:sp>
      <p:sp>
        <p:nvSpPr>
          <p:cNvPr id="12" name="Rectangle 11">
            <a:extLst>
              <a:ext uri="{FF2B5EF4-FFF2-40B4-BE49-F238E27FC236}">
                <a16:creationId xmlns:a16="http://schemas.microsoft.com/office/drawing/2014/main" id="{925EF95C-371D-8E03-075B-85C9ABEDE087}"/>
              </a:ext>
            </a:extLst>
          </p:cNvPr>
          <p:cNvSpPr/>
          <p:nvPr/>
        </p:nvSpPr>
        <p:spPr>
          <a:xfrm>
            <a:off x="831850" y="10593474"/>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2" name="TextBox 1">
            <a:extLst>
              <a:ext uri="{FF2B5EF4-FFF2-40B4-BE49-F238E27FC236}">
                <a16:creationId xmlns:a16="http://schemas.microsoft.com/office/drawing/2014/main" id="{B77CF7EA-03D6-C202-829C-F745CD20AE83}"/>
              </a:ext>
            </a:extLst>
          </p:cNvPr>
          <p:cNvSpPr txBox="1"/>
          <p:nvPr/>
        </p:nvSpPr>
        <p:spPr>
          <a:xfrm>
            <a:off x="15995650" y="320675"/>
            <a:ext cx="7391401" cy="523220"/>
          </a:xfrm>
          <a:prstGeom prst="rect">
            <a:avLst/>
          </a:prstGeom>
          <a:noFill/>
        </p:spPr>
        <p:txBody>
          <a:bodyPr wrap="square">
            <a:spAutoFit/>
          </a:bodyPr>
          <a:lstStyle/>
          <a:p>
            <a:r>
              <a:rPr lang="en-US" sz="2800" b="1" dirty="0">
                <a:solidFill>
                  <a:srgbClr val="3F738D"/>
                </a:solidFill>
                <a:latin typeface="Fira Sans" panose="020B0503050000020004" pitchFamily="34" charset="0"/>
              </a:rPr>
              <a:t>Growth Case Example</a:t>
            </a:r>
          </a:p>
        </p:txBody>
      </p:sp>
      <p:sp>
        <p:nvSpPr>
          <p:cNvPr id="3" name="TextBox 2">
            <a:extLst>
              <a:ext uri="{FF2B5EF4-FFF2-40B4-BE49-F238E27FC236}">
                <a16:creationId xmlns:a16="http://schemas.microsoft.com/office/drawing/2014/main" id="{DA0E9F29-77B5-FF8C-34D1-B3CA04BFB3F2}"/>
              </a:ext>
            </a:extLst>
          </p:cNvPr>
          <p:cNvSpPr txBox="1"/>
          <p:nvPr/>
        </p:nvSpPr>
        <p:spPr>
          <a:xfrm>
            <a:off x="1110697" y="6340475"/>
            <a:ext cx="14580153" cy="3034933"/>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US" sz="4400" dirty="0">
                <a:solidFill>
                  <a:schemeClr val="bg1"/>
                </a:solidFill>
                <a:latin typeface="Fira Sans" panose="020B0503050000020004" pitchFamily="34" charset="0"/>
              </a:rPr>
              <a:t>Capacity constraints</a:t>
            </a:r>
          </a:p>
          <a:p>
            <a:pPr marL="571500" indent="-571500">
              <a:lnSpc>
                <a:spcPct val="150000"/>
              </a:lnSpc>
              <a:buFont typeface="Arial" panose="020B0604020202020204" pitchFamily="34" charset="0"/>
              <a:buChar char="•"/>
            </a:pPr>
            <a:r>
              <a:rPr lang="en-US" sz="4400" dirty="0">
                <a:solidFill>
                  <a:schemeClr val="bg1"/>
                </a:solidFill>
                <a:latin typeface="Fira Sans" panose="020B0503050000020004" pitchFamily="34" charset="0"/>
              </a:rPr>
              <a:t>Profitability vs growth tradeoff</a:t>
            </a:r>
          </a:p>
          <a:p>
            <a:pPr marL="571500" indent="-571500">
              <a:lnSpc>
                <a:spcPct val="150000"/>
              </a:lnSpc>
              <a:buFont typeface="Arial" panose="020B0604020202020204" pitchFamily="34" charset="0"/>
              <a:buChar char="•"/>
            </a:pPr>
            <a:r>
              <a:rPr lang="en-US" sz="4400" dirty="0">
                <a:solidFill>
                  <a:schemeClr val="bg1"/>
                </a:solidFill>
                <a:latin typeface="Fira Sans" panose="020B0503050000020004" pitchFamily="34" charset="0"/>
              </a:rPr>
              <a:t>Customer experience and retention under scale</a:t>
            </a:r>
          </a:p>
        </p:txBody>
      </p:sp>
    </p:spTree>
    <p:extLst>
      <p:ext uri="{BB962C8B-B14F-4D97-AF65-F5344CB8AC3E}">
        <p14:creationId xmlns:p14="http://schemas.microsoft.com/office/powerpoint/2010/main" val="526511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9C681E9-8C41-758D-09CF-90A4069AC1CE}"/>
            </a:ext>
          </a:extLst>
        </p:cNvPr>
        <p:cNvGrpSpPr/>
        <p:nvPr/>
      </p:nvGrpSpPr>
      <p:grpSpPr>
        <a:xfrm>
          <a:off x="0" y="0"/>
          <a:ext cx="0" cy="0"/>
          <a:chOff x="0" y="0"/>
          <a:chExt cx="0" cy="0"/>
        </a:xfrm>
      </p:grpSpPr>
      <p:sp>
        <p:nvSpPr>
          <p:cNvPr id="7" name="object 8">
            <a:extLst>
              <a:ext uri="{FF2B5EF4-FFF2-40B4-BE49-F238E27FC236}">
                <a16:creationId xmlns:a16="http://schemas.microsoft.com/office/drawing/2014/main" id="{36390608-9DFE-4466-91DA-310A5C5A379C}"/>
              </a:ext>
            </a:extLst>
          </p:cNvPr>
          <p:cNvSpPr/>
          <p:nvPr/>
        </p:nvSpPr>
        <p:spPr>
          <a:xfrm>
            <a:off x="222250" y="4359275"/>
            <a:ext cx="10591800" cy="969644"/>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B78B1E"/>
          </a:solidFill>
        </p:spPr>
        <p:txBody>
          <a:bodyPr wrap="square" lIns="0" tIns="0" rIns="0" bIns="0" rtlCol="0"/>
          <a:lstStyle/>
          <a:p>
            <a:endParaRPr/>
          </a:p>
        </p:txBody>
      </p:sp>
      <p:sp>
        <p:nvSpPr>
          <p:cNvPr id="19" name="object 8">
            <a:extLst>
              <a:ext uri="{FF2B5EF4-FFF2-40B4-BE49-F238E27FC236}">
                <a16:creationId xmlns:a16="http://schemas.microsoft.com/office/drawing/2014/main" id="{2804FC9D-BC3C-C46D-4997-D7B51F3FB892}"/>
              </a:ext>
            </a:extLst>
          </p:cNvPr>
          <p:cNvSpPr/>
          <p:nvPr/>
        </p:nvSpPr>
        <p:spPr>
          <a:xfrm>
            <a:off x="15005050" y="10339485"/>
            <a:ext cx="5099050" cy="969644"/>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B78B1E"/>
          </a:solidFill>
        </p:spPr>
        <p:txBody>
          <a:bodyPr wrap="square" lIns="0" tIns="0" rIns="0" bIns="0" rtlCol="0"/>
          <a:lstStyle/>
          <a:p>
            <a:endParaRPr/>
          </a:p>
        </p:txBody>
      </p:sp>
      <p:sp>
        <p:nvSpPr>
          <p:cNvPr id="22" name="Rectangle 21">
            <a:extLst>
              <a:ext uri="{FF2B5EF4-FFF2-40B4-BE49-F238E27FC236}">
                <a16:creationId xmlns:a16="http://schemas.microsoft.com/office/drawing/2014/main" id="{C4D7BB8F-1BC7-80EA-BC0F-3736FA4597D1}"/>
              </a:ext>
            </a:extLst>
          </p:cNvPr>
          <p:cNvSpPr/>
          <p:nvPr/>
        </p:nvSpPr>
        <p:spPr>
          <a:xfrm>
            <a:off x="16452850" y="10531475"/>
            <a:ext cx="2202847" cy="461665"/>
          </a:xfrm>
          <a:prstGeom prst="rect">
            <a:avLst/>
          </a:prstGeom>
        </p:spPr>
        <p:txBody>
          <a:bodyPr wrap="none">
            <a:spAutoFit/>
          </a:bodyPr>
          <a:lstStyle/>
          <a:p>
            <a:pPr algn="l" rtl="0"/>
            <a:r>
              <a:rPr lang="en-US" sz="2400" b="1" dirty="0">
                <a:solidFill>
                  <a:schemeClr val="bg1"/>
                </a:solidFill>
                <a:latin typeface="Triplex-ExtraBold" panose="020B0900000000000000" pitchFamily="34" charset="0"/>
                <a:ea typeface="Fira Sans"/>
                <a:cs typeface="Fira Sans"/>
                <a:sym typeface="Fira Sans"/>
              </a:rPr>
              <a:t>WWW.TNFA.NET</a:t>
            </a:r>
            <a:endParaRPr lang="en-US" sz="2400" b="1" dirty="0">
              <a:solidFill>
                <a:schemeClr val="bg1"/>
              </a:solidFill>
              <a:latin typeface="Triplex-ExtraBold" panose="020B0900000000000000" pitchFamily="34" charset="0"/>
              <a:ea typeface="Poppins"/>
              <a:cs typeface="Poppins"/>
              <a:sym typeface="Poppins"/>
            </a:endParaRPr>
          </a:p>
        </p:txBody>
      </p:sp>
      <p:sp>
        <p:nvSpPr>
          <p:cNvPr id="16" name="TextBox 15">
            <a:extLst>
              <a:ext uri="{FF2B5EF4-FFF2-40B4-BE49-F238E27FC236}">
                <a16:creationId xmlns:a16="http://schemas.microsoft.com/office/drawing/2014/main" id="{1292B94C-0BB7-4C09-A040-3A25DE2CA476}"/>
              </a:ext>
            </a:extLst>
          </p:cNvPr>
          <p:cNvSpPr txBox="1"/>
          <p:nvPr/>
        </p:nvSpPr>
        <p:spPr>
          <a:xfrm>
            <a:off x="514405" y="549275"/>
            <a:ext cx="10591800" cy="2554545"/>
          </a:xfrm>
          <a:prstGeom prst="rect">
            <a:avLst/>
          </a:prstGeom>
          <a:noFill/>
        </p:spPr>
        <p:txBody>
          <a:bodyPr wrap="square" rtlCol="0">
            <a:spAutoFit/>
          </a:bodyPr>
          <a:lstStyle/>
          <a:p>
            <a:r>
              <a:rPr lang="en-US" sz="8000" b="1" dirty="0">
                <a:solidFill>
                  <a:schemeClr val="bg1"/>
                </a:solidFill>
                <a:latin typeface="Fira Sans" panose="020B0503050000020004" pitchFamily="34" charset="0"/>
              </a:rPr>
              <a:t>The Shift From Reporting to Strategy</a:t>
            </a:r>
          </a:p>
        </p:txBody>
      </p:sp>
      <p:sp>
        <p:nvSpPr>
          <p:cNvPr id="17" name="TextBox 16">
            <a:extLst>
              <a:ext uri="{FF2B5EF4-FFF2-40B4-BE49-F238E27FC236}">
                <a16:creationId xmlns:a16="http://schemas.microsoft.com/office/drawing/2014/main" id="{E36E6A9C-3AAB-D252-ABEF-F4A2B500B52E}"/>
              </a:ext>
            </a:extLst>
          </p:cNvPr>
          <p:cNvSpPr txBox="1"/>
          <p:nvPr/>
        </p:nvSpPr>
        <p:spPr>
          <a:xfrm>
            <a:off x="546780" y="4283075"/>
            <a:ext cx="11049000" cy="3329758"/>
          </a:xfrm>
          <a:prstGeom prst="rect">
            <a:avLst/>
          </a:prstGeom>
          <a:noFill/>
        </p:spPr>
        <p:txBody>
          <a:bodyPr wrap="square" rtlCol="0">
            <a:spAutoFit/>
          </a:bodyPr>
          <a:lstStyle/>
          <a:p>
            <a:pPr marR="0" lvl="0">
              <a:lnSpc>
                <a:spcPct val="150000"/>
              </a:lnSpc>
              <a:spcBef>
                <a:spcPts val="0"/>
              </a:spcBef>
              <a:spcAft>
                <a:spcPts val="800"/>
              </a:spcAft>
              <a:buSzPct val="100000"/>
              <a:tabLst>
                <a:tab pos="457200" algn="l"/>
              </a:tabLst>
            </a:pPr>
            <a:r>
              <a:rPr lang="en-US" sz="4000" b="1" dirty="0">
                <a:solidFill>
                  <a:schemeClr val="bg1"/>
                </a:solidFill>
                <a:latin typeface="Fira Sans" panose="020B0503050000020004" pitchFamily="34" charset="0"/>
                <a:ea typeface="Aptos"/>
                <a:cs typeface="Times New Roman" panose="02020603050405020304" pitchFamily="18" charset="0"/>
              </a:rPr>
              <a:t>Using Financial Data to:</a:t>
            </a:r>
          </a:p>
          <a:p>
            <a:pPr marL="457200" marR="0" lvl="0" indent="-457200">
              <a:lnSpc>
                <a:spcPct val="150000"/>
              </a:lnSpc>
              <a:spcBef>
                <a:spcPts val="0"/>
              </a:spcBef>
              <a:spcAft>
                <a:spcPts val="800"/>
              </a:spcAft>
              <a:buSzPct val="100000"/>
              <a:buFont typeface="Arial" panose="020B0604020202020204" pitchFamily="34" charset="0"/>
              <a:buChar char="•"/>
              <a:tabLst>
                <a:tab pos="457200" algn="l"/>
              </a:tabLst>
            </a:pPr>
            <a:r>
              <a:rPr lang="en-US" sz="3000" kern="100" dirty="0">
                <a:solidFill>
                  <a:schemeClr val="bg1"/>
                </a:solidFill>
                <a:effectLst/>
                <a:latin typeface="Fira Sans" panose="020B0503050000020004" pitchFamily="34" charset="0"/>
                <a:ea typeface="Aptos"/>
                <a:cs typeface="Times New Roman" panose="02020603050405020304" pitchFamily="18" charset="0"/>
              </a:rPr>
              <a:t>Predict outcomes</a:t>
            </a:r>
          </a:p>
          <a:p>
            <a:pPr marL="457200" marR="0" lvl="0" indent="-457200">
              <a:lnSpc>
                <a:spcPct val="150000"/>
              </a:lnSpc>
              <a:spcBef>
                <a:spcPts val="0"/>
              </a:spcBef>
              <a:spcAft>
                <a:spcPts val="800"/>
              </a:spcAft>
              <a:buSzPct val="100000"/>
              <a:buFont typeface="Arial" panose="020B0604020202020204" pitchFamily="34" charset="0"/>
              <a:buChar char="•"/>
              <a:tabLst>
                <a:tab pos="457200" algn="l"/>
              </a:tabLst>
            </a:pPr>
            <a:r>
              <a:rPr lang="en-US" sz="3000" kern="100" dirty="0">
                <a:solidFill>
                  <a:schemeClr val="bg1"/>
                </a:solidFill>
                <a:latin typeface="Fira Sans" panose="020B0503050000020004" pitchFamily="34" charset="0"/>
                <a:ea typeface="Aptos"/>
                <a:cs typeface="Times New Roman" panose="02020603050405020304" pitchFamily="18" charset="0"/>
              </a:rPr>
              <a:t>Guide decisions</a:t>
            </a:r>
          </a:p>
          <a:p>
            <a:pPr marL="457200" marR="0" lvl="0" indent="-457200">
              <a:lnSpc>
                <a:spcPct val="150000"/>
              </a:lnSpc>
              <a:spcBef>
                <a:spcPts val="0"/>
              </a:spcBef>
              <a:spcAft>
                <a:spcPts val="800"/>
              </a:spcAft>
              <a:buSzPct val="100000"/>
              <a:buFont typeface="Arial" panose="020B0604020202020204" pitchFamily="34" charset="0"/>
              <a:buChar char="•"/>
              <a:tabLst>
                <a:tab pos="457200" algn="l"/>
              </a:tabLst>
            </a:pPr>
            <a:r>
              <a:rPr lang="en-US" sz="3000" kern="100" dirty="0">
                <a:solidFill>
                  <a:schemeClr val="bg1"/>
                </a:solidFill>
                <a:effectLst/>
                <a:latin typeface="Fira Sans" panose="020B0503050000020004" pitchFamily="34" charset="0"/>
                <a:ea typeface="Aptos"/>
                <a:cs typeface="Times New Roman" panose="02020603050405020304" pitchFamily="18" charset="0"/>
              </a:rPr>
              <a:t>Create resilience</a:t>
            </a:r>
            <a:endParaRPr lang="en-ID" sz="3000" kern="100" dirty="0">
              <a:solidFill>
                <a:schemeClr val="bg1"/>
              </a:solidFill>
              <a:effectLst/>
              <a:latin typeface="Fira Sans" panose="020B0503050000020004" pitchFamily="34" charset="0"/>
              <a:ea typeface="Aptos"/>
              <a:cs typeface="Times New Roman" panose="02020603050405020304" pitchFamily="18" charset="0"/>
            </a:endParaRPr>
          </a:p>
        </p:txBody>
      </p:sp>
      <p:pic>
        <p:nvPicPr>
          <p:cNvPr id="8" name="Graphic 7">
            <a:extLst>
              <a:ext uri="{FF2B5EF4-FFF2-40B4-BE49-F238E27FC236}">
                <a16:creationId xmlns:a16="http://schemas.microsoft.com/office/drawing/2014/main" id="{8173F8E8-5B32-4796-A27F-879F9A6BF60D}"/>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13633450" y="3142503"/>
            <a:ext cx="4517154" cy="4876800"/>
          </a:xfrm>
          <a:prstGeom prst="rect">
            <a:avLst/>
          </a:prstGeom>
        </p:spPr>
      </p:pic>
    </p:spTree>
    <p:extLst>
      <p:ext uri="{BB962C8B-B14F-4D97-AF65-F5344CB8AC3E}">
        <p14:creationId xmlns:p14="http://schemas.microsoft.com/office/powerpoint/2010/main" val="1233205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FA79E6A-87CA-F62A-8627-D3D045818E9C}"/>
            </a:ext>
          </a:extLst>
        </p:cNvPr>
        <p:cNvGrpSpPr/>
        <p:nvPr/>
      </p:nvGrpSpPr>
      <p:grpSpPr>
        <a:xfrm>
          <a:off x="0" y="0"/>
          <a:ext cx="0" cy="0"/>
          <a:chOff x="0" y="0"/>
          <a:chExt cx="0" cy="0"/>
        </a:xfrm>
      </p:grpSpPr>
      <p:sp>
        <p:nvSpPr>
          <p:cNvPr id="10" name="object 8">
            <a:extLst>
              <a:ext uri="{FF2B5EF4-FFF2-40B4-BE49-F238E27FC236}">
                <a16:creationId xmlns:a16="http://schemas.microsoft.com/office/drawing/2014/main" id="{3D9E88AC-4BEF-465B-BFEC-D468E4C4C0F2}"/>
              </a:ext>
            </a:extLst>
          </p:cNvPr>
          <p:cNvSpPr/>
          <p:nvPr/>
        </p:nvSpPr>
        <p:spPr>
          <a:xfrm>
            <a:off x="15233650" y="10379074"/>
            <a:ext cx="4864078" cy="930275"/>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B78B1E"/>
          </a:solidFill>
        </p:spPr>
        <p:txBody>
          <a:bodyPr wrap="square" lIns="0" tIns="0" rIns="0" bIns="0" rtlCol="0"/>
          <a:lstStyle/>
          <a:p>
            <a:endParaRPr dirty="0">
              <a:latin typeface="Fira Sans" panose="020B0503050000020004" pitchFamily="34" charset="0"/>
            </a:endParaRPr>
          </a:p>
        </p:txBody>
      </p:sp>
      <p:pic>
        <p:nvPicPr>
          <p:cNvPr id="5" name="object 5">
            <a:extLst>
              <a:ext uri="{FF2B5EF4-FFF2-40B4-BE49-F238E27FC236}">
                <a16:creationId xmlns:a16="http://schemas.microsoft.com/office/drawing/2014/main" id="{C2092424-F1C7-EEFC-1033-513811D31915}"/>
              </a:ext>
            </a:extLst>
          </p:cNvPr>
          <p:cNvPicPr/>
          <p:nvPr/>
        </p:nvPicPr>
        <p:blipFill>
          <a:blip r:embed="rId4" cstate="print"/>
          <a:stretch>
            <a:fillRect/>
          </a:stretch>
        </p:blipFill>
        <p:spPr>
          <a:xfrm>
            <a:off x="8223251" y="0"/>
            <a:ext cx="11873570" cy="3368675"/>
          </a:xfrm>
          <a:prstGeom prst="rect">
            <a:avLst/>
          </a:prstGeom>
        </p:spPr>
      </p:pic>
      <p:sp>
        <p:nvSpPr>
          <p:cNvPr id="22" name="Rectangle 21">
            <a:extLst>
              <a:ext uri="{FF2B5EF4-FFF2-40B4-BE49-F238E27FC236}">
                <a16:creationId xmlns:a16="http://schemas.microsoft.com/office/drawing/2014/main" id="{C3A1CAE4-D667-68D2-B850-3BE001504EF3}"/>
              </a:ext>
            </a:extLst>
          </p:cNvPr>
          <p:cNvSpPr/>
          <p:nvPr/>
        </p:nvSpPr>
        <p:spPr>
          <a:xfrm>
            <a:off x="16452850" y="10531475"/>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16" name="TextBox 15">
            <a:extLst>
              <a:ext uri="{FF2B5EF4-FFF2-40B4-BE49-F238E27FC236}">
                <a16:creationId xmlns:a16="http://schemas.microsoft.com/office/drawing/2014/main" id="{413A5FBD-0F96-9619-B963-64435EF25A8F}"/>
              </a:ext>
            </a:extLst>
          </p:cNvPr>
          <p:cNvSpPr txBox="1"/>
          <p:nvPr/>
        </p:nvSpPr>
        <p:spPr>
          <a:xfrm>
            <a:off x="10052050" y="549275"/>
            <a:ext cx="7414080" cy="2554545"/>
          </a:xfrm>
          <a:prstGeom prst="rect">
            <a:avLst/>
          </a:prstGeom>
          <a:noFill/>
        </p:spPr>
        <p:txBody>
          <a:bodyPr wrap="square" rtlCol="0">
            <a:spAutoFit/>
          </a:bodyPr>
          <a:lstStyle/>
          <a:p>
            <a:r>
              <a:rPr lang="en-US" sz="8000" b="1" dirty="0">
                <a:solidFill>
                  <a:srgbClr val="3F738D"/>
                </a:solidFill>
                <a:latin typeface="Fira Sans" panose="020B0503050000020004" pitchFamily="34" charset="0"/>
              </a:rPr>
              <a:t>Practical Applications</a:t>
            </a:r>
          </a:p>
        </p:txBody>
      </p:sp>
      <p:sp>
        <p:nvSpPr>
          <p:cNvPr id="17" name="TextBox 16">
            <a:extLst>
              <a:ext uri="{FF2B5EF4-FFF2-40B4-BE49-F238E27FC236}">
                <a16:creationId xmlns:a16="http://schemas.microsoft.com/office/drawing/2014/main" id="{0FC5A3CE-3416-44ED-800D-662A443D6B5B}"/>
              </a:ext>
            </a:extLst>
          </p:cNvPr>
          <p:cNvSpPr txBox="1"/>
          <p:nvPr/>
        </p:nvSpPr>
        <p:spPr>
          <a:xfrm>
            <a:off x="10509251" y="4892675"/>
            <a:ext cx="6553199" cy="2791149"/>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3000" b="1" dirty="0">
                <a:latin typeface="Fira Sans" panose="020B0503050000020004" pitchFamily="34" charset="0"/>
              </a:rPr>
              <a:t>Hiring decisions </a:t>
            </a:r>
          </a:p>
          <a:p>
            <a:pPr marL="457200" indent="-457200">
              <a:lnSpc>
                <a:spcPct val="150000"/>
              </a:lnSpc>
              <a:buFont typeface="Arial" panose="020B0604020202020204" pitchFamily="34" charset="0"/>
              <a:buChar char="•"/>
            </a:pPr>
            <a:r>
              <a:rPr lang="en-US" sz="3000" b="1" dirty="0">
                <a:latin typeface="Fira Sans" panose="020B0503050000020004" pitchFamily="34" charset="0"/>
              </a:rPr>
              <a:t>Expansion timing </a:t>
            </a:r>
          </a:p>
          <a:p>
            <a:pPr marL="457200" indent="-457200">
              <a:lnSpc>
                <a:spcPct val="150000"/>
              </a:lnSpc>
              <a:buFont typeface="Arial" panose="020B0604020202020204" pitchFamily="34" charset="0"/>
              <a:buChar char="•"/>
            </a:pPr>
            <a:r>
              <a:rPr lang="en-US" sz="3000" b="1" dirty="0">
                <a:latin typeface="Fira Sans" panose="020B0503050000020004" pitchFamily="34" charset="0"/>
              </a:rPr>
              <a:t>Pricing adjustment</a:t>
            </a:r>
          </a:p>
          <a:p>
            <a:pPr marL="457200" indent="-457200">
              <a:lnSpc>
                <a:spcPct val="150000"/>
              </a:lnSpc>
              <a:buFont typeface="Arial" panose="020B0604020202020204" pitchFamily="34" charset="0"/>
              <a:buChar char="•"/>
            </a:pPr>
            <a:r>
              <a:rPr lang="en-US" sz="3000" b="1" dirty="0">
                <a:latin typeface="Fira Sans" panose="020B0503050000020004" pitchFamily="34" charset="0"/>
              </a:rPr>
              <a:t>Capital investments </a:t>
            </a:r>
          </a:p>
        </p:txBody>
      </p:sp>
      <p:cxnSp>
        <p:nvCxnSpPr>
          <p:cNvPr id="6" name="Straight Connector 5">
            <a:extLst>
              <a:ext uri="{FF2B5EF4-FFF2-40B4-BE49-F238E27FC236}">
                <a16:creationId xmlns:a16="http://schemas.microsoft.com/office/drawing/2014/main" id="{62B85F0B-551D-494A-B2BD-FAA06331B6FB}"/>
              </a:ext>
            </a:extLst>
          </p:cNvPr>
          <p:cNvCxnSpPr>
            <a:cxnSpLocks/>
          </p:cNvCxnSpPr>
          <p:nvPr/>
        </p:nvCxnSpPr>
        <p:spPr>
          <a:xfrm>
            <a:off x="10052050" y="3825875"/>
            <a:ext cx="6781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FA4EF723-C08B-446C-B8F5-1F95E67B76A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499" r="16001"/>
          <a:stretch/>
        </p:blipFill>
        <p:spPr>
          <a:xfrm>
            <a:off x="7278" y="1621510"/>
            <a:ext cx="8520771" cy="8066330"/>
          </a:xfrm>
          <a:prstGeom prst="rect">
            <a:avLst/>
          </a:prstGeom>
        </p:spPr>
      </p:pic>
    </p:spTree>
    <p:extLst>
      <p:ext uri="{BB962C8B-B14F-4D97-AF65-F5344CB8AC3E}">
        <p14:creationId xmlns:p14="http://schemas.microsoft.com/office/powerpoint/2010/main" val="3902520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C2C97D1-36F7-625B-F513-B02B8B2EF533}"/>
            </a:ext>
          </a:extLst>
        </p:cNvPr>
        <p:cNvGrpSpPr/>
        <p:nvPr/>
      </p:nvGrpSpPr>
      <p:grpSpPr>
        <a:xfrm>
          <a:off x="0" y="0"/>
          <a:ext cx="0" cy="0"/>
          <a:chOff x="0" y="0"/>
          <a:chExt cx="0" cy="0"/>
        </a:xfrm>
      </p:grpSpPr>
      <p:sp>
        <p:nvSpPr>
          <p:cNvPr id="8" name="object 8">
            <a:extLst>
              <a:ext uri="{FF2B5EF4-FFF2-40B4-BE49-F238E27FC236}">
                <a16:creationId xmlns:a16="http://schemas.microsoft.com/office/drawing/2014/main" id="{3F724EF9-5DF2-2726-F00F-1A88D55E4329}"/>
              </a:ext>
            </a:extLst>
          </p:cNvPr>
          <p:cNvSpPr/>
          <p:nvPr/>
        </p:nvSpPr>
        <p:spPr>
          <a:xfrm>
            <a:off x="0" y="10339485"/>
            <a:ext cx="6193790" cy="969644"/>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B78B1E"/>
          </a:solidFill>
        </p:spPr>
        <p:txBody>
          <a:bodyPr wrap="square" lIns="0" tIns="0" rIns="0" bIns="0" rtlCol="0"/>
          <a:lstStyle/>
          <a:p>
            <a:endParaRPr dirty="0">
              <a:latin typeface="Fira Sans" panose="020B0503050000020004" pitchFamily="34" charset="0"/>
            </a:endParaRPr>
          </a:p>
        </p:txBody>
      </p:sp>
      <p:sp>
        <p:nvSpPr>
          <p:cNvPr id="16" name="Rectangle 15">
            <a:extLst>
              <a:ext uri="{FF2B5EF4-FFF2-40B4-BE49-F238E27FC236}">
                <a16:creationId xmlns:a16="http://schemas.microsoft.com/office/drawing/2014/main" id="{7AEA0979-A112-F23A-7F19-482A093904DD}"/>
              </a:ext>
            </a:extLst>
          </p:cNvPr>
          <p:cNvSpPr/>
          <p:nvPr/>
        </p:nvSpPr>
        <p:spPr>
          <a:xfrm>
            <a:off x="831850" y="10593474"/>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30" name="Rectangle 29">
            <a:extLst>
              <a:ext uri="{FF2B5EF4-FFF2-40B4-BE49-F238E27FC236}">
                <a16:creationId xmlns:a16="http://schemas.microsoft.com/office/drawing/2014/main" id="{C8B76183-2B30-4DF5-F01B-A4048D57FD10}"/>
              </a:ext>
            </a:extLst>
          </p:cNvPr>
          <p:cNvSpPr/>
          <p:nvPr/>
        </p:nvSpPr>
        <p:spPr>
          <a:xfrm>
            <a:off x="908050" y="2770103"/>
            <a:ext cx="9525000" cy="79199"/>
          </a:xfrm>
          <a:prstGeom prst="rect">
            <a:avLst/>
          </a:prstGeom>
          <a:solidFill>
            <a:srgbClr val="B78B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Fira Sans" panose="020B0503050000020004" pitchFamily="34" charset="0"/>
            </a:endParaRPr>
          </a:p>
        </p:txBody>
      </p:sp>
      <p:sp>
        <p:nvSpPr>
          <p:cNvPr id="19" name="TextBox 18">
            <a:extLst>
              <a:ext uri="{FF2B5EF4-FFF2-40B4-BE49-F238E27FC236}">
                <a16:creationId xmlns:a16="http://schemas.microsoft.com/office/drawing/2014/main" id="{3B56D92D-13EA-6D7E-4CCD-1A66C7CF34AB}"/>
              </a:ext>
            </a:extLst>
          </p:cNvPr>
          <p:cNvSpPr txBox="1"/>
          <p:nvPr/>
        </p:nvSpPr>
        <p:spPr>
          <a:xfrm>
            <a:off x="818210" y="1321771"/>
            <a:ext cx="13120040" cy="1107996"/>
          </a:xfrm>
          <a:prstGeom prst="rect">
            <a:avLst/>
          </a:prstGeom>
          <a:noFill/>
        </p:spPr>
        <p:txBody>
          <a:bodyPr wrap="square" rtlCol="0">
            <a:spAutoFit/>
          </a:bodyPr>
          <a:lstStyle/>
          <a:p>
            <a:r>
              <a:rPr lang="en-US" sz="6600" b="1" dirty="0">
                <a:solidFill>
                  <a:srgbClr val="3F738D"/>
                </a:solidFill>
                <a:latin typeface="Fira Sans" panose="020B0503050000020004" pitchFamily="34" charset="0"/>
              </a:rPr>
              <a:t>Growth Efficiency</a:t>
            </a:r>
          </a:p>
        </p:txBody>
      </p:sp>
      <p:sp>
        <p:nvSpPr>
          <p:cNvPr id="9" name="TextBox 8">
            <a:extLst>
              <a:ext uri="{FF2B5EF4-FFF2-40B4-BE49-F238E27FC236}">
                <a16:creationId xmlns:a16="http://schemas.microsoft.com/office/drawing/2014/main" id="{72EF4C0C-C40B-42C5-FCB7-D211653EBBF4}"/>
              </a:ext>
            </a:extLst>
          </p:cNvPr>
          <p:cNvSpPr txBox="1"/>
          <p:nvPr/>
        </p:nvSpPr>
        <p:spPr>
          <a:xfrm>
            <a:off x="818210" y="4728924"/>
            <a:ext cx="9233840" cy="2791149"/>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3000" dirty="0">
                <a:latin typeface="Fira Sans" panose="020B0503050000020004" pitchFamily="34" charset="0"/>
              </a:rPr>
              <a:t>Understanding true acquisition cost </a:t>
            </a:r>
          </a:p>
          <a:p>
            <a:pPr marL="457200" indent="-457200">
              <a:lnSpc>
                <a:spcPct val="150000"/>
              </a:lnSpc>
              <a:buFont typeface="Arial" panose="020B0604020202020204" pitchFamily="34" charset="0"/>
              <a:buChar char="•"/>
            </a:pPr>
            <a:r>
              <a:rPr lang="en-US" sz="3000" dirty="0">
                <a:latin typeface="Fira Sans" panose="020B0503050000020004" pitchFamily="34" charset="0"/>
              </a:rPr>
              <a:t>Marketing ROI analysis </a:t>
            </a:r>
          </a:p>
          <a:p>
            <a:pPr marL="457200" indent="-457200">
              <a:lnSpc>
                <a:spcPct val="150000"/>
              </a:lnSpc>
              <a:buFont typeface="Arial" panose="020B0604020202020204" pitchFamily="34" charset="0"/>
              <a:buChar char="•"/>
            </a:pPr>
            <a:r>
              <a:rPr lang="en-US" sz="3000" dirty="0">
                <a:latin typeface="Fira Sans" panose="020B0503050000020004" pitchFamily="34" charset="0"/>
              </a:rPr>
              <a:t>Lifetime client value vs acquisition expense </a:t>
            </a:r>
          </a:p>
          <a:p>
            <a:pPr marL="457200" indent="-457200">
              <a:lnSpc>
                <a:spcPct val="150000"/>
              </a:lnSpc>
              <a:buFont typeface="Arial" panose="020B0604020202020204" pitchFamily="34" charset="0"/>
              <a:buChar char="•"/>
            </a:pPr>
            <a:r>
              <a:rPr lang="en-US" sz="3000" dirty="0">
                <a:latin typeface="Fira Sans" panose="020B0503050000020004" pitchFamily="34" charset="0"/>
              </a:rPr>
              <a:t>Identifying profitable niches </a:t>
            </a:r>
          </a:p>
        </p:txBody>
      </p:sp>
      <p:pic>
        <p:nvPicPr>
          <p:cNvPr id="7" name="Picture 6" descr="Untitled-2-11.png">
            <a:extLst>
              <a:ext uri="{FF2B5EF4-FFF2-40B4-BE49-F238E27FC236}">
                <a16:creationId xmlns:a16="http://schemas.microsoft.com/office/drawing/2014/main" id="{E7F58284-EEF4-4116-91E7-AD4B0FA2C901}"/>
              </a:ext>
            </a:extLst>
          </p:cNvPr>
          <p:cNvPicPr>
            <a:picLocks noChangeAspect="1"/>
          </p:cNvPicPr>
          <p:nvPr/>
        </p:nvPicPr>
        <p:blipFill>
          <a:blip r:embed="rId4"/>
          <a:stretch>
            <a:fillRect/>
          </a:stretch>
        </p:blipFill>
        <p:spPr>
          <a:xfrm>
            <a:off x="14776450" y="2875597"/>
            <a:ext cx="4711609" cy="5065798"/>
          </a:xfrm>
          <a:prstGeom prst="rect">
            <a:avLst/>
          </a:prstGeom>
        </p:spPr>
      </p:pic>
    </p:spTree>
    <p:extLst>
      <p:ext uri="{BB962C8B-B14F-4D97-AF65-F5344CB8AC3E}">
        <p14:creationId xmlns:p14="http://schemas.microsoft.com/office/powerpoint/2010/main" val="4160818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object 5"/>
          <p:cNvPicPr/>
          <p:nvPr/>
        </p:nvPicPr>
        <p:blipFill>
          <a:blip r:embed="rId4" cstate="print"/>
          <a:stretch>
            <a:fillRect/>
          </a:stretch>
        </p:blipFill>
        <p:spPr>
          <a:xfrm>
            <a:off x="8223251" y="0"/>
            <a:ext cx="11873570" cy="3368675"/>
          </a:xfrm>
          <a:prstGeom prst="rect">
            <a:avLst/>
          </a:prstGeom>
        </p:spPr>
      </p:pic>
      <p:sp>
        <p:nvSpPr>
          <p:cNvPr id="22" name="Rectangle 21"/>
          <p:cNvSpPr/>
          <p:nvPr/>
        </p:nvSpPr>
        <p:spPr>
          <a:xfrm>
            <a:off x="16452850" y="10531475"/>
            <a:ext cx="2440092" cy="461665"/>
          </a:xfrm>
          <a:prstGeom prst="rect">
            <a:avLst/>
          </a:prstGeom>
        </p:spPr>
        <p:txBody>
          <a:bodyPr wrap="none">
            <a:spAutoFit/>
          </a:bodyPr>
          <a:lstStyle/>
          <a:p>
            <a:pPr algn="l" rtl="0"/>
            <a:r>
              <a:rPr lang="en-US" sz="2400" b="1" dirty="0">
                <a:solidFill>
                  <a:srgbClr val="3F738D"/>
                </a:solidFill>
                <a:latin typeface="Fira Sans" panose="020B0503050000020004" pitchFamily="34" charset="0"/>
                <a:ea typeface="Fira Sans"/>
                <a:cs typeface="Fira Sans"/>
                <a:sym typeface="Fira Sans"/>
              </a:rPr>
              <a:t>WWW.TNFA.NET</a:t>
            </a:r>
            <a:endParaRPr lang="en-US" sz="2400" b="1" dirty="0">
              <a:solidFill>
                <a:srgbClr val="3F738D"/>
              </a:solidFill>
              <a:latin typeface="Fira Sans" panose="020B0503050000020004" pitchFamily="34" charset="0"/>
              <a:ea typeface="Poppins"/>
              <a:cs typeface="Poppins"/>
              <a:sym typeface="Poppins"/>
            </a:endParaRPr>
          </a:p>
        </p:txBody>
      </p:sp>
      <p:sp>
        <p:nvSpPr>
          <p:cNvPr id="16" name="TextBox 15">
            <a:extLst>
              <a:ext uri="{FF2B5EF4-FFF2-40B4-BE49-F238E27FC236}">
                <a16:creationId xmlns:a16="http://schemas.microsoft.com/office/drawing/2014/main" id="{30520734-DCD2-4DE3-B806-F94517EE3A9C}"/>
              </a:ext>
            </a:extLst>
          </p:cNvPr>
          <p:cNvSpPr txBox="1"/>
          <p:nvPr/>
        </p:nvSpPr>
        <p:spPr>
          <a:xfrm>
            <a:off x="10050182" y="1311275"/>
            <a:ext cx="4572000" cy="1323439"/>
          </a:xfrm>
          <a:prstGeom prst="rect">
            <a:avLst/>
          </a:prstGeom>
          <a:noFill/>
        </p:spPr>
        <p:txBody>
          <a:bodyPr wrap="square" rtlCol="0">
            <a:spAutoFit/>
          </a:bodyPr>
          <a:lstStyle/>
          <a:p>
            <a:pPr algn="l"/>
            <a:r>
              <a:rPr lang="en-US" sz="8000" b="1" dirty="0">
                <a:solidFill>
                  <a:srgbClr val="3F738D"/>
                </a:solidFill>
                <a:latin typeface="Fira Sans" panose="020B0503050000020004" pitchFamily="34" charset="0"/>
              </a:rPr>
              <a:t>Niche</a:t>
            </a:r>
          </a:p>
        </p:txBody>
      </p:sp>
      <p:sp>
        <p:nvSpPr>
          <p:cNvPr id="17" name="TextBox 16">
            <a:extLst>
              <a:ext uri="{FF2B5EF4-FFF2-40B4-BE49-F238E27FC236}">
                <a16:creationId xmlns:a16="http://schemas.microsoft.com/office/drawing/2014/main" id="{7B0A35EA-DF30-4AF3-B62B-2526C8D08A9D}"/>
              </a:ext>
            </a:extLst>
          </p:cNvPr>
          <p:cNvSpPr txBox="1"/>
          <p:nvPr/>
        </p:nvSpPr>
        <p:spPr>
          <a:xfrm>
            <a:off x="10137230" y="3673475"/>
            <a:ext cx="8381253" cy="4868640"/>
          </a:xfrm>
          <a:prstGeom prst="rect">
            <a:avLst/>
          </a:prstGeom>
          <a:noFill/>
        </p:spPr>
        <p:txBody>
          <a:bodyPr wrap="square" rtlCol="0">
            <a:spAutoFit/>
          </a:bodyPr>
          <a:lstStyle/>
          <a:p>
            <a:pPr>
              <a:lnSpc>
                <a:spcPct val="150000"/>
              </a:lnSpc>
            </a:pPr>
            <a:r>
              <a:rPr lang="en-US" sz="4000" b="1" dirty="0">
                <a:solidFill>
                  <a:srgbClr val="3F738D"/>
                </a:solidFill>
                <a:latin typeface="Fira Sans" panose="020B0503050000020004" pitchFamily="34" charset="0"/>
              </a:rPr>
              <a:t>“More clients” is not always better.</a:t>
            </a:r>
          </a:p>
          <a:p>
            <a:pPr>
              <a:lnSpc>
                <a:spcPct val="150000"/>
              </a:lnSpc>
            </a:pPr>
            <a:r>
              <a:rPr lang="en-US" sz="4000" b="1" dirty="0">
                <a:solidFill>
                  <a:srgbClr val="3F738D"/>
                </a:solidFill>
                <a:latin typeface="Fira Sans" panose="020B0503050000020004" pitchFamily="34" charset="0"/>
              </a:rPr>
              <a:t> </a:t>
            </a:r>
          </a:p>
          <a:p>
            <a:pPr>
              <a:lnSpc>
                <a:spcPct val="150000"/>
              </a:lnSpc>
            </a:pPr>
            <a:r>
              <a:rPr lang="en-US" sz="4000" b="1" dirty="0">
                <a:latin typeface="Fira Sans" panose="020B0503050000020004" pitchFamily="34" charset="0"/>
              </a:rPr>
              <a:t>Dialing into a niche increases:</a:t>
            </a:r>
          </a:p>
          <a:p>
            <a:pPr marL="571500" lvl="4" indent="-571500">
              <a:lnSpc>
                <a:spcPct val="150000"/>
              </a:lnSpc>
              <a:buFont typeface="Arial" panose="020B0604020202020204" pitchFamily="34" charset="0"/>
              <a:buChar char="•"/>
            </a:pPr>
            <a:r>
              <a:rPr lang="en-US" sz="3000" dirty="0">
                <a:latin typeface="Fira Sans" panose="020B0503050000020004" pitchFamily="34" charset="0"/>
              </a:rPr>
              <a:t>Margin</a:t>
            </a:r>
          </a:p>
          <a:p>
            <a:pPr marL="571500" lvl="5" indent="-571500">
              <a:lnSpc>
                <a:spcPct val="150000"/>
              </a:lnSpc>
              <a:buFont typeface="Arial" panose="020B0604020202020204" pitchFamily="34" charset="0"/>
              <a:buChar char="•"/>
            </a:pPr>
            <a:r>
              <a:rPr lang="en-US" sz="3000" dirty="0">
                <a:latin typeface="Fira Sans" panose="020B0503050000020004" pitchFamily="34" charset="0"/>
              </a:rPr>
              <a:t>Retention </a:t>
            </a:r>
          </a:p>
          <a:p>
            <a:pPr marL="571500" indent="-571500">
              <a:lnSpc>
                <a:spcPct val="150000"/>
              </a:lnSpc>
              <a:buFont typeface="Arial" panose="020B0604020202020204" pitchFamily="34" charset="0"/>
              <a:buChar char="•"/>
            </a:pPr>
            <a:r>
              <a:rPr lang="en-US" sz="3000" dirty="0">
                <a:latin typeface="Fira Sans" panose="020B0503050000020004" pitchFamily="34" charset="0"/>
              </a:rPr>
              <a:t>Brand authority </a:t>
            </a:r>
          </a:p>
        </p:txBody>
      </p:sp>
      <p:pic>
        <p:nvPicPr>
          <p:cNvPr id="7" name="Picture 6" descr="Untitled-2-11.png">
            <a:extLst>
              <a:ext uri="{FF2B5EF4-FFF2-40B4-BE49-F238E27FC236}">
                <a16:creationId xmlns:a16="http://schemas.microsoft.com/office/drawing/2014/main" id="{F980ADC9-ECF5-4406-B921-CCC4FD211342}"/>
              </a:ext>
            </a:extLst>
          </p:cNvPr>
          <p:cNvPicPr>
            <a:picLocks noChangeAspect="1"/>
          </p:cNvPicPr>
          <p:nvPr/>
        </p:nvPicPr>
        <p:blipFill>
          <a:blip r:embed="rId5"/>
          <a:stretch>
            <a:fillRect/>
          </a:stretch>
        </p:blipFill>
        <p:spPr>
          <a:xfrm>
            <a:off x="2685959" y="4206875"/>
            <a:ext cx="3124200" cy="3359058"/>
          </a:xfrm>
          <a:prstGeom prst="rect">
            <a:avLst/>
          </a:prstGeom>
        </p:spPr>
      </p:pic>
    </p:spTree>
    <p:extLst>
      <p:ext uri="{BB962C8B-B14F-4D97-AF65-F5344CB8AC3E}">
        <p14:creationId xmlns:p14="http://schemas.microsoft.com/office/powerpoint/2010/main" val="3424411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E61D8CA-99E5-467D-B376-F839D7C2F5BC}"/>
              </a:ext>
            </a:extLst>
          </p:cNvPr>
          <p:cNvSpPr/>
          <p:nvPr/>
        </p:nvSpPr>
        <p:spPr>
          <a:xfrm>
            <a:off x="831850" y="10593474"/>
            <a:ext cx="2440092" cy="461665"/>
          </a:xfrm>
          <a:prstGeom prst="rect">
            <a:avLst/>
          </a:prstGeom>
        </p:spPr>
        <p:txBody>
          <a:bodyPr wrap="none">
            <a:spAutoFit/>
          </a:bodyPr>
          <a:lstStyle/>
          <a:p>
            <a:pPr algn="l" rtl="0"/>
            <a:r>
              <a:rPr lang="en-US" sz="2400" b="1" dirty="0">
                <a:solidFill>
                  <a:srgbClr val="3F738D"/>
                </a:solidFill>
                <a:latin typeface="Fira Sans" panose="020B0503050000020004" pitchFamily="34" charset="0"/>
                <a:ea typeface="Fira Sans"/>
                <a:cs typeface="Fira Sans"/>
                <a:sym typeface="Fira Sans"/>
              </a:rPr>
              <a:t>WWW.TNFA.NET</a:t>
            </a:r>
            <a:endParaRPr lang="en-US" sz="2400" b="1" dirty="0">
              <a:solidFill>
                <a:srgbClr val="3F738D"/>
              </a:solidFill>
              <a:latin typeface="Fira Sans" panose="020B0503050000020004" pitchFamily="34" charset="0"/>
              <a:ea typeface="Poppins"/>
              <a:cs typeface="Poppins"/>
              <a:sym typeface="Poppins"/>
            </a:endParaRPr>
          </a:p>
        </p:txBody>
      </p:sp>
      <p:sp>
        <p:nvSpPr>
          <p:cNvPr id="10" name="TextBox 9"/>
          <p:cNvSpPr txBox="1"/>
          <p:nvPr/>
        </p:nvSpPr>
        <p:spPr>
          <a:xfrm>
            <a:off x="830580" y="4968875"/>
            <a:ext cx="8307070" cy="2308324"/>
          </a:xfrm>
          <a:prstGeom prst="rect">
            <a:avLst/>
          </a:prstGeom>
          <a:noFill/>
        </p:spPr>
        <p:txBody>
          <a:bodyPr wrap="square" rtlCol="0">
            <a:spAutoFit/>
          </a:bodyPr>
          <a:lstStyle/>
          <a:p>
            <a:r>
              <a:rPr lang="en-US" sz="7200" b="1" dirty="0">
                <a:solidFill>
                  <a:srgbClr val="3F738D"/>
                </a:solidFill>
                <a:latin typeface="Fira Sans" panose="020B0503050000020004" pitchFamily="34" charset="0"/>
              </a:rPr>
              <a:t>From Analysis</a:t>
            </a:r>
          </a:p>
          <a:p>
            <a:r>
              <a:rPr lang="en-US" sz="7200" b="1" dirty="0">
                <a:solidFill>
                  <a:srgbClr val="3F738D"/>
                </a:solidFill>
                <a:latin typeface="Fira Sans" panose="020B0503050000020004" pitchFamily="34" charset="0"/>
              </a:rPr>
              <a:t>to Action</a:t>
            </a:r>
          </a:p>
        </p:txBody>
      </p:sp>
      <p:graphicFrame>
        <p:nvGraphicFramePr>
          <p:cNvPr id="3" name="Diagram 2">
            <a:extLst>
              <a:ext uri="{FF2B5EF4-FFF2-40B4-BE49-F238E27FC236}">
                <a16:creationId xmlns:a16="http://schemas.microsoft.com/office/drawing/2014/main" id="{D67203C0-5085-47FF-A91E-4A29547732CF}"/>
              </a:ext>
            </a:extLst>
          </p:cNvPr>
          <p:cNvGraphicFramePr/>
          <p:nvPr>
            <p:extLst>
              <p:ext uri="{D42A27DB-BD31-4B8C-83A1-F6EECF244321}">
                <p14:modId xmlns:p14="http://schemas.microsoft.com/office/powerpoint/2010/main" val="3144977503"/>
              </p:ext>
            </p:extLst>
          </p:nvPr>
        </p:nvGraphicFramePr>
        <p:xfrm>
          <a:off x="10814050" y="1187097"/>
          <a:ext cx="7844367" cy="89351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19196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C4A4CB4-F280-8FB6-9ECA-06BC64BD3CE0}"/>
            </a:ext>
          </a:extLst>
        </p:cNvPr>
        <p:cNvGrpSpPr/>
        <p:nvPr/>
      </p:nvGrpSpPr>
      <p:grpSpPr>
        <a:xfrm>
          <a:off x="0" y="0"/>
          <a:ext cx="0" cy="0"/>
          <a:chOff x="0" y="0"/>
          <a:chExt cx="0" cy="0"/>
        </a:xfrm>
      </p:grpSpPr>
      <p:sp>
        <p:nvSpPr>
          <p:cNvPr id="18" name="object 8">
            <a:extLst>
              <a:ext uri="{FF2B5EF4-FFF2-40B4-BE49-F238E27FC236}">
                <a16:creationId xmlns:a16="http://schemas.microsoft.com/office/drawing/2014/main" id="{E1396665-69C9-494B-B867-03DA7CD7F6E5}"/>
              </a:ext>
            </a:extLst>
          </p:cNvPr>
          <p:cNvSpPr/>
          <p:nvPr/>
        </p:nvSpPr>
        <p:spPr>
          <a:xfrm>
            <a:off x="15005050" y="10339485"/>
            <a:ext cx="5099050" cy="969644"/>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B78B1E"/>
          </a:solidFill>
        </p:spPr>
        <p:txBody>
          <a:bodyPr wrap="square" lIns="0" tIns="0" rIns="0" bIns="0" rtlCol="0"/>
          <a:lstStyle/>
          <a:p>
            <a:endParaRPr dirty="0">
              <a:latin typeface="Fira Sans" panose="020B0503050000020004" pitchFamily="34" charset="0"/>
            </a:endParaRPr>
          </a:p>
        </p:txBody>
      </p:sp>
      <p:sp>
        <p:nvSpPr>
          <p:cNvPr id="8" name="object 8">
            <a:extLst>
              <a:ext uri="{FF2B5EF4-FFF2-40B4-BE49-F238E27FC236}">
                <a16:creationId xmlns:a16="http://schemas.microsoft.com/office/drawing/2014/main" id="{ABAE23AB-FB21-A8C0-7005-32879EEF43B5}"/>
              </a:ext>
            </a:extLst>
          </p:cNvPr>
          <p:cNvSpPr/>
          <p:nvPr/>
        </p:nvSpPr>
        <p:spPr>
          <a:xfrm>
            <a:off x="0" y="0"/>
            <a:ext cx="10195016" cy="3034190"/>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3F738D"/>
          </a:solidFill>
        </p:spPr>
        <p:txBody>
          <a:bodyPr wrap="square" lIns="0" tIns="0" rIns="0" bIns="0" rtlCol="0"/>
          <a:lstStyle/>
          <a:p>
            <a:endParaRPr dirty="0">
              <a:latin typeface="Fira Sans" panose="020B0503050000020004" pitchFamily="34" charset="0"/>
            </a:endParaRPr>
          </a:p>
        </p:txBody>
      </p:sp>
      <p:sp>
        <p:nvSpPr>
          <p:cNvPr id="16" name="Rectangle 15">
            <a:extLst>
              <a:ext uri="{FF2B5EF4-FFF2-40B4-BE49-F238E27FC236}">
                <a16:creationId xmlns:a16="http://schemas.microsoft.com/office/drawing/2014/main" id="{1018C312-3751-DF80-5BD1-35DD63829F7A}"/>
              </a:ext>
            </a:extLst>
          </p:cNvPr>
          <p:cNvSpPr/>
          <p:nvPr/>
        </p:nvSpPr>
        <p:spPr>
          <a:xfrm>
            <a:off x="16452004" y="10593474"/>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19" name="TextBox 18">
            <a:extLst>
              <a:ext uri="{FF2B5EF4-FFF2-40B4-BE49-F238E27FC236}">
                <a16:creationId xmlns:a16="http://schemas.microsoft.com/office/drawing/2014/main" id="{34848DAE-B80E-021C-16B7-5612AC5AF648}"/>
              </a:ext>
            </a:extLst>
          </p:cNvPr>
          <p:cNvSpPr txBox="1"/>
          <p:nvPr/>
        </p:nvSpPr>
        <p:spPr>
          <a:xfrm>
            <a:off x="1753079" y="764596"/>
            <a:ext cx="8298971" cy="1323439"/>
          </a:xfrm>
          <a:prstGeom prst="rect">
            <a:avLst/>
          </a:prstGeom>
          <a:noFill/>
        </p:spPr>
        <p:txBody>
          <a:bodyPr wrap="square" rtlCol="0">
            <a:spAutoFit/>
          </a:bodyPr>
          <a:lstStyle/>
          <a:p>
            <a:r>
              <a:rPr lang="en-US" sz="8000" b="1" dirty="0">
                <a:solidFill>
                  <a:schemeClr val="bg1"/>
                </a:solidFill>
                <a:latin typeface="Fira Sans" panose="020B0503050000020004" pitchFamily="34" charset="0"/>
              </a:rPr>
              <a:t>Framework</a:t>
            </a:r>
          </a:p>
        </p:txBody>
      </p:sp>
      <p:sp>
        <p:nvSpPr>
          <p:cNvPr id="20" name="TextBox 19">
            <a:extLst>
              <a:ext uri="{FF2B5EF4-FFF2-40B4-BE49-F238E27FC236}">
                <a16:creationId xmlns:a16="http://schemas.microsoft.com/office/drawing/2014/main" id="{90A3E9E5-386D-AE9B-4E8C-0953119596B1}"/>
              </a:ext>
            </a:extLst>
          </p:cNvPr>
          <p:cNvSpPr txBox="1"/>
          <p:nvPr/>
        </p:nvSpPr>
        <p:spPr>
          <a:xfrm>
            <a:off x="818210" y="3227337"/>
            <a:ext cx="16168040" cy="713657"/>
          </a:xfrm>
          <a:prstGeom prst="rect">
            <a:avLst/>
          </a:prstGeom>
          <a:noFill/>
        </p:spPr>
        <p:txBody>
          <a:bodyPr wrap="square" rtlCol="0">
            <a:spAutoFit/>
          </a:bodyPr>
          <a:lstStyle/>
          <a:p>
            <a:pPr>
              <a:lnSpc>
                <a:spcPct val="150000"/>
              </a:lnSpc>
            </a:pPr>
            <a:endParaRPr lang="en-US" sz="3000" dirty="0">
              <a:solidFill>
                <a:schemeClr val="tx1"/>
              </a:solidFill>
              <a:latin typeface="Fira Sans" panose="020B0503050000020004" pitchFamily="34" charset="0"/>
            </a:endParaRPr>
          </a:p>
        </p:txBody>
      </p:sp>
      <p:graphicFrame>
        <p:nvGraphicFramePr>
          <p:cNvPr id="2" name="Diagram 1">
            <a:extLst>
              <a:ext uri="{FF2B5EF4-FFF2-40B4-BE49-F238E27FC236}">
                <a16:creationId xmlns:a16="http://schemas.microsoft.com/office/drawing/2014/main" id="{E65DE755-90B0-407D-9264-7BE954F46174}"/>
              </a:ext>
            </a:extLst>
          </p:cNvPr>
          <p:cNvGraphicFramePr/>
          <p:nvPr>
            <p:extLst>
              <p:ext uri="{D42A27DB-BD31-4B8C-83A1-F6EECF244321}">
                <p14:modId xmlns:p14="http://schemas.microsoft.com/office/powerpoint/2010/main" val="4094973410"/>
              </p:ext>
            </p:extLst>
          </p:nvPr>
        </p:nvGraphicFramePr>
        <p:xfrm>
          <a:off x="3270250" y="3176684"/>
          <a:ext cx="14097000" cy="7162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1" name="Graphic 20">
            <a:extLst>
              <a:ext uri="{FF2B5EF4-FFF2-40B4-BE49-F238E27FC236}">
                <a16:creationId xmlns:a16="http://schemas.microsoft.com/office/drawing/2014/main" id="{AD2A6684-B234-4A6D-B119-3EA1F1326EF6}"/>
              </a:ext>
            </a:extLst>
          </p:cNvPr>
          <p:cNvPicPr>
            <a:picLocks noChangeAspect="1"/>
          </p:cNvPicPr>
          <p:nvPr/>
        </p:nvPicPr>
        <p:blipFill>
          <a:blip cstate="print">
            <a:extLst>
              <a:ext uri="{96DAC541-7B7A-43D3-8B79-37D633B846F1}">
                <asvg:svgBlip xmlns:asvg="http://schemas.microsoft.com/office/drawing/2016/SVG/main" r:embed="rId9"/>
              </a:ext>
            </a:extLst>
          </a:blip>
          <a:stretch>
            <a:fillRect/>
          </a:stretch>
        </p:blipFill>
        <p:spPr>
          <a:xfrm>
            <a:off x="16986250" y="448711"/>
            <a:ext cx="1811019" cy="1955208"/>
          </a:xfrm>
          <a:prstGeom prst="rect">
            <a:avLst/>
          </a:prstGeom>
        </p:spPr>
      </p:pic>
    </p:spTree>
    <p:extLst>
      <p:ext uri="{BB962C8B-B14F-4D97-AF65-F5344CB8AC3E}">
        <p14:creationId xmlns:p14="http://schemas.microsoft.com/office/powerpoint/2010/main" val="1838501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object 5"/>
          <p:cNvPicPr/>
          <p:nvPr/>
        </p:nvPicPr>
        <p:blipFill>
          <a:blip r:embed="rId4" cstate="print"/>
          <a:stretch>
            <a:fillRect/>
          </a:stretch>
        </p:blipFill>
        <p:spPr>
          <a:xfrm>
            <a:off x="0" y="0"/>
            <a:ext cx="11136737" cy="2708043"/>
          </a:xfrm>
          <a:prstGeom prst="rect">
            <a:avLst/>
          </a:prstGeom>
        </p:spPr>
      </p:pic>
      <p:sp>
        <p:nvSpPr>
          <p:cNvPr id="22" name="Rectangle 21"/>
          <p:cNvSpPr/>
          <p:nvPr/>
        </p:nvSpPr>
        <p:spPr>
          <a:xfrm>
            <a:off x="831850" y="10581906"/>
            <a:ext cx="2202847" cy="461665"/>
          </a:xfrm>
          <a:prstGeom prst="rect">
            <a:avLst/>
          </a:prstGeom>
        </p:spPr>
        <p:txBody>
          <a:bodyPr wrap="none">
            <a:spAutoFit/>
          </a:bodyPr>
          <a:lstStyle/>
          <a:p>
            <a:pPr algn="l" rtl="0"/>
            <a:r>
              <a:rPr lang="en-US" sz="2400" b="1" dirty="0">
                <a:solidFill>
                  <a:schemeClr val="bg1"/>
                </a:solidFill>
                <a:latin typeface="Triplex-ExtraBold" panose="020B0900000000000000" pitchFamily="34" charset="0"/>
                <a:ea typeface="Fira Sans"/>
                <a:cs typeface="Fira Sans"/>
                <a:sym typeface="Fira Sans"/>
              </a:rPr>
              <a:t>WWW.TNFA.NET</a:t>
            </a:r>
            <a:endParaRPr lang="en-US" sz="2400" b="1" dirty="0">
              <a:solidFill>
                <a:schemeClr val="bg1"/>
              </a:solidFill>
              <a:latin typeface="Triplex-ExtraBold" panose="020B0900000000000000" pitchFamily="34" charset="0"/>
              <a:ea typeface="Poppins"/>
              <a:cs typeface="Poppins"/>
              <a:sym typeface="Poppins"/>
            </a:endParaRPr>
          </a:p>
        </p:txBody>
      </p:sp>
      <p:sp>
        <p:nvSpPr>
          <p:cNvPr id="13" name="TextBox 12">
            <a:extLst>
              <a:ext uri="{FF2B5EF4-FFF2-40B4-BE49-F238E27FC236}">
                <a16:creationId xmlns:a16="http://schemas.microsoft.com/office/drawing/2014/main" id="{44BD6949-27E7-4B0C-9D80-77DDCFDBFE0C}"/>
              </a:ext>
            </a:extLst>
          </p:cNvPr>
          <p:cNvSpPr txBox="1"/>
          <p:nvPr/>
        </p:nvSpPr>
        <p:spPr>
          <a:xfrm>
            <a:off x="679450" y="3472841"/>
            <a:ext cx="11887200" cy="1323439"/>
          </a:xfrm>
          <a:prstGeom prst="rect">
            <a:avLst/>
          </a:prstGeom>
          <a:noFill/>
        </p:spPr>
        <p:txBody>
          <a:bodyPr wrap="square" rtlCol="0">
            <a:spAutoFit/>
          </a:bodyPr>
          <a:lstStyle/>
          <a:p>
            <a:r>
              <a:rPr lang="en-US" sz="8000" b="1" dirty="0">
                <a:solidFill>
                  <a:srgbClr val="3F738D"/>
                </a:solidFill>
                <a:latin typeface="Fira Sans" panose="020B0503050000020004" pitchFamily="34" charset="0"/>
              </a:rPr>
              <a:t>Strategic Partnerships</a:t>
            </a:r>
            <a:endParaRPr lang="en-US" sz="8000" dirty="0">
              <a:solidFill>
                <a:srgbClr val="3F738D"/>
              </a:solidFill>
              <a:latin typeface="Fira Sans" panose="020B0503050000020004" pitchFamily="34" charset="0"/>
            </a:endParaRPr>
          </a:p>
        </p:txBody>
      </p:sp>
      <p:cxnSp>
        <p:nvCxnSpPr>
          <p:cNvPr id="25" name="Straight Connector 24"/>
          <p:cNvCxnSpPr>
            <a:cxnSpLocks/>
          </p:cNvCxnSpPr>
          <p:nvPr/>
        </p:nvCxnSpPr>
        <p:spPr>
          <a:xfrm>
            <a:off x="831850" y="5349875"/>
            <a:ext cx="127254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9EA4320-FDA9-494D-BFB2-9C2ED8209E83}"/>
              </a:ext>
            </a:extLst>
          </p:cNvPr>
          <p:cNvSpPr txBox="1"/>
          <p:nvPr/>
        </p:nvSpPr>
        <p:spPr>
          <a:xfrm>
            <a:off x="908050" y="7479690"/>
            <a:ext cx="15011400" cy="920765"/>
          </a:xfrm>
          <a:prstGeom prst="rect">
            <a:avLst/>
          </a:prstGeom>
          <a:noFill/>
        </p:spPr>
        <p:txBody>
          <a:bodyPr wrap="square" rtlCol="0">
            <a:spAutoFit/>
          </a:bodyPr>
          <a:lstStyle/>
          <a:p>
            <a:pPr marR="0" lvl="0">
              <a:lnSpc>
                <a:spcPct val="150000"/>
              </a:lnSpc>
              <a:spcBef>
                <a:spcPts val="0"/>
              </a:spcBef>
              <a:spcAft>
                <a:spcPts val="800"/>
              </a:spcAft>
              <a:buSzPct val="100000"/>
              <a:tabLst>
                <a:tab pos="457200" algn="l"/>
              </a:tabLst>
            </a:pPr>
            <a:r>
              <a:rPr lang="en-US" sz="4000" dirty="0">
                <a:solidFill>
                  <a:schemeClr val="bg1"/>
                </a:solidFill>
                <a:latin typeface="Fira Sans" panose="020B0503050000020004" pitchFamily="34" charset="0"/>
                <a:ea typeface="Aptos"/>
                <a:cs typeface="Times New Roman" panose="02020603050405020304" pitchFamily="18" charset="0"/>
              </a:rPr>
              <a:t>The right advisory ecosystem creates competitive advantage.</a:t>
            </a:r>
            <a:endParaRPr lang="en-ID" sz="4000" kern="100" dirty="0">
              <a:solidFill>
                <a:schemeClr val="bg1"/>
              </a:solidFill>
              <a:effectLst/>
              <a:latin typeface="Fira Sans" panose="020B0503050000020004" pitchFamily="34" charset="0"/>
              <a:ea typeface="Aptos"/>
              <a:cs typeface="Times New Roman" panose="02020603050405020304" pitchFamily="18" charset="0"/>
            </a:endParaRPr>
          </a:p>
        </p:txBody>
      </p:sp>
      <p:pic>
        <p:nvPicPr>
          <p:cNvPr id="7" name="Graphic 6">
            <a:extLst>
              <a:ext uri="{FF2B5EF4-FFF2-40B4-BE49-F238E27FC236}">
                <a16:creationId xmlns:a16="http://schemas.microsoft.com/office/drawing/2014/main" id="{B74F6146-A438-4325-8547-1D30D2664060}"/>
              </a:ext>
            </a:extLst>
          </p:cNvPr>
          <p:cNvPicPr>
            <a:picLocks noChangeAspect="1"/>
          </p:cNvPicPr>
          <p:nvPr/>
        </p:nvPicPr>
        <p:blipFill>
          <a:blip cstate="print">
            <a:extLst>
              <a:ext uri="{96DAC541-7B7A-43D3-8B79-37D633B846F1}">
                <asvg:svgBlip xmlns:asvg="http://schemas.microsoft.com/office/drawing/2016/SVG/main" r:embed="rId5"/>
              </a:ext>
            </a:extLst>
          </a:blip>
          <a:stretch>
            <a:fillRect/>
          </a:stretch>
        </p:blipFill>
        <p:spPr>
          <a:xfrm>
            <a:off x="14776450" y="701675"/>
            <a:ext cx="3944619" cy="4258681"/>
          </a:xfrm>
          <a:prstGeom prst="rect">
            <a:avLst/>
          </a:prstGeom>
        </p:spPr>
      </p:pic>
    </p:spTree>
    <p:extLst>
      <p:ext uri="{BB962C8B-B14F-4D97-AF65-F5344CB8AC3E}">
        <p14:creationId xmlns:p14="http://schemas.microsoft.com/office/powerpoint/2010/main" val="3723251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1" name="Rectangle 40"/>
          <p:cNvSpPr/>
          <p:nvPr/>
        </p:nvSpPr>
        <p:spPr>
          <a:xfrm>
            <a:off x="2926" y="3300988"/>
            <a:ext cx="13325723" cy="6239888"/>
          </a:xfrm>
          <a:prstGeom prst="rect">
            <a:avLst/>
          </a:prstGeom>
          <a:solidFill>
            <a:srgbClr val="3F7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ira Sans" panose="020B0503050000020004" pitchFamily="34" charset="0"/>
            </a:endParaRPr>
          </a:p>
        </p:txBody>
      </p:sp>
      <p:sp>
        <p:nvSpPr>
          <p:cNvPr id="10" name="Rectangle 9">
            <a:extLst>
              <a:ext uri="{FF2B5EF4-FFF2-40B4-BE49-F238E27FC236}">
                <a16:creationId xmlns:a16="http://schemas.microsoft.com/office/drawing/2014/main" id="{69CB9FE9-9231-4E01-82A7-D415009112B4}"/>
              </a:ext>
            </a:extLst>
          </p:cNvPr>
          <p:cNvSpPr/>
          <p:nvPr/>
        </p:nvSpPr>
        <p:spPr>
          <a:xfrm>
            <a:off x="606298" y="8103136"/>
            <a:ext cx="13712952" cy="1682084"/>
          </a:xfrm>
          <a:prstGeom prst="rect">
            <a:avLst/>
          </a:prstGeom>
          <a:solidFill>
            <a:srgbClr val="B78B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Fira Sans" panose="020B0503050000020004" pitchFamily="34" charset="0"/>
            </a:endParaRPr>
          </a:p>
        </p:txBody>
      </p:sp>
      <p:sp>
        <p:nvSpPr>
          <p:cNvPr id="22" name="Rectangle 21"/>
          <p:cNvSpPr/>
          <p:nvPr/>
        </p:nvSpPr>
        <p:spPr>
          <a:xfrm>
            <a:off x="16605250" y="10302875"/>
            <a:ext cx="2440092" cy="461665"/>
          </a:xfrm>
          <a:prstGeom prst="rect">
            <a:avLst/>
          </a:prstGeom>
        </p:spPr>
        <p:txBody>
          <a:bodyPr wrap="none">
            <a:spAutoFit/>
          </a:bodyPr>
          <a:lstStyle/>
          <a:p>
            <a:pPr algn="l" rtl="0"/>
            <a:r>
              <a:rPr lang="en-US" sz="2400" b="1" dirty="0">
                <a:solidFill>
                  <a:srgbClr val="3F738D"/>
                </a:solidFill>
                <a:latin typeface="Fira Sans" panose="020B0503050000020004" pitchFamily="34" charset="0"/>
                <a:ea typeface="Fira Sans"/>
                <a:cs typeface="Fira Sans"/>
                <a:sym typeface="Fira Sans"/>
              </a:rPr>
              <a:t>WWW.TNFA.NET</a:t>
            </a:r>
            <a:endParaRPr lang="en-US" sz="2400" b="1" dirty="0">
              <a:solidFill>
                <a:srgbClr val="3F738D"/>
              </a:solidFill>
              <a:latin typeface="Fira Sans" panose="020B0503050000020004" pitchFamily="34" charset="0"/>
              <a:ea typeface="Poppins"/>
              <a:cs typeface="Poppins"/>
              <a:sym typeface="Poppins"/>
            </a:endParaRPr>
          </a:p>
        </p:txBody>
      </p:sp>
      <p:sp>
        <p:nvSpPr>
          <p:cNvPr id="21" name="Rectangle 20">
            <a:extLst>
              <a:ext uri="{FF2B5EF4-FFF2-40B4-BE49-F238E27FC236}">
                <a16:creationId xmlns:a16="http://schemas.microsoft.com/office/drawing/2014/main" id="{FF866E9C-FD4B-4A54-8D8C-4D52E826C604}"/>
              </a:ext>
            </a:extLst>
          </p:cNvPr>
          <p:cNvSpPr/>
          <p:nvPr/>
        </p:nvSpPr>
        <p:spPr>
          <a:xfrm>
            <a:off x="838078" y="2737126"/>
            <a:ext cx="12185772" cy="132904"/>
          </a:xfrm>
          <a:prstGeom prst="rect">
            <a:avLst/>
          </a:prstGeom>
          <a:solidFill>
            <a:srgbClr val="B78B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Fira Sans" panose="020B0503050000020004" pitchFamily="34" charset="0"/>
            </a:endParaRPr>
          </a:p>
        </p:txBody>
      </p:sp>
      <p:sp>
        <p:nvSpPr>
          <p:cNvPr id="27" name="TextBox 26">
            <a:extLst>
              <a:ext uri="{FF2B5EF4-FFF2-40B4-BE49-F238E27FC236}">
                <a16:creationId xmlns:a16="http://schemas.microsoft.com/office/drawing/2014/main" id="{AFE50709-690D-40EB-9B53-B1C48B607BF2}"/>
              </a:ext>
            </a:extLst>
          </p:cNvPr>
          <p:cNvSpPr txBox="1"/>
          <p:nvPr/>
        </p:nvSpPr>
        <p:spPr>
          <a:xfrm>
            <a:off x="818211" y="1028936"/>
            <a:ext cx="11057472" cy="1323439"/>
          </a:xfrm>
          <a:prstGeom prst="rect">
            <a:avLst/>
          </a:prstGeom>
          <a:noFill/>
        </p:spPr>
        <p:txBody>
          <a:bodyPr wrap="square" rtlCol="0">
            <a:spAutoFit/>
          </a:bodyPr>
          <a:lstStyle/>
          <a:p>
            <a:r>
              <a:rPr lang="en-US" sz="8000" b="1" dirty="0">
                <a:solidFill>
                  <a:srgbClr val="3F738D"/>
                </a:solidFill>
                <a:latin typeface="Fira Sans" panose="020B0503050000020004" pitchFamily="34" charset="0"/>
              </a:rPr>
              <a:t>Future Leader Mindset</a:t>
            </a:r>
          </a:p>
        </p:txBody>
      </p:sp>
      <p:sp>
        <p:nvSpPr>
          <p:cNvPr id="29" name="TextBox 28">
            <a:extLst>
              <a:ext uri="{FF2B5EF4-FFF2-40B4-BE49-F238E27FC236}">
                <a16:creationId xmlns:a16="http://schemas.microsoft.com/office/drawing/2014/main" id="{AC6487E6-9412-4DE0-B8B8-C561F12E7545}"/>
              </a:ext>
            </a:extLst>
          </p:cNvPr>
          <p:cNvSpPr txBox="1"/>
          <p:nvPr/>
        </p:nvSpPr>
        <p:spPr>
          <a:xfrm>
            <a:off x="818210" y="4378698"/>
            <a:ext cx="11900839" cy="278807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Financials are a decision tool, not a report card.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Forecasting builds resilience.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Strategy begins with understanding trends.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Leaders who interpret data outperform those who react to it. </a:t>
            </a:r>
          </a:p>
        </p:txBody>
      </p:sp>
      <p:pic>
        <p:nvPicPr>
          <p:cNvPr id="6" name="Graphic 5">
            <a:extLst>
              <a:ext uri="{FF2B5EF4-FFF2-40B4-BE49-F238E27FC236}">
                <a16:creationId xmlns:a16="http://schemas.microsoft.com/office/drawing/2014/main" id="{957CA501-D159-4B49-9B17-10829155EB1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143933" y="3749675"/>
            <a:ext cx="5449649" cy="5692414"/>
          </a:xfrm>
          <a:prstGeom prst="rect">
            <a:avLst/>
          </a:prstGeom>
        </p:spPr>
      </p:pic>
      <p:sp>
        <p:nvSpPr>
          <p:cNvPr id="4" name="TextBox 3">
            <a:extLst>
              <a:ext uri="{FF2B5EF4-FFF2-40B4-BE49-F238E27FC236}">
                <a16:creationId xmlns:a16="http://schemas.microsoft.com/office/drawing/2014/main" id="{1599C585-5BAB-D581-AC03-684350715D67}"/>
              </a:ext>
            </a:extLst>
          </p:cNvPr>
          <p:cNvSpPr txBox="1"/>
          <p:nvPr/>
        </p:nvSpPr>
        <p:spPr>
          <a:xfrm>
            <a:off x="1068623" y="8312004"/>
            <a:ext cx="12863398" cy="1077218"/>
          </a:xfrm>
          <a:prstGeom prst="rect">
            <a:avLst/>
          </a:prstGeom>
          <a:noFill/>
        </p:spPr>
        <p:txBody>
          <a:bodyPr wrap="square">
            <a:spAutoFit/>
          </a:bodyPr>
          <a:lstStyle/>
          <a:p>
            <a:r>
              <a:rPr lang="en-US" sz="3200" b="1" i="1" u="none" strike="noStrike" baseline="0" dirty="0">
                <a:latin typeface="Arial" panose="020B0604020202020204" pitchFamily="34" charset="0"/>
              </a:rPr>
              <a:t>“The companies that win tomorrow are the ones making informed decisions today.” </a:t>
            </a:r>
            <a:endParaRPr lang="en-US" sz="3200" b="1" i="1" dirty="0"/>
          </a:p>
        </p:txBody>
      </p:sp>
    </p:spTree>
    <p:extLst>
      <p:ext uri="{BB962C8B-B14F-4D97-AF65-F5344CB8AC3E}">
        <p14:creationId xmlns:p14="http://schemas.microsoft.com/office/powerpoint/2010/main" val="3733337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object 5"/>
          <p:cNvPicPr>
            <a:picLocks noGrp="1" noRot="1" noMove="1" noResize="1" noEditPoints="1" noAdjustHandles="1" noChangeArrowheads="1" noChangeShapeType="1" noCrop="1"/>
          </p:cNvPicPr>
          <p:nvPr/>
        </p:nvPicPr>
        <p:blipFill>
          <a:blip r:embed="rId4" cstate="print"/>
          <a:stretch>
            <a:fillRect/>
          </a:stretch>
        </p:blipFill>
        <p:spPr>
          <a:xfrm>
            <a:off x="8223251" y="0"/>
            <a:ext cx="11873570" cy="3368675"/>
          </a:xfrm>
          <a:prstGeom prst="rect">
            <a:avLst/>
          </a:prstGeom>
        </p:spPr>
      </p:pic>
      <p:sp>
        <p:nvSpPr>
          <p:cNvPr id="28" name="TextBox 27">
            <a:extLst>
              <a:ext uri="{FF2B5EF4-FFF2-40B4-BE49-F238E27FC236}">
                <a16:creationId xmlns:a16="http://schemas.microsoft.com/office/drawing/2014/main" id="{7B9D1E9E-BF0F-42E8-9105-59E467C4C43D}"/>
              </a:ext>
            </a:extLst>
          </p:cNvPr>
          <p:cNvSpPr txBox="1"/>
          <p:nvPr/>
        </p:nvSpPr>
        <p:spPr>
          <a:xfrm>
            <a:off x="12216936" y="9707266"/>
            <a:ext cx="3886200" cy="713657"/>
          </a:xfrm>
          <a:prstGeom prst="rect">
            <a:avLst/>
          </a:prstGeom>
          <a:noFill/>
        </p:spPr>
        <p:txBody>
          <a:bodyPr wrap="square" rtlCol="0">
            <a:spAutoFit/>
          </a:bodyPr>
          <a:lstStyle/>
          <a:p>
            <a:pPr marR="0" lvl="0" algn="ctr">
              <a:lnSpc>
                <a:spcPct val="150000"/>
              </a:lnSpc>
              <a:spcBef>
                <a:spcPts val="0"/>
              </a:spcBef>
              <a:spcAft>
                <a:spcPts val="800"/>
              </a:spcAft>
              <a:buSzPct val="100000"/>
              <a:tabLst>
                <a:tab pos="457200" algn="l"/>
              </a:tabLst>
            </a:pPr>
            <a:r>
              <a:rPr lang="it-IT" sz="3000" b="1" kern="0" dirty="0">
                <a:solidFill>
                  <a:srgbClr val="3F738D"/>
                </a:solidFill>
                <a:effectLst/>
                <a:latin typeface="Fira Sans" panose="020B0503050000020004" pitchFamily="34" charset="0"/>
                <a:ea typeface="Times New Roman" panose="02020603050405020304" pitchFamily="18" charset="0"/>
                <a:cs typeface="Times New Roman" panose="02020603050405020304" pitchFamily="18" charset="0"/>
              </a:rPr>
              <a:t>www.tnfa.net</a:t>
            </a:r>
            <a:endParaRPr lang="en-ID" sz="3000" b="1" kern="100" dirty="0">
              <a:solidFill>
                <a:srgbClr val="3F738D"/>
              </a:solidFill>
              <a:effectLst/>
              <a:latin typeface="Fira Sans" panose="020B0503050000020004" pitchFamily="34" charset="0"/>
              <a:ea typeface="Aptos"/>
              <a:cs typeface="Times New Roman" panose="02020603050405020304" pitchFamily="18" charset="0"/>
            </a:endParaRPr>
          </a:p>
        </p:txBody>
      </p:sp>
      <p:sp>
        <p:nvSpPr>
          <p:cNvPr id="6" name="TextBox 5">
            <a:extLst>
              <a:ext uri="{FF2B5EF4-FFF2-40B4-BE49-F238E27FC236}">
                <a16:creationId xmlns:a16="http://schemas.microsoft.com/office/drawing/2014/main" id="{4ED24FB9-C840-0E59-DBFB-A7F3C4B032B1}"/>
              </a:ext>
            </a:extLst>
          </p:cNvPr>
          <p:cNvSpPr txBox="1"/>
          <p:nvPr/>
        </p:nvSpPr>
        <p:spPr>
          <a:xfrm>
            <a:off x="1372122" y="2301875"/>
            <a:ext cx="5638800" cy="3034933"/>
          </a:xfrm>
          <a:prstGeom prst="rect">
            <a:avLst/>
          </a:prstGeom>
          <a:noFill/>
        </p:spPr>
        <p:txBody>
          <a:bodyPr wrap="square" rtlCol="0">
            <a:spAutoFit/>
          </a:bodyPr>
          <a:lstStyle/>
          <a:p>
            <a:pPr marR="0" lvl="0" algn="ctr">
              <a:lnSpc>
                <a:spcPct val="150000"/>
              </a:lnSpc>
              <a:spcBef>
                <a:spcPts val="0"/>
              </a:spcBef>
              <a:spcAft>
                <a:spcPts val="800"/>
              </a:spcAft>
              <a:buSzPct val="100000"/>
              <a:tabLst>
                <a:tab pos="457200" algn="l"/>
              </a:tabLst>
            </a:pPr>
            <a:r>
              <a:rPr lang="it-IT" sz="4400" b="1" i="1" dirty="0">
                <a:solidFill>
                  <a:schemeClr val="bg1"/>
                </a:solidFill>
                <a:latin typeface="Fira Sans" panose="020B0503050000020004" pitchFamily="34" charset="0"/>
                <a:ea typeface="Aptos"/>
                <a:cs typeface="Times New Roman" panose="02020603050405020304" pitchFamily="18" charset="0"/>
              </a:rPr>
              <a:t>Helping you pursue your Vision of Financial Success.</a:t>
            </a:r>
            <a:endParaRPr lang="en-ID" sz="4400" b="1" i="1" kern="100" dirty="0">
              <a:solidFill>
                <a:schemeClr val="bg1"/>
              </a:solidFill>
              <a:effectLst/>
              <a:latin typeface="Fira Sans" panose="020B0503050000020004" pitchFamily="34" charset="0"/>
              <a:ea typeface="Aptos"/>
              <a:cs typeface="Times New Roman" panose="02020603050405020304" pitchFamily="18" charset="0"/>
            </a:endParaRPr>
          </a:p>
        </p:txBody>
      </p:sp>
      <p:sp>
        <p:nvSpPr>
          <p:cNvPr id="7" name="TextBox 6">
            <a:extLst>
              <a:ext uri="{FF2B5EF4-FFF2-40B4-BE49-F238E27FC236}">
                <a16:creationId xmlns:a16="http://schemas.microsoft.com/office/drawing/2014/main" id="{B4BDFDF5-A405-52CD-0CD3-C24D74F82C6E}"/>
              </a:ext>
            </a:extLst>
          </p:cNvPr>
          <p:cNvSpPr txBox="1"/>
          <p:nvPr/>
        </p:nvSpPr>
        <p:spPr>
          <a:xfrm>
            <a:off x="663487" y="9540875"/>
            <a:ext cx="6781801" cy="523220"/>
          </a:xfrm>
          <a:prstGeom prst="rect">
            <a:avLst/>
          </a:prstGeom>
          <a:noFill/>
        </p:spPr>
        <p:txBody>
          <a:bodyPr wrap="square" rtlCol="0">
            <a:spAutoFit/>
          </a:bodyPr>
          <a:lstStyle/>
          <a:p>
            <a:pPr marR="0" lvl="0" algn="ctr">
              <a:spcBef>
                <a:spcPts val="0"/>
              </a:spcBef>
              <a:spcAft>
                <a:spcPts val="800"/>
              </a:spcAft>
              <a:buSzPct val="100000"/>
              <a:tabLst>
                <a:tab pos="457200" algn="l"/>
              </a:tabLst>
            </a:pPr>
            <a:r>
              <a:rPr lang="it-IT" sz="2800" dirty="0">
                <a:solidFill>
                  <a:schemeClr val="bg1"/>
                </a:solidFill>
                <a:latin typeface="Fira Sans" panose="020B0503050000020004" pitchFamily="34" charset="0"/>
                <a:ea typeface="Aptos"/>
                <a:cs typeface="Times New Roman" panose="02020603050405020304" pitchFamily="18" charset="0"/>
              </a:rPr>
              <a:t>Contact us at nfaempowers@tnfa.net</a:t>
            </a:r>
            <a:endParaRPr lang="en-ID" sz="2800" kern="100" dirty="0">
              <a:solidFill>
                <a:schemeClr val="bg1"/>
              </a:solidFill>
              <a:effectLst/>
              <a:latin typeface="Fira Sans" panose="020B0503050000020004" pitchFamily="34" charset="0"/>
              <a:ea typeface="Aptos"/>
              <a:cs typeface="Times New Roman" panose="02020603050405020304" pitchFamily="18" charset="0"/>
            </a:endParaRPr>
          </a:p>
        </p:txBody>
      </p:sp>
      <p:cxnSp>
        <p:nvCxnSpPr>
          <p:cNvPr id="12" name="Straight Connector 11">
            <a:extLst>
              <a:ext uri="{FF2B5EF4-FFF2-40B4-BE49-F238E27FC236}">
                <a16:creationId xmlns:a16="http://schemas.microsoft.com/office/drawing/2014/main" id="{3F6624CD-1AA2-181B-C510-4A839F0BB6F3}"/>
              </a:ext>
            </a:extLst>
          </p:cNvPr>
          <p:cNvCxnSpPr>
            <a:cxnSpLocks/>
          </p:cNvCxnSpPr>
          <p:nvPr/>
        </p:nvCxnSpPr>
        <p:spPr>
          <a:xfrm>
            <a:off x="2183290" y="6416675"/>
            <a:ext cx="4016463" cy="0"/>
          </a:xfrm>
          <a:prstGeom prst="line">
            <a:avLst/>
          </a:prstGeom>
          <a:ln w="76200">
            <a:solidFill>
              <a:schemeClr val="bg1">
                <a:alpha val="46000"/>
              </a:schemeClr>
            </a:solidFill>
          </a:ln>
        </p:spPr>
        <p:style>
          <a:lnRef idx="2">
            <a:schemeClr val="dk1"/>
          </a:lnRef>
          <a:fillRef idx="0">
            <a:schemeClr val="dk1"/>
          </a:fillRef>
          <a:effectRef idx="1">
            <a:schemeClr val="dk1"/>
          </a:effectRef>
          <a:fontRef idx="minor">
            <a:schemeClr val="tx1"/>
          </a:fontRef>
        </p:style>
      </p:cxnSp>
      <p:pic>
        <p:nvPicPr>
          <p:cNvPr id="13" name="Graphic 12">
            <a:extLst>
              <a:ext uri="{FF2B5EF4-FFF2-40B4-BE49-F238E27FC236}">
                <a16:creationId xmlns:a16="http://schemas.microsoft.com/office/drawing/2014/main" id="{A67638CF-F88A-471B-81E9-809EE624BC6B}"/>
              </a:ext>
            </a:extLst>
          </p:cNvPr>
          <p:cNvPicPr>
            <a:picLocks noChangeAspect="1"/>
          </p:cNvPicPr>
          <p:nvPr/>
        </p:nvPicPr>
        <p:blipFill>
          <a:blip cstate="print">
            <a:extLst>
              <a:ext uri="{96DAC541-7B7A-43D3-8B79-37D633B846F1}">
                <asvg:svgBlip xmlns:asvg="http://schemas.microsoft.com/office/drawing/2016/SVG/main" r:embed="rId5"/>
              </a:ext>
            </a:extLst>
          </a:blip>
          <a:stretch>
            <a:fillRect/>
          </a:stretch>
        </p:blipFill>
        <p:spPr>
          <a:xfrm>
            <a:off x="3194050" y="6887422"/>
            <a:ext cx="2002763" cy="2162219"/>
          </a:xfrm>
          <a:prstGeom prst="rect">
            <a:avLst/>
          </a:prstGeom>
        </p:spPr>
      </p:pic>
    </p:spTree>
    <p:extLst>
      <p:ext uri="{BB962C8B-B14F-4D97-AF65-F5344CB8AC3E}">
        <p14:creationId xmlns:p14="http://schemas.microsoft.com/office/powerpoint/2010/main" val="15848803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165630-766A-E8B9-F9C8-E6337138838C}"/>
            </a:ext>
          </a:extLst>
        </p:cNvPr>
        <p:cNvGrpSpPr/>
        <p:nvPr/>
      </p:nvGrpSpPr>
      <p:grpSpPr>
        <a:xfrm>
          <a:off x="0" y="0"/>
          <a:ext cx="0" cy="0"/>
          <a:chOff x="0" y="0"/>
          <a:chExt cx="0" cy="0"/>
        </a:xfrm>
      </p:grpSpPr>
      <p:sp>
        <p:nvSpPr>
          <p:cNvPr id="8" name="object 8">
            <a:extLst>
              <a:ext uri="{FF2B5EF4-FFF2-40B4-BE49-F238E27FC236}">
                <a16:creationId xmlns:a16="http://schemas.microsoft.com/office/drawing/2014/main" id="{33F1EADF-ED6B-F282-B035-93FE026808CA}"/>
              </a:ext>
            </a:extLst>
          </p:cNvPr>
          <p:cNvSpPr/>
          <p:nvPr/>
        </p:nvSpPr>
        <p:spPr>
          <a:xfrm>
            <a:off x="0" y="10339485"/>
            <a:ext cx="6193790" cy="969644"/>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34738D"/>
          </a:solidFill>
        </p:spPr>
        <p:txBody>
          <a:bodyPr wrap="square" lIns="0" tIns="0" rIns="0" bIns="0" rtlCol="0"/>
          <a:lstStyle/>
          <a:p>
            <a:endParaRPr dirty="0">
              <a:latin typeface="Fira Sans" panose="020B0503050000020004" pitchFamily="34" charset="0"/>
            </a:endParaRPr>
          </a:p>
        </p:txBody>
      </p:sp>
      <p:sp>
        <p:nvSpPr>
          <p:cNvPr id="16" name="Rectangle 15">
            <a:extLst>
              <a:ext uri="{FF2B5EF4-FFF2-40B4-BE49-F238E27FC236}">
                <a16:creationId xmlns:a16="http://schemas.microsoft.com/office/drawing/2014/main" id="{AFC73A9C-E841-65DB-EEBA-E5F254D9A88C}"/>
              </a:ext>
            </a:extLst>
          </p:cNvPr>
          <p:cNvSpPr/>
          <p:nvPr/>
        </p:nvSpPr>
        <p:spPr>
          <a:xfrm>
            <a:off x="831850" y="10593474"/>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30" name="Rectangle 29">
            <a:extLst>
              <a:ext uri="{FF2B5EF4-FFF2-40B4-BE49-F238E27FC236}">
                <a16:creationId xmlns:a16="http://schemas.microsoft.com/office/drawing/2014/main" id="{B1A6CD36-8337-955E-B698-289EBBBCE14A}"/>
              </a:ext>
            </a:extLst>
          </p:cNvPr>
          <p:cNvSpPr/>
          <p:nvPr/>
        </p:nvSpPr>
        <p:spPr>
          <a:xfrm>
            <a:off x="1912290" y="6228758"/>
            <a:ext cx="3733800" cy="92413"/>
          </a:xfrm>
          <a:prstGeom prst="rect">
            <a:avLst/>
          </a:prstGeom>
          <a:solidFill>
            <a:srgbClr val="B78B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Fira Sans" panose="020B0503050000020004" pitchFamily="34" charset="0"/>
            </a:endParaRPr>
          </a:p>
        </p:txBody>
      </p:sp>
      <p:sp>
        <p:nvSpPr>
          <p:cNvPr id="19" name="TextBox 18">
            <a:extLst>
              <a:ext uri="{FF2B5EF4-FFF2-40B4-BE49-F238E27FC236}">
                <a16:creationId xmlns:a16="http://schemas.microsoft.com/office/drawing/2014/main" id="{164139FC-9802-A2D5-26C2-B8D08531775B}"/>
              </a:ext>
            </a:extLst>
          </p:cNvPr>
          <p:cNvSpPr txBox="1"/>
          <p:nvPr/>
        </p:nvSpPr>
        <p:spPr>
          <a:xfrm>
            <a:off x="1822450" y="4688155"/>
            <a:ext cx="7696200" cy="1323439"/>
          </a:xfrm>
          <a:prstGeom prst="rect">
            <a:avLst/>
          </a:prstGeom>
          <a:noFill/>
        </p:spPr>
        <p:txBody>
          <a:bodyPr wrap="square" rtlCol="0">
            <a:spAutoFit/>
          </a:bodyPr>
          <a:lstStyle/>
          <a:p>
            <a:r>
              <a:rPr lang="en-US" sz="8000" b="1" dirty="0">
                <a:solidFill>
                  <a:schemeClr val="bg1"/>
                </a:solidFill>
                <a:latin typeface="Fira Sans" panose="020B0503050000020004" pitchFamily="34" charset="0"/>
              </a:rPr>
              <a:t>DISCLOSURES</a:t>
            </a:r>
          </a:p>
        </p:txBody>
      </p:sp>
      <p:sp>
        <p:nvSpPr>
          <p:cNvPr id="20" name="TextBox 19">
            <a:extLst>
              <a:ext uri="{FF2B5EF4-FFF2-40B4-BE49-F238E27FC236}">
                <a16:creationId xmlns:a16="http://schemas.microsoft.com/office/drawing/2014/main" id="{3AA1FF95-449E-64C9-2D6B-BA224C6CE133}"/>
              </a:ext>
            </a:extLst>
          </p:cNvPr>
          <p:cNvSpPr txBox="1"/>
          <p:nvPr/>
        </p:nvSpPr>
        <p:spPr>
          <a:xfrm>
            <a:off x="818210" y="3227337"/>
            <a:ext cx="16168040" cy="713657"/>
          </a:xfrm>
          <a:prstGeom prst="rect">
            <a:avLst/>
          </a:prstGeom>
          <a:noFill/>
        </p:spPr>
        <p:txBody>
          <a:bodyPr wrap="square" rtlCol="0">
            <a:spAutoFit/>
          </a:bodyPr>
          <a:lstStyle/>
          <a:p>
            <a:pPr>
              <a:lnSpc>
                <a:spcPct val="150000"/>
              </a:lnSpc>
            </a:pPr>
            <a:endParaRPr lang="en-US" sz="3000" dirty="0">
              <a:solidFill>
                <a:schemeClr val="tx1"/>
              </a:solidFill>
              <a:latin typeface="Fira Sans" panose="020B0503050000020004" pitchFamily="34" charset="0"/>
            </a:endParaRPr>
          </a:p>
        </p:txBody>
      </p:sp>
      <p:sp>
        <p:nvSpPr>
          <p:cNvPr id="3" name="TextBox 2">
            <a:extLst>
              <a:ext uri="{FF2B5EF4-FFF2-40B4-BE49-F238E27FC236}">
                <a16:creationId xmlns:a16="http://schemas.microsoft.com/office/drawing/2014/main" id="{B61AA5D1-9110-36C6-78FE-47FF13D74781}"/>
              </a:ext>
            </a:extLst>
          </p:cNvPr>
          <p:cNvSpPr txBox="1"/>
          <p:nvPr/>
        </p:nvSpPr>
        <p:spPr>
          <a:xfrm>
            <a:off x="11728450" y="9739320"/>
            <a:ext cx="7767637" cy="1200329"/>
          </a:xfrm>
          <a:prstGeom prst="rect">
            <a:avLst/>
          </a:prstGeom>
          <a:noFill/>
        </p:spPr>
        <p:txBody>
          <a:bodyPr wrap="square">
            <a:spAutoFit/>
          </a:bodyPr>
          <a:lstStyle/>
          <a:p>
            <a:r>
              <a:rPr lang="en-US" sz="1800" dirty="0">
                <a:solidFill>
                  <a:schemeClr val="tx1"/>
                </a:solidFill>
                <a:latin typeface="Fira Sans" panose="020B0503050000020004" pitchFamily="34" charset="0"/>
              </a:rPr>
              <a:t>Securities offered through LPL Financial, Member FINRA/SIPC. Investment advice offered through Strategic Financial Concepts, LLC, a registered investment advisor. Strategic Financial Concepts LLC and National Financial Alliance are separate entities from LPL Financial</a:t>
            </a:r>
          </a:p>
        </p:txBody>
      </p:sp>
    </p:spTree>
    <p:extLst>
      <p:ext uri="{BB962C8B-B14F-4D97-AF65-F5344CB8AC3E}">
        <p14:creationId xmlns:p14="http://schemas.microsoft.com/office/powerpoint/2010/main" val="228804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F1101DE-798E-A5AF-247D-304C0A46568A}"/>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A7C27CDF-1324-87CC-891C-669AA4EC99A8}"/>
              </a:ext>
            </a:extLst>
          </p:cNvPr>
          <p:cNvSpPr/>
          <p:nvPr/>
        </p:nvSpPr>
        <p:spPr>
          <a:xfrm>
            <a:off x="2926" y="-1"/>
            <a:ext cx="14316324" cy="6035676"/>
          </a:xfrm>
          <a:prstGeom prst="rect">
            <a:avLst/>
          </a:prstGeom>
          <a:solidFill>
            <a:srgbClr val="3F7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ira Sans" panose="020B0503050000020004" pitchFamily="34" charset="0"/>
            </a:endParaRPr>
          </a:p>
        </p:txBody>
      </p:sp>
      <p:sp>
        <p:nvSpPr>
          <p:cNvPr id="22" name="Rectangle 21">
            <a:extLst>
              <a:ext uri="{FF2B5EF4-FFF2-40B4-BE49-F238E27FC236}">
                <a16:creationId xmlns:a16="http://schemas.microsoft.com/office/drawing/2014/main" id="{B826CC3B-E284-EC09-603E-7193DB0B4D9B}"/>
              </a:ext>
            </a:extLst>
          </p:cNvPr>
          <p:cNvSpPr/>
          <p:nvPr/>
        </p:nvSpPr>
        <p:spPr>
          <a:xfrm>
            <a:off x="831850" y="10302875"/>
            <a:ext cx="2440092" cy="461665"/>
          </a:xfrm>
          <a:prstGeom prst="rect">
            <a:avLst/>
          </a:prstGeom>
        </p:spPr>
        <p:txBody>
          <a:bodyPr wrap="none">
            <a:spAutoFit/>
          </a:bodyPr>
          <a:lstStyle/>
          <a:p>
            <a:pPr algn="l" rtl="0"/>
            <a:r>
              <a:rPr lang="en-US" sz="2400" b="1" dirty="0">
                <a:solidFill>
                  <a:srgbClr val="3F738D"/>
                </a:solidFill>
                <a:latin typeface="Fira Sans" panose="020B0503050000020004" pitchFamily="34" charset="0"/>
                <a:ea typeface="Fira Sans"/>
                <a:cs typeface="Fira Sans"/>
                <a:sym typeface="Fira Sans"/>
              </a:rPr>
              <a:t>WWW.TNFA.NET</a:t>
            </a:r>
            <a:endParaRPr lang="en-US" sz="2400" b="1" dirty="0">
              <a:solidFill>
                <a:srgbClr val="3F738D"/>
              </a:solidFill>
              <a:latin typeface="Fira Sans" panose="020B0503050000020004" pitchFamily="34" charset="0"/>
              <a:ea typeface="Poppins"/>
              <a:cs typeface="Poppins"/>
              <a:sym typeface="Poppins"/>
            </a:endParaRPr>
          </a:p>
        </p:txBody>
      </p:sp>
      <p:sp>
        <p:nvSpPr>
          <p:cNvPr id="29" name="TextBox 28">
            <a:extLst>
              <a:ext uri="{FF2B5EF4-FFF2-40B4-BE49-F238E27FC236}">
                <a16:creationId xmlns:a16="http://schemas.microsoft.com/office/drawing/2014/main" id="{9E39EFFD-1A2A-FE45-A77C-C849338E4040}"/>
              </a:ext>
            </a:extLst>
          </p:cNvPr>
          <p:cNvSpPr txBox="1"/>
          <p:nvPr/>
        </p:nvSpPr>
        <p:spPr>
          <a:xfrm>
            <a:off x="818210" y="604130"/>
            <a:ext cx="12205640" cy="4506234"/>
          </a:xfrm>
          <a:prstGeom prst="rect">
            <a:avLst/>
          </a:prstGeom>
          <a:noFill/>
        </p:spPr>
        <p:txBody>
          <a:bodyPr wrap="square" rtlCol="0">
            <a:spAutoFit/>
          </a:bodyPr>
          <a:lstStyle/>
          <a:p>
            <a:pPr>
              <a:lnSpc>
                <a:spcPct val="150000"/>
              </a:lnSpc>
            </a:pPr>
            <a:r>
              <a:rPr lang="en-US" sz="6600" b="1" dirty="0">
                <a:solidFill>
                  <a:schemeClr val="bg1"/>
                </a:solidFill>
                <a:latin typeface="Fira Sans" panose="020B0503050000020004" pitchFamily="34" charset="0"/>
              </a:rPr>
              <a:t>Are your financials telling you</a:t>
            </a:r>
          </a:p>
          <a:p>
            <a:pPr>
              <a:lnSpc>
                <a:spcPct val="150000"/>
              </a:lnSpc>
            </a:pPr>
            <a:r>
              <a:rPr lang="en-US" sz="6600" b="1" dirty="0">
                <a:solidFill>
                  <a:schemeClr val="bg1"/>
                </a:solidFill>
                <a:latin typeface="Fira Sans" panose="020B0503050000020004" pitchFamily="34" charset="0"/>
              </a:rPr>
              <a:t>what already happened,</a:t>
            </a:r>
          </a:p>
          <a:p>
            <a:pPr>
              <a:lnSpc>
                <a:spcPct val="150000"/>
              </a:lnSpc>
            </a:pPr>
            <a:r>
              <a:rPr lang="en-US" sz="6600" b="1" dirty="0">
                <a:solidFill>
                  <a:schemeClr val="bg1"/>
                </a:solidFill>
                <a:latin typeface="Fira Sans" panose="020B0503050000020004" pitchFamily="34" charset="0"/>
              </a:rPr>
              <a:t>or what to do next?</a:t>
            </a:r>
          </a:p>
        </p:txBody>
      </p:sp>
      <p:pic>
        <p:nvPicPr>
          <p:cNvPr id="6" name="Graphic 5">
            <a:extLst>
              <a:ext uri="{FF2B5EF4-FFF2-40B4-BE49-F238E27FC236}">
                <a16:creationId xmlns:a16="http://schemas.microsoft.com/office/drawing/2014/main" id="{B4D0A82B-60E4-4CA1-91A6-6AFB1FB8653D}"/>
              </a:ext>
            </a:extLst>
          </p:cNvPr>
          <p:cNvPicPr>
            <a:picLocks noChangeAspect="1"/>
          </p:cNvPicPr>
          <p:nvPr/>
        </p:nvPicPr>
        <p:blipFill>
          <a:blip cstate="print">
            <a:extLst>
              <a:ext uri="{96DAC541-7B7A-43D3-8B79-37D633B846F1}">
                <asvg:svgBlip xmlns:asvg="http://schemas.microsoft.com/office/drawing/2016/SVG/main" r:embed="rId4"/>
              </a:ext>
            </a:extLst>
          </a:blip>
          <a:stretch>
            <a:fillRect/>
          </a:stretch>
        </p:blipFill>
        <p:spPr>
          <a:xfrm>
            <a:off x="15538449" y="1235075"/>
            <a:ext cx="3589501" cy="3875289"/>
          </a:xfrm>
          <a:prstGeom prst="rect">
            <a:avLst/>
          </a:prstGeom>
        </p:spPr>
      </p:pic>
      <p:pic>
        <p:nvPicPr>
          <p:cNvPr id="3" name="Picture 2">
            <a:extLst>
              <a:ext uri="{FF2B5EF4-FFF2-40B4-BE49-F238E27FC236}">
                <a16:creationId xmlns:a16="http://schemas.microsoft.com/office/drawing/2014/main" id="{C34FFA2B-8896-489A-833C-475EBA795C2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0460" b="21701"/>
          <a:stretch/>
        </p:blipFill>
        <p:spPr>
          <a:xfrm>
            <a:off x="6318250" y="6913672"/>
            <a:ext cx="13782924" cy="4395677"/>
          </a:xfrm>
          <a:prstGeom prst="rect">
            <a:avLst/>
          </a:prstGeom>
        </p:spPr>
      </p:pic>
    </p:spTree>
    <p:extLst>
      <p:ext uri="{BB962C8B-B14F-4D97-AF65-F5344CB8AC3E}">
        <p14:creationId xmlns:p14="http://schemas.microsoft.com/office/powerpoint/2010/main" val="2188561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object 8"/>
          <p:cNvSpPr/>
          <p:nvPr/>
        </p:nvSpPr>
        <p:spPr>
          <a:xfrm>
            <a:off x="0" y="10339485"/>
            <a:ext cx="6193790" cy="969644"/>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34738D"/>
          </a:solidFill>
        </p:spPr>
        <p:txBody>
          <a:bodyPr wrap="square" lIns="0" tIns="0" rIns="0" bIns="0" rtlCol="0"/>
          <a:lstStyle/>
          <a:p>
            <a:endParaRPr dirty="0">
              <a:latin typeface="Fira Sans" panose="020B0503050000020004" pitchFamily="34" charset="0"/>
            </a:endParaRPr>
          </a:p>
        </p:txBody>
      </p:sp>
      <p:sp>
        <p:nvSpPr>
          <p:cNvPr id="16" name="Rectangle 15">
            <a:extLst>
              <a:ext uri="{FF2B5EF4-FFF2-40B4-BE49-F238E27FC236}">
                <a16:creationId xmlns:a16="http://schemas.microsoft.com/office/drawing/2014/main" id="{669E9FD4-B983-4394-9B51-2B7181D93BC1}"/>
              </a:ext>
            </a:extLst>
          </p:cNvPr>
          <p:cNvSpPr/>
          <p:nvPr/>
        </p:nvSpPr>
        <p:spPr>
          <a:xfrm>
            <a:off x="831850" y="10593474"/>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30" name="Rectangle 29"/>
          <p:cNvSpPr/>
          <p:nvPr/>
        </p:nvSpPr>
        <p:spPr>
          <a:xfrm>
            <a:off x="908050" y="3860473"/>
            <a:ext cx="3733800" cy="92413"/>
          </a:xfrm>
          <a:prstGeom prst="rect">
            <a:avLst/>
          </a:prstGeom>
          <a:solidFill>
            <a:srgbClr val="B78B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Fira Sans" panose="020B0503050000020004" pitchFamily="34" charset="0"/>
            </a:endParaRPr>
          </a:p>
        </p:txBody>
      </p:sp>
      <p:sp>
        <p:nvSpPr>
          <p:cNvPr id="19" name="TextBox 18">
            <a:extLst>
              <a:ext uri="{FF2B5EF4-FFF2-40B4-BE49-F238E27FC236}">
                <a16:creationId xmlns:a16="http://schemas.microsoft.com/office/drawing/2014/main" id="{8EC4479A-609E-4909-A8E1-9A6A6B783156}"/>
              </a:ext>
            </a:extLst>
          </p:cNvPr>
          <p:cNvSpPr txBox="1"/>
          <p:nvPr/>
        </p:nvSpPr>
        <p:spPr>
          <a:xfrm>
            <a:off x="818211" y="894394"/>
            <a:ext cx="11057472" cy="2123658"/>
          </a:xfrm>
          <a:prstGeom prst="rect">
            <a:avLst/>
          </a:prstGeom>
          <a:noFill/>
        </p:spPr>
        <p:txBody>
          <a:bodyPr wrap="square" rtlCol="0">
            <a:spAutoFit/>
          </a:bodyPr>
          <a:lstStyle/>
          <a:p>
            <a:r>
              <a:rPr lang="en-US" sz="6600" b="1" dirty="0">
                <a:solidFill>
                  <a:srgbClr val="3F738D"/>
                </a:solidFill>
                <a:latin typeface="Fira Sans" panose="020B0503050000020004" pitchFamily="34" charset="0"/>
              </a:rPr>
              <a:t>Financial Statements as Strategic Tools </a:t>
            </a:r>
          </a:p>
        </p:txBody>
      </p:sp>
      <p:sp>
        <p:nvSpPr>
          <p:cNvPr id="20" name="TextBox 19">
            <a:extLst>
              <a:ext uri="{FF2B5EF4-FFF2-40B4-BE49-F238E27FC236}">
                <a16:creationId xmlns:a16="http://schemas.microsoft.com/office/drawing/2014/main" id="{3DD1AAAA-11B3-422D-8C82-DC4864E744D3}"/>
              </a:ext>
            </a:extLst>
          </p:cNvPr>
          <p:cNvSpPr txBox="1"/>
          <p:nvPr/>
        </p:nvSpPr>
        <p:spPr>
          <a:xfrm>
            <a:off x="818210" y="4206875"/>
            <a:ext cx="8929040" cy="3711401"/>
          </a:xfrm>
          <a:prstGeom prst="rect">
            <a:avLst/>
          </a:prstGeom>
          <a:noFill/>
        </p:spPr>
        <p:txBody>
          <a:bodyPr wrap="square" rtlCol="0">
            <a:spAutoFit/>
          </a:bodyPr>
          <a:lstStyle/>
          <a:p>
            <a:pPr>
              <a:lnSpc>
                <a:spcPct val="150000"/>
              </a:lnSpc>
            </a:pPr>
            <a:r>
              <a:rPr lang="en-US" sz="4000" b="1" dirty="0">
                <a:latin typeface="Fira Sans" panose="020B0503050000020004" pitchFamily="34" charset="0"/>
              </a:rPr>
              <a:t>Business Analytics Through the P&amp;L</a:t>
            </a:r>
          </a:p>
          <a:p>
            <a:pPr marL="457200" indent="-457200">
              <a:lnSpc>
                <a:spcPct val="150000"/>
              </a:lnSpc>
              <a:buFont typeface="Arial" panose="020B0604020202020204" pitchFamily="34" charset="0"/>
              <a:buChar char="•"/>
            </a:pPr>
            <a:r>
              <a:rPr lang="en-US" sz="3000" dirty="0">
                <a:latin typeface="Fira Sans" panose="020B0503050000020004" pitchFamily="34" charset="0"/>
              </a:rPr>
              <a:t>Revenue trends vs profitability trends </a:t>
            </a:r>
          </a:p>
          <a:p>
            <a:pPr marL="457200" indent="-457200">
              <a:lnSpc>
                <a:spcPct val="150000"/>
              </a:lnSpc>
              <a:buFont typeface="Arial" panose="020B0604020202020204" pitchFamily="34" charset="0"/>
              <a:buChar char="•"/>
            </a:pPr>
            <a:r>
              <a:rPr lang="en-US" sz="3000" dirty="0">
                <a:latin typeface="Fira Sans" panose="020B0503050000020004" pitchFamily="34" charset="0"/>
              </a:rPr>
              <a:t>Fixed vs variable costs </a:t>
            </a:r>
          </a:p>
          <a:p>
            <a:pPr marL="457200" indent="-457200">
              <a:lnSpc>
                <a:spcPct val="150000"/>
              </a:lnSpc>
              <a:buFont typeface="Arial" panose="020B0604020202020204" pitchFamily="34" charset="0"/>
              <a:buChar char="•"/>
            </a:pPr>
            <a:r>
              <a:rPr lang="en-US" sz="3000" dirty="0">
                <a:latin typeface="Fira Sans" panose="020B0503050000020004" pitchFamily="34" charset="0"/>
              </a:rPr>
              <a:t>Margin compression signals </a:t>
            </a:r>
          </a:p>
          <a:p>
            <a:pPr marL="457200" indent="-457200">
              <a:lnSpc>
                <a:spcPct val="150000"/>
              </a:lnSpc>
              <a:buFont typeface="Arial" panose="020B0604020202020204" pitchFamily="34" charset="0"/>
              <a:buChar char="•"/>
            </a:pPr>
            <a:r>
              <a:rPr lang="en-US" sz="3000" dirty="0">
                <a:latin typeface="Fira Sans" panose="020B0503050000020004" pitchFamily="34" charset="0"/>
              </a:rPr>
              <a:t>Identifying operational inefficiencies </a:t>
            </a:r>
          </a:p>
        </p:txBody>
      </p:sp>
      <p:pic>
        <p:nvPicPr>
          <p:cNvPr id="3" name="Picture 2">
            <a:extLst>
              <a:ext uri="{FF2B5EF4-FFF2-40B4-BE49-F238E27FC236}">
                <a16:creationId xmlns:a16="http://schemas.microsoft.com/office/drawing/2014/main" id="{842782F7-49F4-457B-BF47-342FB8CB50B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737" r="11760"/>
          <a:stretch/>
        </p:blipFill>
        <p:spPr>
          <a:xfrm>
            <a:off x="11898362" y="1964841"/>
            <a:ext cx="6329768" cy="78909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object 5"/>
          <p:cNvPicPr/>
          <p:nvPr/>
        </p:nvPicPr>
        <p:blipFill>
          <a:blip r:embed="rId4" cstate="print"/>
          <a:stretch>
            <a:fillRect/>
          </a:stretch>
        </p:blipFill>
        <p:spPr>
          <a:xfrm>
            <a:off x="0" y="0"/>
            <a:ext cx="11136737" cy="2708043"/>
          </a:xfrm>
          <a:prstGeom prst="rect">
            <a:avLst/>
          </a:prstGeom>
        </p:spPr>
      </p:pic>
      <p:sp>
        <p:nvSpPr>
          <p:cNvPr id="22" name="Rectangle 21"/>
          <p:cNvSpPr/>
          <p:nvPr/>
        </p:nvSpPr>
        <p:spPr>
          <a:xfrm>
            <a:off x="15995650" y="10581906"/>
            <a:ext cx="2202847" cy="461665"/>
          </a:xfrm>
          <a:prstGeom prst="rect">
            <a:avLst/>
          </a:prstGeom>
        </p:spPr>
        <p:txBody>
          <a:bodyPr wrap="none">
            <a:spAutoFit/>
          </a:bodyPr>
          <a:lstStyle/>
          <a:p>
            <a:pPr algn="l" rtl="0"/>
            <a:r>
              <a:rPr lang="en-US" sz="2400" b="1" dirty="0">
                <a:solidFill>
                  <a:schemeClr val="bg1"/>
                </a:solidFill>
                <a:latin typeface="Triplex-ExtraBold" panose="020B0900000000000000" pitchFamily="34" charset="0"/>
                <a:ea typeface="Fira Sans"/>
                <a:cs typeface="Fira Sans"/>
                <a:sym typeface="Fira Sans"/>
              </a:rPr>
              <a:t>WWW.TNFA.NET</a:t>
            </a:r>
            <a:endParaRPr lang="en-US" sz="2400" b="1" dirty="0">
              <a:solidFill>
                <a:schemeClr val="bg1"/>
              </a:solidFill>
              <a:latin typeface="Triplex-ExtraBold" panose="020B0900000000000000" pitchFamily="34" charset="0"/>
              <a:ea typeface="Poppins"/>
              <a:cs typeface="Poppins"/>
              <a:sym typeface="Poppins"/>
            </a:endParaRPr>
          </a:p>
        </p:txBody>
      </p:sp>
      <p:cxnSp>
        <p:nvCxnSpPr>
          <p:cNvPr id="25" name="Straight Connector 24"/>
          <p:cNvCxnSpPr>
            <a:cxnSpLocks/>
          </p:cNvCxnSpPr>
          <p:nvPr/>
        </p:nvCxnSpPr>
        <p:spPr>
          <a:xfrm>
            <a:off x="831850" y="5349875"/>
            <a:ext cx="127254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58C3AF2-F615-4F4B-8CA1-20D5929FCB38}"/>
              </a:ext>
            </a:extLst>
          </p:cNvPr>
          <p:cNvSpPr txBox="1"/>
          <p:nvPr/>
        </p:nvSpPr>
        <p:spPr>
          <a:xfrm>
            <a:off x="1365251" y="2930625"/>
            <a:ext cx="11057472" cy="2123658"/>
          </a:xfrm>
          <a:prstGeom prst="rect">
            <a:avLst/>
          </a:prstGeom>
          <a:noFill/>
        </p:spPr>
        <p:txBody>
          <a:bodyPr wrap="square" rtlCol="0">
            <a:spAutoFit/>
          </a:bodyPr>
          <a:lstStyle/>
          <a:p>
            <a:r>
              <a:rPr lang="en-US" sz="6600" b="1" dirty="0">
                <a:solidFill>
                  <a:srgbClr val="3F738D"/>
                </a:solidFill>
                <a:latin typeface="Fira Sans" panose="020B0503050000020004" pitchFamily="34" charset="0"/>
              </a:rPr>
              <a:t>Financial Statements as Strategic Tools </a:t>
            </a:r>
            <a:endParaRPr lang="en-US" sz="49600" b="1" dirty="0">
              <a:solidFill>
                <a:srgbClr val="3F738D"/>
              </a:solidFill>
              <a:latin typeface="Fira Sans" panose="020B0503050000020004" pitchFamily="34" charset="0"/>
            </a:endParaRPr>
          </a:p>
        </p:txBody>
      </p:sp>
      <p:sp>
        <p:nvSpPr>
          <p:cNvPr id="8" name="TextBox 7">
            <a:extLst>
              <a:ext uri="{FF2B5EF4-FFF2-40B4-BE49-F238E27FC236}">
                <a16:creationId xmlns:a16="http://schemas.microsoft.com/office/drawing/2014/main" id="{914958A4-B5B0-4C1D-9CA7-66D58D872C92}"/>
              </a:ext>
            </a:extLst>
          </p:cNvPr>
          <p:cNvSpPr txBox="1"/>
          <p:nvPr/>
        </p:nvSpPr>
        <p:spPr>
          <a:xfrm>
            <a:off x="1365250" y="6569075"/>
            <a:ext cx="8929040" cy="3711401"/>
          </a:xfrm>
          <a:prstGeom prst="rect">
            <a:avLst/>
          </a:prstGeom>
          <a:noFill/>
        </p:spPr>
        <p:txBody>
          <a:bodyPr wrap="square" rtlCol="0">
            <a:spAutoFit/>
          </a:bodyPr>
          <a:lstStyle/>
          <a:p>
            <a:pPr>
              <a:lnSpc>
                <a:spcPct val="150000"/>
              </a:lnSpc>
            </a:pPr>
            <a:r>
              <a:rPr lang="en-US" sz="4000" b="1" dirty="0">
                <a:solidFill>
                  <a:schemeClr val="bg1"/>
                </a:solidFill>
                <a:latin typeface="Fira Sans" panose="020B0503050000020004" pitchFamily="34" charset="0"/>
              </a:rPr>
              <a:t>Key Metrics Leaders Should Monitor </a:t>
            </a:r>
            <a:endParaRPr lang="en-US" sz="4000" dirty="0">
              <a:solidFill>
                <a:schemeClr val="bg1"/>
              </a:solidFill>
              <a:latin typeface="Fira Sans" panose="020B0503050000020004" pitchFamily="34" charset="0"/>
            </a:endParaRP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Gross margin trends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Net operating margin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Revenue per client/customer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Cost structure evolution </a:t>
            </a:r>
          </a:p>
        </p:txBody>
      </p:sp>
      <p:pic>
        <p:nvPicPr>
          <p:cNvPr id="9" name="Graphic 8">
            <a:extLst>
              <a:ext uri="{FF2B5EF4-FFF2-40B4-BE49-F238E27FC236}">
                <a16:creationId xmlns:a16="http://schemas.microsoft.com/office/drawing/2014/main" id="{6F6B3476-CF56-435A-9008-F885BB8771FE}"/>
              </a:ext>
            </a:extLst>
          </p:cNvPr>
          <p:cNvPicPr>
            <a:picLocks noChangeAspect="1"/>
          </p:cNvPicPr>
          <p:nvPr/>
        </p:nvPicPr>
        <p:blipFill>
          <a:blip cstate="print">
            <a:extLst>
              <a:ext uri="{96DAC541-7B7A-43D3-8B79-37D633B846F1}">
                <asvg:svgBlip xmlns:asvg="http://schemas.microsoft.com/office/drawing/2016/SVG/main" r:embed="rId5"/>
              </a:ext>
            </a:extLst>
          </a:blip>
          <a:stretch>
            <a:fillRect/>
          </a:stretch>
        </p:blipFill>
        <p:spPr>
          <a:xfrm>
            <a:off x="15081250" y="1235075"/>
            <a:ext cx="3589501" cy="3875289"/>
          </a:xfrm>
          <a:prstGeom prst="rect">
            <a:avLst/>
          </a:prstGeom>
        </p:spPr>
      </p:pic>
    </p:spTree>
    <p:extLst>
      <p:ext uri="{BB962C8B-B14F-4D97-AF65-F5344CB8AC3E}">
        <p14:creationId xmlns:p14="http://schemas.microsoft.com/office/powerpoint/2010/main" val="3753776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00B4485-E14E-1D5B-A4B4-BC282ABFE031}"/>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FE560D41-992D-60EF-8097-F98E8DBD7F47}"/>
              </a:ext>
            </a:extLst>
          </p:cNvPr>
          <p:cNvSpPr/>
          <p:nvPr/>
        </p:nvSpPr>
        <p:spPr>
          <a:xfrm>
            <a:off x="2926" y="4696499"/>
            <a:ext cx="19282964" cy="5216863"/>
          </a:xfrm>
          <a:prstGeom prst="rect">
            <a:avLst/>
          </a:prstGeom>
          <a:solidFill>
            <a:srgbClr val="3F7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ira Sans" panose="020B0503050000020004" pitchFamily="34" charset="0"/>
            </a:endParaRPr>
          </a:p>
        </p:txBody>
      </p:sp>
      <p:sp>
        <p:nvSpPr>
          <p:cNvPr id="22" name="Rectangle 21">
            <a:extLst>
              <a:ext uri="{FF2B5EF4-FFF2-40B4-BE49-F238E27FC236}">
                <a16:creationId xmlns:a16="http://schemas.microsoft.com/office/drawing/2014/main" id="{164BBE7C-F4FA-7FC3-C7FB-517D93288F1D}"/>
              </a:ext>
            </a:extLst>
          </p:cNvPr>
          <p:cNvSpPr/>
          <p:nvPr/>
        </p:nvSpPr>
        <p:spPr>
          <a:xfrm>
            <a:off x="831850" y="10302875"/>
            <a:ext cx="2440092" cy="461665"/>
          </a:xfrm>
          <a:prstGeom prst="rect">
            <a:avLst/>
          </a:prstGeom>
        </p:spPr>
        <p:txBody>
          <a:bodyPr wrap="none">
            <a:spAutoFit/>
          </a:bodyPr>
          <a:lstStyle/>
          <a:p>
            <a:pPr algn="l" rtl="0"/>
            <a:r>
              <a:rPr lang="en-US" sz="2400" b="1" dirty="0">
                <a:solidFill>
                  <a:srgbClr val="3F738D"/>
                </a:solidFill>
                <a:latin typeface="Fira Sans" panose="020B0503050000020004" pitchFamily="34" charset="0"/>
                <a:ea typeface="Fira Sans"/>
                <a:cs typeface="Fira Sans"/>
                <a:sym typeface="Fira Sans"/>
              </a:rPr>
              <a:t>WWW.TNFA.NET</a:t>
            </a:r>
            <a:endParaRPr lang="en-US" sz="2400" b="1" dirty="0">
              <a:solidFill>
                <a:srgbClr val="3F738D"/>
              </a:solidFill>
              <a:latin typeface="Fira Sans" panose="020B0503050000020004" pitchFamily="34" charset="0"/>
              <a:ea typeface="Poppins"/>
              <a:cs typeface="Poppins"/>
              <a:sym typeface="Poppins"/>
            </a:endParaRPr>
          </a:p>
        </p:txBody>
      </p:sp>
      <p:sp>
        <p:nvSpPr>
          <p:cNvPr id="29" name="TextBox 28">
            <a:extLst>
              <a:ext uri="{FF2B5EF4-FFF2-40B4-BE49-F238E27FC236}">
                <a16:creationId xmlns:a16="http://schemas.microsoft.com/office/drawing/2014/main" id="{5060D99C-013F-255F-9486-616005495435}"/>
              </a:ext>
            </a:extLst>
          </p:cNvPr>
          <p:cNvSpPr txBox="1"/>
          <p:nvPr/>
        </p:nvSpPr>
        <p:spPr>
          <a:xfrm>
            <a:off x="818210" y="5426075"/>
            <a:ext cx="17844440" cy="2982740"/>
          </a:xfrm>
          <a:prstGeom prst="rect">
            <a:avLst/>
          </a:prstGeom>
          <a:noFill/>
        </p:spPr>
        <p:txBody>
          <a:bodyPr wrap="square" rtlCol="0">
            <a:spAutoFit/>
          </a:bodyPr>
          <a:lstStyle/>
          <a:p>
            <a:pPr>
              <a:lnSpc>
                <a:spcPct val="150000"/>
              </a:lnSpc>
            </a:pPr>
            <a:r>
              <a:rPr lang="en-US" sz="6600" b="1" dirty="0">
                <a:solidFill>
                  <a:schemeClr val="bg1"/>
                </a:solidFill>
                <a:latin typeface="Fira Sans" panose="020B0503050000020004" pitchFamily="34" charset="0"/>
              </a:rPr>
              <a:t>Profit growth does not equal business health without margin stability. </a:t>
            </a:r>
          </a:p>
        </p:txBody>
      </p:sp>
      <p:pic>
        <p:nvPicPr>
          <p:cNvPr id="3" name="Picture 2">
            <a:extLst>
              <a:ext uri="{FF2B5EF4-FFF2-40B4-BE49-F238E27FC236}">
                <a16:creationId xmlns:a16="http://schemas.microsoft.com/office/drawing/2014/main" id="{11728DEB-B044-4B11-8F55-799FBA7E49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1027" b="25647"/>
          <a:stretch/>
        </p:blipFill>
        <p:spPr>
          <a:xfrm>
            <a:off x="7994650" y="0"/>
            <a:ext cx="11321176" cy="4029073"/>
          </a:xfrm>
          <a:prstGeom prst="rect">
            <a:avLst/>
          </a:prstGeom>
        </p:spPr>
      </p:pic>
      <p:pic>
        <p:nvPicPr>
          <p:cNvPr id="8" name="Graphic 7">
            <a:extLst>
              <a:ext uri="{FF2B5EF4-FFF2-40B4-BE49-F238E27FC236}">
                <a16:creationId xmlns:a16="http://schemas.microsoft.com/office/drawing/2014/main" id="{14E83B38-DEA6-4B64-B065-88D1B0CC0F61}"/>
              </a:ext>
            </a:extLst>
          </p:cNvPr>
          <p:cNvPicPr>
            <a:picLocks noChangeAspect="1"/>
          </p:cNvPicPr>
          <p:nvPr/>
        </p:nvPicPr>
        <p:blipFill>
          <a:blip cstate="print">
            <a:extLst>
              <a:ext uri="{96DAC541-7B7A-43D3-8B79-37D633B846F1}">
                <asvg:svgBlip xmlns:asvg="http://schemas.microsoft.com/office/drawing/2016/SVG/main" r:embed="rId5"/>
              </a:ext>
            </a:extLst>
          </a:blip>
          <a:stretch>
            <a:fillRect/>
          </a:stretch>
        </p:blipFill>
        <p:spPr>
          <a:xfrm>
            <a:off x="2203450" y="656131"/>
            <a:ext cx="3124200" cy="3372942"/>
          </a:xfrm>
          <a:prstGeom prst="rect">
            <a:avLst/>
          </a:prstGeom>
        </p:spPr>
      </p:pic>
    </p:spTree>
    <p:extLst>
      <p:ext uri="{BB962C8B-B14F-4D97-AF65-F5344CB8AC3E}">
        <p14:creationId xmlns:p14="http://schemas.microsoft.com/office/powerpoint/2010/main" val="3428603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2" name="Rectangle 21"/>
          <p:cNvSpPr/>
          <p:nvPr/>
        </p:nvSpPr>
        <p:spPr>
          <a:xfrm>
            <a:off x="6851650" y="4054475"/>
            <a:ext cx="13252450" cy="7254080"/>
          </a:xfrm>
          <a:prstGeom prst="rect">
            <a:avLst/>
          </a:prstGeom>
          <a:solidFill>
            <a:srgbClr val="3F73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Fira Sans" panose="020B0503050000020004" pitchFamily="34" charset="0"/>
            </a:endParaRPr>
          </a:p>
        </p:txBody>
      </p:sp>
      <p:sp>
        <p:nvSpPr>
          <p:cNvPr id="20" name="Rectangle 19">
            <a:extLst>
              <a:ext uri="{FF2B5EF4-FFF2-40B4-BE49-F238E27FC236}">
                <a16:creationId xmlns:a16="http://schemas.microsoft.com/office/drawing/2014/main" id="{C9B1B148-CBFF-4886-AA04-3AFC61852BD4}"/>
              </a:ext>
            </a:extLst>
          </p:cNvPr>
          <p:cNvSpPr/>
          <p:nvPr/>
        </p:nvSpPr>
        <p:spPr>
          <a:xfrm>
            <a:off x="7994650" y="10531475"/>
            <a:ext cx="2440092" cy="461665"/>
          </a:xfrm>
          <a:prstGeom prst="rect">
            <a:avLst/>
          </a:prstGeom>
        </p:spPr>
        <p:txBody>
          <a:bodyPr wrap="none">
            <a:spAutoFit/>
          </a:bodyPr>
          <a:lstStyle/>
          <a:p>
            <a:pPr algn="l" rtl="0"/>
            <a:r>
              <a:rPr lang="en-US" sz="2400" b="1" dirty="0">
                <a:solidFill>
                  <a:schemeClr val="bg1"/>
                </a:solidFill>
                <a:latin typeface="Fira Sans" panose="020B0503050000020004" pitchFamily="34" charset="0"/>
                <a:ea typeface="Fira Sans"/>
                <a:cs typeface="Fira Sans"/>
                <a:sym typeface="Fira Sans"/>
              </a:rPr>
              <a:t>WWW.TNFA.NET</a:t>
            </a:r>
            <a:endParaRPr lang="en-US" sz="2400" b="1" dirty="0">
              <a:solidFill>
                <a:schemeClr val="bg1"/>
              </a:solidFill>
              <a:latin typeface="Fira Sans" panose="020B0503050000020004" pitchFamily="34" charset="0"/>
              <a:ea typeface="Poppins"/>
              <a:cs typeface="Poppins"/>
              <a:sym typeface="Poppins"/>
            </a:endParaRPr>
          </a:p>
        </p:txBody>
      </p:sp>
      <p:sp>
        <p:nvSpPr>
          <p:cNvPr id="8" name="TextBox 7"/>
          <p:cNvSpPr txBox="1"/>
          <p:nvPr/>
        </p:nvSpPr>
        <p:spPr>
          <a:xfrm>
            <a:off x="7898493" y="1859281"/>
            <a:ext cx="11983357" cy="1107996"/>
          </a:xfrm>
          <a:prstGeom prst="rect">
            <a:avLst/>
          </a:prstGeom>
          <a:noFill/>
        </p:spPr>
        <p:txBody>
          <a:bodyPr wrap="square" rtlCol="0">
            <a:spAutoFit/>
          </a:bodyPr>
          <a:lstStyle/>
          <a:p>
            <a:r>
              <a:rPr lang="en-US" sz="6600" b="1" dirty="0">
                <a:solidFill>
                  <a:srgbClr val="3F738D"/>
                </a:solidFill>
                <a:latin typeface="Fira Sans" panose="020B0503050000020004" pitchFamily="34" charset="0"/>
              </a:rPr>
              <a:t>Capital Structure as Strategy</a:t>
            </a:r>
          </a:p>
        </p:txBody>
      </p:sp>
      <p:sp>
        <p:nvSpPr>
          <p:cNvPr id="11" name="TextBox 10">
            <a:extLst>
              <a:ext uri="{FF2B5EF4-FFF2-40B4-BE49-F238E27FC236}">
                <a16:creationId xmlns:a16="http://schemas.microsoft.com/office/drawing/2014/main" id="{3D09AC4D-680F-DEA5-259E-8D20C6E62325}"/>
              </a:ext>
            </a:extLst>
          </p:cNvPr>
          <p:cNvSpPr txBox="1"/>
          <p:nvPr/>
        </p:nvSpPr>
        <p:spPr>
          <a:xfrm>
            <a:off x="7898493" y="4816475"/>
            <a:ext cx="10668000" cy="278807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Good debt vs dangerous debt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Service coverage ratios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Impact of rising interest rates on cash flow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Stress-testing leverage scenarios </a:t>
            </a:r>
          </a:p>
        </p:txBody>
      </p:sp>
      <p:cxnSp>
        <p:nvCxnSpPr>
          <p:cNvPr id="7" name="Straight Connector 6">
            <a:extLst>
              <a:ext uri="{FF2B5EF4-FFF2-40B4-BE49-F238E27FC236}">
                <a16:creationId xmlns:a16="http://schemas.microsoft.com/office/drawing/2014/main" id="{896F1F3B-94C5-463B-B52C-4BAA032AB3BC}"/>
              </a:ext>
            </a:extLst>
          </p:cNvPr>
          <p:cNvCxnSpPr>
            <a:cxnSpLocks/>
          </p:cNvCxnSpPr>
          <p:nvPr/>
        </p:nvCxnSpPr>
        <p:spPr>
          <a:xfrm>
            <a:off x="7461250" y="3521075"/>
            <a:ext cx="12115800"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8D14B71-3522-41D2-8970-D9CFDE9189AD}"/>
              </a:ext>
            </a:extLst>
          </p:cNvPr>
          <p:cNvPicPr>
            <a:picLocks noChangeAspect="1"/>
          </p:cNvPicPr>
          <p:nvPr/>
        </p:nvPicPr>
        <p:blipFill rotWithShape="1">
          <a:blip r:embed="rId4" cstate="print">
            <a:duotone>
              <a:prstClr val="black"/>
              <a:schemeClr val="accent1">
                <a:tint val="45000"/>
                <a:satMod val="400000"/>
              </a:schemeClr>
            </a:duotone>
            <a:extLst>
              <a:ext uri="{28A0092B-C50C-407E-A947-70E740481C1C}">
                <a14:useLocalDpi xmlns:a14="http://schemas.microsoft.com/office/drawing/2010/main" val="0"/>
              </a:ext>
            </a:extLst>
          </a:blip>
          <a:srcRect r="9254"/>
          <a:stretch/>
        </p:blipFill>
        <p:spPr>
          <a:xfrm>
            <a:off x="0" y="0"/>
            <a:ext cx="6851650" cy="11309350"/>
          </a:xfrm>
          <a:prstGeom prst="rect">
            <a:avLst/>
          </a:prstGeom>
        </p:spPr>
      </p:pic>
    </p:spTree>
    <p:extLst>
      <p:ext uri="{BB962C8B-B14F-4D97-AF65-F5344CB8AC3E}">
        <p14:creationId xmlns:p14="http://schemas.microsoft.com/office/powerpoint/2010/main" val="2591359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FA79E6A-87CA-F62A-8627-D3D045818E9C}"/>
            </a:ext>
          </a:extLst>
        </p:cNvPr>
        <p:cNvGrpSpPr/>
        <p:nvPr/>
      </p:nvGrpSpPr>
      <p:grpSpPr>
        <a:xfrm>
          <a:off x="0" y="0"/>
          <a:ext cx="0" cy="0"/>
          <a:chOff x="0" y="0"/>
          <a:chExt cx="0" cy="0"/>
        </a:xfrm>
      </p:grpSpPr>
      <p:pic>
        <p:nvPicPr>
          <p:cNvPr id="5" name="object 5">
            <a:extLst>
              <a:ext uri="{FF2B5EF4-FFF2-40B4-BE49-F238E27FC236}">
                <a16:creationId xmlns:a16="http://schemas.microsoft.com/office/drawing/2014/main" id="{C2092424-F1C7-EEFC-1033-513811D31915}"/>
              </a:ext>
            </a:extLst>
          </p:cNvPr>
          <p:cNvPicPr/>
          <p:nvPr/>
        </p:nvPicPr>
        <p:blipFill>
          <a:blip r:embed="rId4" cstate="print"/>
          <a:stretch>
            <a:fillRect/>
          </a:stretch>
        </p:blipFill>
        <p:spPr>
          <a:xfrm>
            <a:off x="8223251" y="0"/>
            <a:ext cx="11873570" cy="3368675"/>
          </a:xfrm>
          <a:prstGeom prst="rect">
            <a:avLst/>
          </a:prstGeom>
        </p:spPr>
      </p:pic>
      <p:sp>
        <p:nvSpPr>
          <p:cNvPr id="22" name="Rectangle 21">
            <a:extLst>
              <a:ext uri="{FF2B5EF4-FFF2-40B4-BE49-F238E27FC236}">
                <a16:creationId xmlns:a16="http://schemas.microsoft.com/office/drawing/2014/main" id="{C3A1CAE4-D667-68D2-B850-3BE001504EF3}"/>
              </a:ext>
            </a:extLst>
          </p:cNvPr>
          <p:cNvSpPr/>
          <p:nvPr/>
        </p:nvSpPr>
        <p:spPr>
          <a:xfrm>
            <a:off x="16452850" y="10531475"/>
            <a:ext cx="2440092" cy="461665"/>
          </a:xfrm>
          <a:prstGeom prst="rect">
            <a:avLst/>
          </a:prstGeom>
        </p:spPr>
        <p:txBody>
          <a:bodyPr wrap="none">
            <a:spAutoFit/>
          </a:bodyPr>
          <a:lstStyle/>
          <a:p>
            <a:pPr algn="l" rtl="0"/>
            <a:r>
              <a:rPr lang="en-US" sz="2400" b="1" dirty="0">
                <a:solidFill>
                  <a:srgbClr val="3F738D"/>
                </a:solidFill>
                <a:latin typeface="Fira Sans" panose="020B0503050000020004" pitchFamily="34" charset="0"/>
                <a:ea typeface="Fira Sans"/>
                <a:cs typeface="Fira Sans"/>
                <a:sym typeface="Fira Sans"/>
              </a:rPr>
              <a:t>WWW.TNFA.NET</a:t>
            </a:r>
            <a:endParaRPr lang="en-US" sz="2400" b="1" dirty="0">
              <a:solidFill>
                <a:srgbClr val="3F738D"/>
              </a:solidFill>
              <a:latin typeface="Fira Sans" panose="020B0503050000020004" pitchFamily="34" charset="0"/>
              <a:ea typeface="Poppins"/>
              <a:cs typeface="Poppins"/>
              <a:sym typeface="Poppins"/>
            </a:endParaRPr>
          </a:p>
        </p:txBody>
      </p:sp>
      <p:sp>
        <p:nvSpPr>
          <p:cNvPr id="6" name="TextBox 5">
            <a:extLst>
              <a:ext uri="{FF2B5EF4-FFF2-40B4-BE49-F238E27FC236}">
                <a16:creationId xmlns:a16="http://schemas.microsoft.com/office/drawing/2014/main" id="{A7D2C820-EBC6-4908-A89C-645D76C7ABEE}"/>
              </a:ext>
            </a:extLst>
          </p:cNvPr>
          <p:cNvSpPr txBox="1"/>
          <p:nvPr/>
        </p:nvSpPr>
        <p:spPr>
          <a:xfrm>
            <a:off x="10052050" y="4511675"/>
            <a:ext cx="8305800" cy="4506234"/>
          </a:xfrm>
          <a:prstGeom prst="rect">
            <a:avLst/>
          </a:prstGeom>
          <a:noFill/>
        </p:spPr>
        <p:txBody>
          <a:bodyPr wrap="square" rtlCol="0">
            <a:spAutoFit/>
          </a:bodyPr>
          <a:lstStyle/>
          <a:p>
            <a:pPr>
              <a:lnSpc>
                <a:spcPct val="150000"/>
              </a:lnSpc>
            </a:pPr>
            <a:r>
              <a:rPr lang="en-US" sz="6600" b="1" dirty="0">
                <a:solidFill>
                  <a:srgbClr val="3F738D"/>
                </a:solidFill>
                <a:latin typeface="Fira Sans" panose="020B0503050000020004" pitchFamily="34" charset="0"/>
              </a:rPr>
              <a:t>Debt should</a:t>
            </a:r>
          </a:p>
          <a:p>
            <a:pPr>
              <a:lnSpc>
                <a:spcPct val="150000"/>
              </a:lnSpc>
            </a:pPr>
            <a:r>
              <a:rPr lang="en-US" sz="6600" b="1" dirty="0">
                <a:solidFill>
                  <a:srgbClr val="3F738D"/>
                </a:solidFill>
                <a:latin typeface="Fira Sans" panose="020B0503050000020004" pitchFamily="34" charset="0"/>
              </a:rPr>
              <a:t>accelerate growth,</a:t>
            </a:r>
          </a:p>
          <a:p>
            <a:pPr>
              <a:lnSpc>
                <a:spcPct val="150000"/>
              </a:lnSpc>
            </a:pPr>
            <a:r>
              <a:rPr lang="en-US" sz="6600" b="1" dirty="0">
                <a:solidFill>
                  <a:srgbClr val="3F738D"/>
                </a:solidFill>
                <a:latin typeface="Fira Sans" panose="020B0503050000020004" pitchFamily="34" charset="0"/>
              </a:rPr>
              <a:t>not create fragility.</a:t>
            </a:r>
          </a:p>
        </p:txBody>
      </p:sp>
      <p:pic>
        <p:nvPicPr>
          <p:cNvPr id="3" name="Picture 2">
            <a:extLst>
              <a:ext uri="{FF2B5EF4-FFF2-40B4-BE49-F238E27FC236}">
                <a16:creationId xmlns:a16="http://schemas.microsoft.com/office/drawing/2014/main" id="{4D800356-559A-456C-95E6-1FE93E20A56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9169" r="8410"/>
          <a:stretch/>
        </p:blipFill>
        <p:spPr>
          <a:xfrm>
            <a:off x="7279" y="1844675"/>
            <a:ext cx="7530172" cy="8042275"/>
          </a:xfrm>
          <a:prstGeom prst="rect">
            <a:avLst/>
          </a:prstGeom>
        </p:spPr>
      </p:pic>
      <p:pic>
        <p:nvPicPr>
          <p:cNvPr id="9" name="Graphic 8">
            <a:extLst>
              <a:ext uri="{FF2B5EF4-FFF2-40B4-BE49-F238E27FC236}">
                <a16:creationId xmlns:a16="http://schemas.microsoft.com/office/drawing/2014/main" id="{553BFD69-875E-4F31-9CB8-B18954878795}"/>
              </a:ext>
            </a:extLst>
          </p:cNvPr>
          <p:cNvPicPr>
            <a:picLocks noChangeAspect="1"/>
          </p:cNvPicPr>
          <p:nvPr/>
        </p:nvPicPr>
        <p:blipFill>
          <a:blip cstate="print">
            <a:extLst>
              <a:ext uri="{96DAC541-7B7A-43D3-8B79-37D633B846F1}">
                <asvg:svgBlip xmlns:asvg="http://schemas.microsoft.com/office/drawing/2016/SVG/main" r:embed="rId6"/>
              </a:ext>
            </a:extLst>
          </a:blip>
          <a:stretch>
            <a:fillRect/>
          </a:stretch>
        </p:blipFill>
        <p:spPr>
          <a:xfrm>
            <a:off x="16472323" y="656131"/>
            <a:ext cx="2401146" cy="2592320"/>
          </a:xfrm>
          <a:prstGeom prst="rect">
            <a:avLst/>
          </a:prstGeom>
        </p:spPr>
      </p:pic>
    </p:spTree>
    <p:extLst>
      <p:ext uri="{BB962C8B-B14F-4D97-AF65-F5344CB8AC3E}">
        <p14:creationId xmlns:p14="http://schemas.microsoft.com/office/powerpoint/2010/main" val="109079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object 5"/>
          <p:cNvPicPr/>
          <p:nvPr/>
        </p:nvPicPr>
        <p:blipFill>
          <a:blip r:embed="rId4" cstate="print"/>
          <a:stretch>
            <a:fillRect/>
          </a:stretch>
        </p:blipFill>
        <p:spPr>
          <a:xfrm>
            <a:off x="8223251" y="0"/>
            <a:ext cx="11873570" cy="3368675"/>
          </a:xfrm>
          <a:prstGeom prst="rect">
            <a:avLst/>
          </a:prstGeom>
        </p:spPr>
      </p:pic>
      <p:sp>
        <p:nvSpPr>
          <p:cNvPr id="19" name="object 8">
            <a:extLst>
              <a:ext uri="{FF2B5EF4-FFF2-40B4-BE49-F238E27FC236}">
                <a16:creationId xmlns:a16="http://schemas.microsoft.com/office/drawing/2014/main" id="{FC704E4A-2BC4-4C5F-B1B2-1858C89FDA11}"/>
              </a:ext>
            </a:extLst>
          </p:cNvPr>
          <p:cNvSpPr/>
          <p:nvPr/>
        </p:nvSpPr>
        <p:spPr>
          <a:xfrm>
            <a:off x="15005050" y="10339485"/>
            <a:ext cx="5099050" cy="969644"/>
          </a:xfrm>
          <a:custGeom>
            <a:avLst/>
            <a:gdLst/>
            <a:ahLst/>
            <a:cxnLst/>
            <a:rect l="l" t="t" r="r" b="b"/>
            <a:pathLst>
              <a:path w="6193790" h="969645">
                <a:moveTo>
                  <a:pt x="6193696" y="0"/>
                </a:moveTo>
                <a:lnTo>
                  <a:pt x="0" y="0"/>
                </a:lnTo>
                <a:lnTo>
                  <a:pt x="0" y="969069"/>
                </a:lnTo>
                <a:lnTo>
                  <a:pt x="6193696" y="969069"/>
                </a:lnTo>
                <a:lnTo>
                  <a:pt x="6193696" y="0"/>
                </a:lnTo>
                <a:close/>
              </a:path>
            </a:pathLst>
          </a:custGeom>
          <a:solidFill>
            <a:srgbClr val="B78B1E"/>
          </a:solidFill>
        </p:spPr>
        <p:txBody>
          <a:bodyPr wrap="square" lIns="0" tIns="0" rIns="0" bIns="0" rtlCol="0"/>
          <a:lstStyle/>
          <a:p>
            <a:endParaRPr/>
          </a:p>
        </p:txBody>
      </p:sp>
      <p:sp>
        <p:nvSpPr>
          <p:cNvPr id="22" name="Rectangle 21"/>
          <p:cNvSpPr/>
          <p:nvPr/>
        </p:nvSpPr>
        <p:spPr>
          <a:xfrm>
            <a:off x="16452850" y="10531475"/>
            <a:ext cx="2202847" cy="461665"/>
          </a:xfrm>
          <a:prstGeom prst="rect">
            <a:avLst/>
          </a:prstGeom>
        </p:spPr>
        <p:txBody>
          <a:bodyPr wrap="none">
            <a:spAutoFit/>
          </a:bodyPr>
          <a:lstStyle/>
          <a:p>
            <a:pPr algn="l" rtl="0"/>
            <a:r>
              <a:rPr lang="en-US" sz="2400" b="1" dirty="0">
                <a:solidFill>
                  <a:schemeClr val="bg1"/>
                </a:solidFill>
                <a:latin typeface="Triplex-ExtraBold" panose="020B0900000000000000" pitchFamily="34" charset="0"/>
                <a:ea typeface="Fira Sans"/>
                <a:cs typeface="Fira Sans"/>
                <a:sym typeface="Fira Sans"/>
              </a:rPr>
              <a:t>WWW.TNFA.NET</a:t>
            </a:r>
            <a:endParaRPr lang="en-US" sz="2400" b="1" dirty="0">
              <a:solidFill>
                <a:schemeClr val="bg1"/>
              </a:solidFill>
              <a:latin typeface="Triplex-ExtraBold" panose="020B0900000000000000" pitchFamily="34" charset="0"/>
              <a:ea typeface="Poppins"/>
              <a:cs typeface="Poppins"/>
              <a:sym typeface="Poppins"/>
            </a:endParaRPr>
          </a:p>
        </p:txBody>
      </p:sp>
      <p:sp>
        <p:nvSpPr>
          <p:cNvPr id="16" name="TextBox 15">
            <a:extLst>
              <a:ext uri="{FF2B5EF4-FFF2-40B4-BE49-F238E27FC236}">
                <a16:creationId xmlns:a16="http://schemas.microsoft.com/office/drawing/2014/main" id="{0915E9BC-2676-48D7-B3EC-ED414364367A}"/>
              </a:ext>
            </a:extLst>
          </p:cNvPr>
          <p:cNvSpPr txBox="1"/>
          <p:nvPr/>
        </p:nvSpPr>
        <p:spPr>
          <a:xfrm>
            <a:off x="1517650" y="1006475"/>
            <a:ext cx="8851845" cy="2123658"/>
          </a:xfrm>
          <a:prstGeom prst="rect">
            <a:avLst/>
          </a:prstGeom>
          <a:noFill/>
        </p:spPr>
        <p:txBody>
          <a:bodyPr wrap="square" rtlCol="0">
            <a:spAutoFit/>
          </a:bodyPr>
          <a:lstStyle/>
          <a:p>
            <a:r>
              <a:rPr lang="en-US" sz="6600" b="1" dirty="0">
                <a:solidFill>
                  <a:schemeClr val="bg1"/>
                </a:solidFill>
                <a:latin typeface="Fira Sans" panose="020B0503050000020004" pitchFamily="34" charset="0"/>
              </a:rPr>
              <a:t>Turning data into predictive insight</a:t>
            </a:r>
          </a:p>
        </p:txBody>
      </p:sp>
      <p:sp>
        <p:nvSpPr>
          <p:cNvPr id="17" name="TextBox 16">
            <a:extLst>
              <a:ext uri="{FF2B5EF4-FFF2-40B4-BE49-F238E27FC236}">
                <a16:creationId xmlns:a16="http://schemas.microsoft.com/office/drawing/2014/main" id="{55FFEB7E-0A08-4A2C-849A-20283B68E001}"/>
              </a:ext>
            </a:extLst>
          </p:cNvPr>
          <p:cNvSpPr txBox="1"/>
          <p:nvPr/>
        </p:nvSpPr>
        <p:spPr>
          <a:xfrm>
            <a:off x="1550025" y="4740275"/>
            <a:ext cx="11049000" cy="3801041"/>
          </a:xfrm>
          <a:prstGeom prst="rect">
            <a:avLst/>
          </a:prstGeom>
          <a:noFill/>
        </p:spPr>
        <p:txBody>
          <a:bodyPr wrap="square" rtlCol="0">
            <a:spAutoFit/>
          </a:bodyPr>
          <a:lstStyle/>
          <a:p>
            <a:pPr>
              <a:lnSpc>
                <a:spcPct val="150000"/>
              </a:lnSpc>
            </a:pPr>
            <a:r>
              <a:rPr lang="en-US" sz="3600" b="1" dirty="0">
                <a:solidFill>
                  <a:schemeClr val="bg1"/>
                </a:solidFill>
                <a:latin typeface="Fira Sans" panose="020B0503050000020004" pitchFamily="34" charset="0"/>
              </a:rPr>
              <a:t>Forward-Looking Analysis </a:t>
            </a:r>
            <a:endParaRPr lang="en-US" sz="3600" dirty="0">
              <a:solidFill>
                <a:schemeClr val="bg1"/>
              </a:solidFill>
              <a:latin typeface="Fira Sans" panose="020B0503050000020004" pitchFamily="34" charset="0"/>
            </a:endParaRP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Forecasting revenue using historical trends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Leading indicators vs lagging indicators </a:t>
            </a:r>
          </a:p>
          <a:p>
            <a:pPr marL="457200" indent="-457200">
              <a:lnSpc>
                <a:spcPct val="150000"/>
              </a:lnSpc>
              <a:buFont typeface="Arial" panose="020B0604020202020204" pitchFamily="34" charset="0"/>
              <a:buChar char="•"/>
            </a:pPr>
            <a:r>
              <a:rPr lang="en-US" sz="3000" dirty="0">
                <a:solidFill>
                  <a:schemeClr val="bg1"/>
                </a:solidFill>
                <a:latin typeface="Fira Sans" panose="020B0503050000020004" pitchFamily="34" charset="0"/>
              </a:rPr>
              <a:t>Market trend interpretation </a:t>
            </a:r>
          </a:p>
          <a:p>
            <a:pPr marL="457200" marR="0" lvl="0" indent="-457200">
              <a:lnSpc>
                <a:spcPct val="115000"/>
              </a:lnSpc>
              <a:spcBef>
                <a:spcPts val="0"/>
              </a:spcBef>
              <a:spcAft>
                <a:spcPts val="800"/>
              </a:spcAft>
              <a:buSzPct val="100000"/>
              <a:buFont typeface="Arial" panose="020B0604020202020204" pitchFamily="34" charset="0"/>
              <a:buChar char="•"/>
              <a:tabLst>
                <a:tab pos="457200" algn="l"/>
              </a:tabLst>
            </a:pPr>
            <a:endParaRPr lang="en-ID" sz="4800" kern="100" dirty="0">
              <a:solidFill>
                <a:schemeClr val="bg1"/>
              </a:solidFill>
              <a:effectLst/>
              <a:latin typeface="Fira Sans" panose="020B0503050000020004" pitchFamily="34" charset="0"/>
              <a:ea typeface="Aptos"/>
              <a:cs typeface="Times New Roman" panose="02020603050405020304" pitchFamily="18" charset="0"/>
            </a:endParaRPr>
          </a:p>
        </p:txBody>
      </p:sp>
      <p:cxnSp>
        <p:nvCxnSpPr>
          <p:cNvPr id="7" name="Straight Connector 6">
            <a:extLst>
              <a:ext uri="{FF2B5EF4-FFF2-40B4-BE49-F238E27FC236}">
                <a16:creationId xmlns:a16="http://schemas.microsoft.com/office/drawing/2014/main" id="{DCAF7B30-0801-45D9-9CAF-EA2907BB9231}"/>
              </a:ext>
            </a:extLst>
          </p:cNvPr>
          <p:cNvCxnSpPr>
            <a:cxnSpLocks/>
          </p:cNvCxnSpPr>
          <p:nvPr/>
        </p:nvCxnSpPr>
        <p:spPr>
          <a:xfrm>
            <a:off x="1550025" y="4054475"/>
            <a:ext cx="8502025" cy="0"/>
          </a:xfrm>
          <a:prstGeom prst="line">
            <a:avLst/>
          </a:prstGeom>
          <a:ln w="76200">
            <a:solidFill>
              <a:srgbClr val="B78B1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F0426BF-F813-47B8-A8BD-E6C63EBD2CF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2" r="42812"/>
          <a:stretch/>
        </p:blipFill>
        <p:spPr>
          <a:xfrm>
            <a:off x="13023851" y="1311275"/>
            <a:ext cx="7080250" cy="8281883"/>
          </a:xfrm>
          <a:prstGeom prst="rect">
            <a:avLst/>
          </a:prstGeom>
        </p:spPr>
      </p:pic>
      <p:pic>
        <p:nvPicPr>
          <p:cNvPr id="12" name="Picture 11" descr="Untitled-2-11.png">
            <a:extLst>
              <a:ext uri="{FF2B5EF4-FFF2-40B4-BE49-F238E27FC236}">
                <a16:creationId xmlns:a16="http://schemas.microsoft.com/office/drawing/2014/main" id="{35CC8732-90E8-4434-90F0-AD3F12AF0571}"/>
              </a:ext>
            </a:extLst>
          </p:cNvPr>
          <p:cNvPicPr>
            <a:picLocks noChangeAspect="1"/>
          </p:cNvPicPr>
          <p:nvPr/>
        </p:nvPicPr>
        <p:blipFill>
          <a:blip r:embed="rId6"/>
          <a:stretch>
            <a:fillRect/>
          </a:stretch>
        </p:blipFill>
        <p:spPr>
          <a:xfrm>
            <a:off x="9424109" y="8855075"/>
            <a:ext cx="1559190" cy="1676400"/>
          </a:xfrm>
          <a:prstGeom prst="rect">
            <a:avLst/>
          </a:prstGeom>
        </p:spPr>
      </p:pic>
    </p:spTree>
    <p:extLst>
      <p:ext uri="{BB962C8B-B14F-4D97-AF65-F5344CB8AC3E}">
        <p14:creationId xmlns:p14="http://schemas.microsoft.com/office/powerpoint/2010/main" val="31366980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5512</TotalTime>
  <Words>2082</Words>
  <Application>Microsoft Office PowerPoint</Application>
  <PresentationFormat>Custom</PresentationFormat>
  <Paragraphs>276</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Fira Sans</vt:lpstr>
      <vt:lpstr>Triplex Serif OT Extrabold</vt:lpstr>
      <vt:lpstr>Triplex-ExtraBold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ANGGA ARI A</dc:creator>
  <cp:lastModifiedBy>Marissa Guerra</cp:lastModifiedBy>
  <cp:revision>141</cp:revision>
  <dcterms:created xsi:type="dcterms:W3CDTF">2025-07-14T16:11:36Z</dcterms:created>
  <dcterms:modified xsi:type="dcterms:W3CDTF">2026-04-06T16:06:25Z</dcterms:modified>
</cp:coreProperties>
</file>